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31"/>
  </p:notesMasterIdLst>
  <p:handoutMasterIdLst>
    <p:handoutMasterId r:id="rId32"/>
  </p:handoutMasterIdLst>
  <p:sldIdLst>
    <p:sldId id="257" r:id="rId4"/>
    <p:sldId id="285" r:id="rId5"/>
    <p:sldId id="258" r:id="rId6"/>
    <p:sldId id="335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8" r:id="rId15"/>
    <p:sldId id="329" r:id="rId16"/>
    <p:sldId id="330" r:id="rId17"/>
    <p:sldId id="316" r:id="rId18"/>
    <p:sldId id="317" r:id="rId19"/>
    <p:sldId id="318" r:id="rId20"/>
    <p:sldId id="325" r:id="rId21"/>
    <p:sldId id="326" r:id="rId22"/>
    <p:sldId id="327" r:id="rId23"/>
    <p:sldId id="332" r:id="rId24"/>
    <p:sldId id="333" r:id="rId25"/>
    <p:sldId id="334" r:id="rId26"/>
    <p:sldId id="336" r:id="rId27"/>
    <p:sldId id="280" r:id="rId28"/>
    <p:sldId id="320" r:id="rId29"/>
    <p:sldId id="287" r:id="rId30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FCCFF"/>
    <a:srgbClr val="948A54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04" autoAdjust="0"/>
    <p:restoredTop sz="52065" autoAdjust="0"/>
  </p:normalViewPr>
  <p:slideViewPr>
    <p:cSldViewPr>
      <p:cViewPr varScale="1">
        <p:scale>
          <a:sx n="79" d="100"/>
          <a:sy n="79" d="100"/>
        </p:scale>
        <p:origin x="-2532" y="-84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0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может быть виниловым? Проигрыватели, пластинки, обои, наклейки и пр. Если у вас в голове рождаются только такие ассоциации, значит вы еще не открыли для себя всю прелесть декоративной косметики с эффектом винила.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Помады с эффектом винила, при отсутствии в составе продукта светоотражающих частиц, дают сияющий глянцевый финиш, похожий на блеск виниловой пластинки.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Встречайте новинку декоративной косметики -  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Жидкую лаковую губную помаду </a:t>
            </a:r>
            <a:r>
              <a:rPr lang="en-US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Lip Sensation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мл.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(линейка «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Экстравыразительность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»)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32444 Мандариновый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32445 Карминный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32448 Фуксия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32449 Коралловый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32450 Малиновый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32451 Лиловый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32452 Сиреневый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32453 Ежевичный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Преимущества жидкой лаковой помады: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ультралегкая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гелевая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нелипкая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текстура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лаковое покрытие с эффектом винила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чистые цветовые пигменты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сочных оттенков, вдохновленных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модными показами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знаменитых дизайнеров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ухаживающая формула с касторовым маслом сохраняет мягкость губ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омфортное нанесение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удобный аппликатор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возможные варианты нанесения: использовать 1 оттенок, либо сочетать 2 оттенка и создавать макияж с эффектом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омбре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(затемнение центральной части и осветление контура, либо же наоборот, осветление центра и затемнение контура).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Жидкая лаковая губная помада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Sensation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всего за 419 рублей, со скидкой 35%!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5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Никто не хочет экономить на своем внешнем виде, ведь мы знаем: ученые доказали, что мы можем повлиять на 80% старения кожи. То есть, мы сами определяем, как мы хотим выглядеть. Еще более тщательно мы подходим к выбору продуктов для себя. Когда мы выбираем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антивозрастные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средства по уходу за кожей, то одним из определяющих факторов успешной покупки является качество.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странице 40 текущего каталога представлена одна из эффективнейших серий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основу разработок каждого продукта этой серии заложены не только инновационные формулы, но и, что немаловажно, уникальные ингредиенты.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предназначена для ухода за кожей в возрасте 40+, для любого типа кожи. Всестороннее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антивозрастное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воздействие: уменьшает выраженность морщин, восстанавливает упругость и защитную функцию кожи, улучшает цвет лица.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серии: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Эксклюзивные ингредиенты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Белый трюфель - улучшает цвет лица, восстанавливает процессы в коже, разглаживает морщины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Экстракт мирта и пептидный комплекс -  делают кожу гладкой, а контуры лица более четкими.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Осветляющий компонент ACTIWHITE предотвращает возрастную пигментацию.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21339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Мицеллярный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очищающий лосьон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Мицеллярный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лосьон (от лат.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mica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частица, крупинка). Основу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мицеллярного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лосьона составляют мицеллы жирных кислот – частицы очень малых размеров, окруженные жидкой средой.  Раствор, как микроскопическая губка, вбирает любые загрязнения и косметические продукты, «притягивает» грязь и жир, совершенно не повреждая эпидермис. Достаточно нанести его на ватный диск и протереть лицо – кожа будет чистая и увлажненная.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Мицеллярный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лосьон, в качестве очищающего средства, подходит для любого типа кожи, в том числе чувствительной и склонной к аллергическим реакциям.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два раза в день, утром и вечером.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Мицеллярный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очищающий лосьон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879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13659 Клеточный крем молодости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любого типа кожи, включая чувствительную кожу.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Мягкая текстура, быстро впитывается.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Быстрый визуальный эффект при постоянном использовании на 5-7 день – меньше морщин, кожа подтягивается.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Экономичен в использовании.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Клеточный крем молодости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Cellular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1359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 для век — это одно из самых любимых девушками средств декоративной косметики для глаз, используемое для их подчеркивания, выделения, увеличения.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поэтому мы с нетерпением ждем появления новинок в этом сегменте, ведь теней в косметичке много не бывает.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бренд 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приготовил для нас очень интересную новинку: 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Кремовые тени-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трансформер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</a:t>
            </a:r>
            <a:r>
              <a:rPr lang="en-US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en-US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г. 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новые актуальные оттенки!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32792 Розовая Орхидея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32793 Солнечная Медь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32794 Голубая Лазурь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32795 Ночной Аметист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32796 Золотая Пыльца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Преимущества: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Кремовая сливочная текстура облегчает растушевку и высыхает, оставляя на веках насыщенный оттенок.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Дополнительный уход и защита благодаря входящему в состав витамину Е.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Можно использовать в качестве подводки, теней или для создания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смоки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-эффекта.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Компактный формат.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актуальных летних оттенков, которые подойдут для любого цвета глаз как для дневного, так и для вечернего/праздничного макияжа.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Применение: Наносите тени подушечками пальцев. Их тепло смягчает кремовую текстуру, поэтому цвет ложится великолепно ровно, а также легко растушевывается.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Кремовые тени-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трансформер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379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исследованиям, мужчины, оценивая женскую привлекательность, ставят красоту женских волос на третье место после фигуры и глаз. Действительно, волосы очень часто называют главным женским достоинством. Но как же его сберечь, постоянно находясь в ритме современного города и практически ежедневно повреждая волосы горячим феном или плойкой.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Общеизвестный факт, красивые волосы - это результат самого тщательного комплексного ухода за волосами, который включает в себя следующие этапы: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Очищение кожи головы при помощи шампуня;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Нанесение кондиционера;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Дополнительный уход и питание волос при помощи маски или масла для волос.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специалисты рекомендуют тщательно подходить к выбору средств по уходу за волосами: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Средства должны быть созданы на основе эффективных проверенных ингредиентов.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Все продукты должны дополнять действия друг друга, соответственно, должны быть представлены в рамках одной компании.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 серии должен быть представлен как базовый уход (шампунь, кондиционер, маска), так и «несмываемый» уход, например, масла. Это не только популярно на сегодняшний день, но и очень полезно для здоровья волос.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предлагает одну из самых любимых серию по уходу за волосами –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 скидкой 40%!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любовь к волосам с первого взгляда, с первого прикосновения, с первой капли. Натуральные масла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розы глубоко питают и восстанавливают волосы по всей длине, придавая им великолепный блеск и тонкий аромат, а невесомая текстура не утяжеляет волосы. Волосы вновь сильные, блестящие и живые!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31609	Шампунь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 мл  	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Бережно очищает за счет щадящих компонентов.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Питает волосы благодаря экстракту репейного корня.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Подходит для всех типов волос.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Шампунь для волос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399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31610	Кондиционер для волос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150 мл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Интенсивно питает волосы, предотвращая ломкость за счет смягчающего действия комплекса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арганового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масла и масла розы.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Облегчает расчесывание и укладку.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Подходит для всех типов волос.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Применение: после использования шампуня небольшое количество нанести на влажные волосы, распределить по всей длине, оставить на несколько минут и смыть водой.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Кондиционер для волос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399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31611	Маска для волос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125 мл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Быстрый восстанавливающий и питательный эффект благодаря специальной обработке ингредиентов (витаминных комплексов, масел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розы).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Придает гладкость и блеск.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Подходит для всех типов волос.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Применение: небольшое количество средства распределить на чистые влажные волосы, смыть водой через 10-15 минут.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Маску для волос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499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31614 Защитное масло для волос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мл	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Питает волосы изнутри, обеспечивая быстрое восстановление и защиту от повреждений за счет комплекса масел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розы и экстракта репейного корня.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Мягкая текстура, быстро проникает в структуру волоса, не утяжеляет волосы.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Для всех типов волос, НО ИДЕАЛЬНО - для окрашенных, сухих и поврежденных волос.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Применение: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небольшое количество средства равномерно нанести на чистые влажные волосы, не смывать.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Защитное масло для волос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539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31615 Разглаживающее масло для волос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Eleo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мл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Разглаживает, смягчает и увлажняет волосы за счет комплекса масел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розового масла, комплекса витаминов группы В и витамина F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Легкая текстура, быстро впитывается, не утяжеляет волосы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Подходит для всех типов волос, НО ИДЕАЛЬНО – для вьющихся и непослушных волос.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Применение: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небольшое количество средства равномерно нанести на чистые влажные волосы, не смывать.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Разглаживающее масло для волос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539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Аргановое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масло – это удивительный комплекс химических веществ: различные кислоты, витамин Е (его здесь больше, чем в легендарном оливковом масле) и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стеролы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особые вещества, жизненно необходимые для человеческой кожи.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Аргановое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масло получают из зернышек плодов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арганового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дерева. Растет чудо-дерево на юге Марокко и реже – в Алжире. Масло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очень редкое – чтобы добыть литр этого эликсира молодости и здоровья, необходимо 30 килограммов плодов. Последние научные исследования показали, что масло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арганы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обладает уникальным омолаживающим действием как на кожу, так и на волосы. Быстрый восстанавливающий эффект, защита от повреждений внешней среды – такие свойства делают этот ингредиент одним из ведущих на современном рынке косметических средств.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Полиненасыщенные жирные кислоты условно называют витамином F. Под этим названием понимают семейство Омега-3, 6, 9 жирных кислот. Кроме того, полиненасыщенные жирные кислоты являются структурными компонентами клеточных мембран. Таким образом, эти соединения защищают клетку от разрушений вредными соединениями.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интересны результаты исследования о влиянии комплексного ухода за волосами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которое проводили наши ученые: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87% женщин подтверждают, что волосы становятся сильнее. *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89% женщин подтверждают, что комплекс укрощает непослушные волосы. **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94% женщин подтверждают, что комплекс возвращает блеск окрашенным волосам. **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 женщинами, использовавшими шампунь, кондиционер, маску и масла для волос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комплексе.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 результатам потребительского тестирования женщинами, использовавшими шампунь, кондиционер, маску и разглаживающее масло для волос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комплексе.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***По результатам потребительского тестирования женщинами, использовавшими шампунь, кондиционер, маску и защитное масло для волос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Eleo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комплексе.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5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нового каталога – «Лучшие краски твоего лета».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Июль – середина лета! Этот месяц вмещает в себя лучшие оттенки лета, которые представлены в продуктах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собрали все тренды и продукты, которые помогут тебе сделать твое лето более ярким и запоминающимся: помады, лаки для ногтей, туши и новые тени для век, мужские и женские коллекции ароматов, которые помогут завершить твой очаровательный летний образ.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Предложение действует с 10 июля 2016 года по 30 июля 2016 года*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*Обращаем Ваше внимание, на то, что коммуникация по срокам действия каталога изменена. Теперь мы делаем акцент на период действия предложений каталога. Количество каталогов, выпускаемых ежегодно компанией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не поменяется и останется прежним: 17 каталогов в год!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Для России и Беларуси: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Драйвером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текущего каталога (период действия предложения с 10.07 по 30.07.2016) является монопод для селфи*, код 118057, который вы можете приобрести всего за 299 рублей со скидкой 60% при единовременном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Суперпредложение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 -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Вместе с защитой от солнца, летом становится более актуальным приобретение дезодорантов-антиперспирантов. Высокая температура усиливает потоотделение, что приводит к определённому дискомфорту. В этом каталоге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предлагает 4 дезодоранта-антиперспиранта с универсальными преимуществами, на любой вкус.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Шариковый дезодорант-антиперспирант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Activelle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30332 С экстрактом зеленого чая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25281 С натуральной пудрой хлопка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23725 Без белых следов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31270 Экстремальная защита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Преимущества: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	Обеспечивают эффективную защиту в течение 24 часов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	Придают нежный и приятный аромат.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	Не оставляют белых следов на одежде.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	Не содержат спирта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	Оптимальный размер для любого путешествия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Применение: нанести тонким слоем на предварительно очищенную кожу, дождаться впитывания.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Шариковые дезодоранты-антиперспиранты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Activelle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за 85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Слово фланкер (от англ.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Flanker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прочно вошло в лексикон всех знатоков и любителей парфюмерии.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Напомним значение этого слова. В парфюмерной терминологии фланкер – это версия определенного аромата с небольшими изменениями, которые могут касаться концентрации, нот, внешнего вида флакона и т. 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Появление фланкера уже известного аромата является свидетельствовать о популярности «основного аромата», так как ни один производитель не будет редактировать парфюм, который не покорил бы потребительский рынок.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текущем каталоге компания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представляет новый летний аромат – фланкер: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32504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Парфюмерную воду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 Paradise, 50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мл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ТРОПИЧЕСКИЙ РАЙ – ВЛЕКУЩИЙ И НЕОБЫКНОВЕННЫЙ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представляет эксклюзивный аромат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уникальной «райской каплей» в сердце – нотой редкого эквадорского цветка, цветущего лишь один раз в три года.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Пленительная нота экзотического цветка «райская капля» делает аромат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редким и эксклюзивным удовольствием.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Женщина в стиле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ценит уникальность и роскошь. Она всегда находится в гармонии с самой собой, транслируя сексуальность и обаяние в окружающий мир. Яркая, и в то же время чувственная и загадочная, она всегда хочет выглядеть стильной и ощущать свою привлекательность.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флакона: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премиальный тяжелый флакон из красивого голубого стекла привлечет внимание каждой женщины. Притягательные оттенки синего символизируют прохладу райского тропического сада, который обещает подарить обладательнице флакона безмятежность и роскошь. Крышка флакона покрыта синим перламутром, напоминающим теплые волны тропического океана.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аромата: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Тип аромата: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цветочный, фруктовый, зеленый.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Верхние ноты: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листья фиалки,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зеленая гуава,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цветки мандарина.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Сердце: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малина,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эксклюзивный редчайший цветок «райская капля»,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жасмин.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Шлейф: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мускус, стручки ванили,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огненное дерево.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 нотах. Это интересно!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Гуава – это тропическое дерево, произрастающее в Южной и Центральной Америке, где его плоды раньше называли «райскими яблоками» из-за схожести с яблоком и божественного вкуса и аромата.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Сладостный и немного мускусный аромат этого экзотического фрукта вдохновляет парфюмеров на создание ярких тропических композиций. В его аромате слышатся нотки клубники, ананаса и еле уловимые айвовые тона.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Огненное дерево или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делоникс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королевский (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Delonix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regia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входит в пятерку самых красивых и ярких деревьев мира. Его так же называют «пламенеющие дерево», «красное пламя», «дерево-пожар». Дерево достигает высотой 10-15 метров. Крона раскидная, в диаметре примерно равна высоте растения. Под ее тенью в жарких странах, вроде Кипра, или странах Южной Америки принято организовывать беседки.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	Своей красотой огненное дерево обязано, конечно же, его цветам. Расцветка варьируется от ярко-красной и красной с белыми вкраплениями – «перышками» до насыщенно желтой.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действующем каталоге вы можете приобрести аромат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за: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1749 рублей (код продукта 32504)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со скидкой 30% от регулярной стоимости.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6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Или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всего за 1079 рублей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со скидкой 55%*, если вы выполнили условие акции: делали заказ на сумму 500 рублей в 9-ом каталоге (период действия с19 июня по 9 июля 2016 года) и на 500 рублей в 10-ом каталоге (период действия с10 июля по 30 июля 2016 года).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*Предложение действительно при единовременном заказе продуктов. 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Для заказа товара по специальной цене из этого каталога указывай в бланке специальный код 530504.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случае если продукт, продающийся по специальной цене, закончится, мы предложим замену.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Досье парфюмера: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ЭВЕЛИН БУЛАНЖЕ (EVELYNE BOULANGER)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Создавая ароматы, Эвелин любит экспериментировать с различными парфюмерными композициями, сочетая яркость и насыщенность. Ей нравится играть на контрастах, испытывать новые ощущения, например, комбинируя выразительные, динамичные ноты с мягкими, чувственными древесными аккордами.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«Импрессионизм – именно этому стилю я отдаю предпочтение», – говорит Эвелин. «Ароматы, как и живописные полотна импрессионистов, состоят из мельчайших штрихов. Парфюмер – это своего рода художник: каждая нота, как и каждый взмах кисти, привносит в парфюм свой оттенок и цвет».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Коллеги называют ее ‘кружевница’ за ее любовь к деталям. Эвелин видит себя парфюмером-импрессионистом, сочетающим маленькие фрагменты ароматов для создания шедевра. Она работала с такими брендами как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Givenchy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Cleef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Arpels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и Nina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Ricci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Александра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Карлин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черпает вдохновение в предметах, запахах, звуках и вкусах. Она обладает художественным чутьем, которое четко прослеживается в ее композициях для таких брендов, как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Victoria’s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Bennetton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Ferrari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Наиболее яркие достижения парфюмера: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Givenchy My Givenchy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Givenchy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Dela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Nina Ricci - Deci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Dela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Jennifer Lopez Glowing Goddess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Jennifer Lopez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Rêve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Cleef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Arpels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Rouge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Bery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Body Shop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Folies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Saisons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Yives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Rocher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Досье парфюмера: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АЛЕКСАНДРА КАРЛЕН (ALEXANDRA CARLIN)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Александру всегда привлекал мир литературы. Вдохновляясь новыми местами и атмосферой, описанной в книгах, она любит передавать свои ощущения посредством ароматов. У Александры очень развито чувство прекрасного. Она высоко ценит и практикует активное самовыражение – индийские танцы и конный спорт.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Когда Александре было 18 лет, она впервые погрузилась в мир парфюмерии и поняла, что рассказать свою историю с помощью ароматов – ее призвание. Девушка решила реализовать себя в этой сфере и поступила в Школу парфюмеров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ISIPCA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Версале в 2002 году, а затем стала стажером в компании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Symrise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2007 году.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Александра говорит, что «ингредиенты для композиций – это сами по себе эмоции и чувства». Больше всего девушка вдохновляется ароматами некоторых базовых масел, многогранность которых она планирует изучить и использовать в своих будущих работах.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Наиболее яркие достижения парфюмера: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Honour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Woman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Amouage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Beloved Man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Amouage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 by Marcel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Oriflame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Radar Red alert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Revlon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Amarige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Yilang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Yilang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Givenchy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Woman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№1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Betty Barclay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Вдохновение парфюмеров: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ЭКСКЛЮЗИВНЫЙ РЕДЧАЙШИЙ ЦВЕТОК «РАЙСКАЯ КАПЛЯ» Обнаруженный в тропических дебрях Эквадора, этот хрупкий цветок – настоящая редкость. Его уникальность усиливается тем, что цветет он всего лишь раз в 3 года. Эвелин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Буланже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Александра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Карлен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признанные парфюмеры, сотрудничающие с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– назвали этот цветок «райской каплей» и благодаря инновационному процессу экстракции (газовой хроматографии) смогли аккуратно «собрать» его великолепный аромат, не повредив соцветий. Эксклюзивно для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в парфюмерной воде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эта пленительная нота словно переносит тебя в райский сад, манящий экзотическими ароматами и обещающий невероятное наслаждение.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3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8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Драйвер №1 для России и Беларуси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</a:t>
            </a:r>
            <a:r>
              <a:rPr lang="ru-RU" sz="18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8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Внимание! Странам необходимо вставить условия акции в локальной валюте и локальную страницу с драйвером самостоятельно!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Уже закончилось то время, когда, чтобы похвастаться новым фото, например, в красивом наряде, нужно было идти в фотомастерскую на фотосессию, ну, или, как минимум в магазин за пленкой, а потом еще какое-то время ждать своих долгожданных фото. С появлением гаджетов все стало намного проще: фото можно сделать самостоятельно, не выходя из дома, и сразу показать огромному количеству человек и себя, и то, что окружает. Сегодня именно такие самостоятельные или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фото завоевали всемирную популярность.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-фото) – это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автофотография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сделанная камерой фотоаппарата или мобильного телефона. На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человек фотографирует самого себя, держа при этом камеру в своих руках. Но такой вариант фото (фото с расстояния вытянутой руки) без дополнительных вспомогательных аксессуаров дает слишком малую возможность для творчества.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знают, что может помочь тебе сделать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фотографию себя с более далёкого расстояния, при этом захватив в кадр и друзей, желающих попасть в твой объектив, 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бОльшую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панораму заднего плана.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это станет возможным с приобретением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-палки или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Монопо́д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(греч.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μονος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—один и лат.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—нога) — одна из разновидностей штатива. Основное отличие от классической схемы штатива-треноги состоит в том, что у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только одна опора.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страницах № 8-9 действующего каталога, вы можете приобрести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код 118057,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очень привлекательной цене.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характеристики и преимущества: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Главное преимущество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мобильность. Вы можете свободно двигаться, отыскивая подходящие ракурсы.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Универсальное крепление с надежной фиксацией подходит для смартфонов любой марки и размера.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Соединение со смартфоном происходит через кабель (входит в комплект).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Легкая телескопическая штанга позволяет делать снимки под разным углом и с разных расстояний.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Съёмка производится при помощи кнопки на удобной ручке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Так же в ручку встроен удобный ремешок на запястье.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Инструкция прилагается.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Материал: нержавеющая сталь, АБС-пластик, покрытие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 Touch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Длина: 19,5 см (в сложенном виде), 78 см (в разложенном виде).  Упаковка: 20*5*3,4 см.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Монопод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селфи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*, код 118057, всего за 299 рублей со скидкой 60% при единовременном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*Предложение действительно при единовременном заказе продуктов, если продукт, продающийся по специальной цене закончится, мы предложим вам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портфолио ароматов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более 30 мужских и 40 женских ароматов, среди которых есть и ультрамодные новинки, и ароматы «без времени», которые вошли в наш ассортимент несколько лет назад и до сегодняшнего дня остаются на пике популярности.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Одним из таких ярких примеров является туалетная вода S8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Этот аромат появился в январе 2009 года.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S8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это вечерний вариант аромата S8. Как и его предшественник, он посвящен Стокгольму.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Буква S в названии означает Стокгольм (Stockholm) – столичный город современной Европы, жители которого ценят свободу и независимость.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Интригующий и утонченный, аромат этого оригинального парфюма словно искрится огнями вечеринок современного Стокгольма.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Дизайн флакона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также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символизирует Стокгольм и его современный стиль.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аромата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пряный, восточный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гурманский.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Верхние ноты: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бергамот,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базилик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помело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Ноты сердца: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лакрица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белый кедр;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Базовые ноты: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замша, табак, 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конфеты пралине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нотах. Это интересно!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Лакрица – многолетнее растение с ароматным корнем, произрастающее на юге Европы и Азии. Лакричная эссенция придает пряный, древесный и сладковатый оттенок аромату.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Пралине - нежный, ароматный десерт из молотого миндаля, обжаренного в сахаре и покрытого глазурью. Чаще всего это лакомство применяют в качестве начинок для конфет, для украшения пирожных, тортов, мороженого.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Лакомство так нравится гурманам, что даже многие известные бренды (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Paco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Rabanne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Nina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Ricci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Carolina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Herrera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стали выпускать ароматы с любимыми многими сладкоежками нотами пралине.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Базилик душистый, с самых древних времен был в почете и уважении. Название этого растения полностью выявляет его качества и достоинства. Оно переводится как «царственное благоухание». Действительно, базилик обладает ярким и многогранным запахом, который и обусловил его применение в различных областях медицины, кулинарии, парфюмерии и ароматерапии.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Родина этой пряной травы – Южная Азия. В диком виде она распространена в странах с теплым климатом. Базилик неприхотлив, поэтому его культурные формы повсеместно выращиваются на дачах и огородах.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Дополнительное преимущество: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парфюмерно-косметическую коллекцию S8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входит спрей дезодорант-антиперспирант S8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который не только эффективно защищает от неприятного запаха и контролирует потоотделение, но и придает коже пряный аромат туалетной воды S8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усиливая ее стойкость.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2 варианта покупки: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Вы можете приобрести продукты парфюмерно-косметической коллекции «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8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как по отдельности: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Туалетная вода S8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код 15183, за 1319 рублей.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Спрей дезодорант-антиперспирант S8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код 31700, за 299 рублей.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Так и в составе набора:	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Набор «S8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код 118321, со скидкой 50% всего за 1159 рублей! В набор входит: туалетная вода S8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спрей дезодорант-антиперспирант S8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Night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Автор аромата: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Жан Жак (Jean Jacques)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один из наиболее талантливых парфюмеров.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Жан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Жак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является бессменным парфюмером японского бренда Masaki Matsushima.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Создатель таких ароматов как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Les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Eaux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De Fleur Collection Eau De Fleur de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Soie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Kenzo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Love Potion,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Oriflame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Lovely Garden,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Oriflame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So Essential, Angel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Schlesser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mat; pink, Masaki Matsushima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Silver Shadow Altitude, Davidoff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17/06/2016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443250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94362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17/06/2016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3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7476"/>
            <a:ext cx="1196504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640072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249" y="734347"/>
            <a:ext cx="4407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10 июля 2016 – 30 июля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26" y="431250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«Лучшие краски твоего лета»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38" y="1513140"/>
            <a:ext cx="2691971" cy="249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10" y="1779075"/>
            <a:ext cx="2691971" cy="249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37" y="1196012"/>
            <a:ext cx="3375000" cy="313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43558"/>
            <a:ext cx="7639951" cy="3531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748196" y="791060"/>
            <a:ext cx="6349257" cy="16366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Аромат </a:t>
            </a:r>
            <a:r>
              <a:rPr lang="en-US" sz="1200" dirty="0" smtClean="0">
                <a:solidFill>
                  <a:srgbClr val="595959"/>
                </a:solidFill>
              </a:rPr>
              <a:t>S8 Night </a:t>
            </a:r>
            <a:r>
              <a:rPr lang="ru-RU" sz="1200" dirty="0" smtClean="0">
                <a:solidFill>
                  <a:srgbClr val="595959"/>
                </a:solidFill>
              </a:rPr>
              <a:t> - отличается сложной композицией, состоящей из 8 нот. Такой аромат отвечает самым трендовым парфюмерным тенденциям.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Аромат называется </a:t>
            </a:r>
            <a:r>
              <a:rPr lang="en-US" sz="1200" dirty="0" smtClean="0">
                <a:solidFill>
                  <a:srgbClr val="595959"/>
                </a:solidFill>
              </a:rPr>
              <a:t>S8</a:t>
            </a:r>
            <a:r>
              <a:rPr lang="ru-RU" sz="1200" dirty="0" smtClean="0">
                <a:solidFill>
                  <a:srgbClr val="595959"/>
                </a:solidFill>
              </a:rPr>
              <a:t> в честь столицы Швеции  - Стокгольма + 8 парфюмерных нот в композиции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S8 Night</a:t>
            </a:r>
            <a:r>
              <a:rPr lang="ru-RU" sz="1200" dirty="0" smtClean="0">
                <a:solidFill>
                  <a:srgbClr val="595959"/>
                </a:solidFill>
              </a:rPr>
              <a:t> – это обновленная композиция аромата </a:t>
            </a:r>
            <a:r>
              <a:rPr lang="en-US" sz="1200" dirty="0" smtClean="0">
                <a:solidFill>
                  <a:srgbClr val="595959"/>
                </a:solidFill>
              </a:rPr>
              <a:t>S8</a:t>
            </a:r>
            <a:r>
              <a:rPr lang="ru-RU" sz="1200" dirty="0" smtClean="0">
                <a:solidFill>
                  <a:srgbClr val="595959"/>
                </a:solidFill>
              </a:rPr>
              <a:t>. Звучание аромата стало более глубоким за счет добавления зеленых нот  - базилика.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Использование дезодоранта-антиперспиранта усиливает парфюмерный шлейф в 2 раза.</a:t>
            </a:r>
          </a:p>
          <a:p>
            <a:pPr>
              <a:spcBef>
                <a:spcPts val="0"/>
              </a:spcBef>
            </a:pPr>
            <a:endParaRPr lang="ru-RU" sz="200" dirty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endParaRPr lang="ru-RU" sz="1200" dirty="0">
              <a:solidFill>
                <a:srgbClr val="595959"/>
              </a:solidFill>
            </a:endParaRPr>
          </a:p>
          <a:p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2315" y="20815"/>
            <a:ext cx="7227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595959"/>
                </a:solidFill>
              </a:rPr>
              <a:t>Туалетная вода </a:t>
            </a:r>
            <a:r>
              <a:rPr lang="en-US" sz="2000" b="1" dirty="0">
                <a:solidFill>
                  <a:srgbClr val="595959"/>
                </a:solidFill>
              </a:rPr>
              <a:t>S8 </a:t>
            </a:r>
            <a:r>
              <a:rPr lang="en-US" sz="2000" b="1" dirty="0" smtClean="0">
                <a:solidFill>
                  <a:srgbClr val="595959"/>
                </a:solidFill>
              </a:rPr>
              <a:t>Night</a:t>
            </a:r>
            <a:endParaRPr lang="ru-RU" sz="2000" b="1" dirty="0" smtClean="0">
              <a:solidFill>
                <a:srgbClr val="595959"/>
              </a:solidFill>
            </a:endParaRPr>
          </a:p>
          <a:p>
            <a:pPr lvl="0"/>
            <a:r>
              <a:rPr lang="ru-RU" sz="2000" b="1" dirty="0" smtClean="0">
                <a:solidFill>
                  <a:srgbClr val="595959"/>
                </a:solidFill>
              </a:rPr>
              <a:t>Спрей дезодорант-антиперспирант </a:t>
            </a:r>
            <a:r>
              <a:rPr lang="en-US" sz="2000" b="1" dirty="0" smtClean="0">
                <a:solidFill>
                  <a:srgbClr val="595959"/>
                </a:solidFill>
              </a:rPr>
              <a:t>S8 Night</a:t>
            </a:r>
            <a:endParaRPr lang="ru-RU" sz="2000" b="1" dirty="0">
              <a:solidFill>
                <a:srgbClr val="595959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1226" y="4668230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112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449" y="3283156"/>
            <a:ext cx="1857400" cy="46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595959"/>
                </a:solidFill>
              </a:rPr>
              <a:t>Туалетная вода </a:t>
            </a:r>
            <a:endParaRPr lang="en-US" sz="1200" dirty="0" smtClean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</a:t>
            </a:r>
            <a:r>
              <a:rPr lang="en-US" sz="1200" dirty="0" smtClean="0">
                <a:solidFill>
                  <a:srgbClr val="595959"/>
                </a:solidFill>
              </a:rPr>
              <a:t>15183</a:t>
            </a: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3403" y="3738817"/>
            <a:ext cx="2253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</a:rPr>
              <a:t>Спрей </a:t>
            </a:r>
            <a:endParaRPr lang="ru-RU" sz="1200" dirty="0" smtClean="0">
              <a:solidFill>
                <a:srgbClr val="595959"/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дезодорант-антиперспирант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</a:rPr>
              <a:t>Код </a:t>
            </a: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31700 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2" name="Content Placeholder 5"/>
          <p:cNvSpPr>
            <a:spLocks noGrp="1"/>
          </p:cNvSpPr>
          <p:nvPr>
            <p:ph idx="11"/>
          </p:nvPr>
        </p:nvSpPr>
        <p:spPr>
          <a:xfrm>
            <a:off x="6188909" y="2513955"/>
            <a:ext cx="2876338" cy="253828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Тип аромата: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пряный, восточный, гурманский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Верхние ноты: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бергамот,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базилик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помело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Ноты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сердца: лакрица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белый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кедр.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Базовые ноты: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замша, табак,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конфеты пралине. 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786218" y="2515720"/>
            <a:ext cx="3205402" cy="25221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rgbClr val="595959"/>
                </a:solidFill>
              </a:rPr>
              <a:t>Автор аромата </a:t>
            </a:r>
            <a:r>
              <a:rPr lang="en-US" sz="1200" dirty="0">
                <a:solidFill>
                  <a:srgbClr val="595959"/>
                </a:solidFill>
              </a:rPr>
              <a:t>S8 Night </a:t>
            </a:r>
            <a:endParaRPr lang="ru-RU" sz="1200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595959"/>
                </a:solidFill>
              </a:rPr>
              <a:t>Жан Жак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600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600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rgbClr val="595959"/>
              </a:solidFill>
            </a:endParaRPr>
          </a:p>
          <a:p>
            <a:pPr algn="ctr">
              <a:spcBef>
                <a:spcPts val="0"/>
              </a:spcBef>
            </a:pPr>
            <a:endParaRPr lang="ru-RU" sz="300" dirty="0" smtClean="0">
              <a:solidFill>
                <a:srgbClr val="595959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dirty="0" err="1" smtClean="0">
                <a:solidFill>
                  <a:srgbClr val="595959"/>
                </a:solidFill>
              </a:rPr>
              <a:t>Kenzo</a:t>
            </a:r>
            <a:r>
              <a:rPr lang="ru-RU" sz="1200" dirty="0" smtClean="0">
                <a:solidFill>
                  <a:srgbClr val="595959"/>
                </a:solidFill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1200" dirty="0" err="1">
                <a:solidFill>
                  <a:srgbClr val="595959"/>
                </a:solidFill>
              </a:rPr>
              <a:t>Oriflame</a:t>
            </a:r>
            <a:endParaRPr lang="en-US" sz="1200" dirty="0">
              <a:solidFill>
                <a:srgbClr val="595959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Angel </a:t>
            </a:r>
            <a:r>
              <a:rPr lang="en-US" sz="1200" dirty="0" err="1">
                <a:solidFill>
                  <a:srgbClr val="595959"/>
                </a:solidFill>
              </a:rPr>
              <a:t>Schlesser</a:t>
            </a:r>
            <a:endParaRPr lang="en-US" sz="1200" dirty="0">
              <a:solidFill>
                <a:srgbClr val="595959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Masaki Matsushima</a:t>
            </a:r>
            <a:endParaRPr lang="ru-RU" sz="1200" dirty="0" smtClean="0">
              <a:solidFill>
                <a:srgbClr val="595959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Davidoff</a:t>
            </a:r>
          </a:p>
          <a:p>
            <a:pPr algn="ctr">
              <a:spcBef>
                <a:spcPts val="0"/>
              </a:spcBef>
            </a:pPr>
            <a:endParaRPr lang="ru-RU" sz="1200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</p:txBody>
      </p:sp>
      <p:pic>
        <p:nvPicPr>
          <p:cNvPr id="1026" name="Picture 2" descr="Всемирноизвестный парфюмер Жан Жа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76" y="3078276"/>
            <a:ext cx="8763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177" r="43700" b="3771"/>
          <a:stretch/>
        </p:blipFill>
        <p:spPr>
          <a:xfrm>
            <a:off x="722779" y="1303566"/>
            <a:ext cx="1811820" cy="19795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911" y="4381683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827584" y="1923678"/>
            <a:ext cx="7772400" cy="1728192"/>
          </a:xfrm>
        </p:spPr>
        <p:txBody>
          <a:bodyPr/>
          <a:lstStyle/>
          <a:p>
            <a:pPr marL="0" indent="0"/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Какая 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новинка бренда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 ONE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выходит с модным виниловым покрытием?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43558"/>
            <a:ext cx="7560840" cy="348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841703" y="539251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85 - 89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627784" y="735546"/>
            <a:ext cx="6407894" cy="167418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ru-RU" sz="1500" dirty="0" smtClean="0">
                <a:solidFill>
                  <a:srgbClr val="595959"/>
                </a:solidFill>
              </a:rPr>
              <a:t>Новые </a:t>
            </a:r>
            <a:r>
              <a:rPr lang="ru-RU" sz="1500" dirty="0">
                <a:solidFill>
                  <a:srgbClr val="595959"/>
                </a:solidFill>
              </a:rPr>
              <a:t>оттенки помады - это самые трендовые цвета, которые использовались для макияжа моделей на неделе моды в Милане.</a:t>
            </a:r>
          </a:p>
          <a:p>
            <a:pPr>
              <a:spcBef>
                <a:spcPts val="0"/>
              </a:spcBef>
            </a:pPr>
            <a:r>
              <a:rPr lang="ru-RU" sz="1500" dirty="0">
                <a:solidFill>
                  <a:srgbClr val="595959"/>
                </a:solidFill>
              </a:rPr>
              <a:t>Обратите внимание на ультра-модные ягодные оттенки в фиолетовой гамме - именно они отражают летний тренд темных помад.</a:t>
            </a:r>
          </a:p>
          <a:p>
            <a:pPr>
              <a:spcBef>
                <a:spcPts val="0"/>
              </a:spcBef>
            </a:pPr>
            <a:r>
              <a:rPr lang="ru-RU" sz="1500" dirty="0">
                <a:solidFill>
                  <a:srgbClr val="595959"/>
                </a:solidFill>
              </a:rPr>
              <a:t>Помада сочетает все преимущества нанесения блеска и стойкого яркого цвета помады. </a:t>
            </a:r>
            <a:endParaRPr lang="ru-RU" sz="15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endParaRPr lang="ru-RU" sz="800" dirty="0">
              <a:solidFill>
                <a:srgbClr val="595959"/>
              </a:solidFill>
              <a:ea typeface="Batang" pitchFamily="18" charset="-127"/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4146" y="451596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10 - 11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4146" y="3684652"/>
            <a:ext cx="15232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Коды 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32444 - 32453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651" y="0"/>
            <a:ext cx="7227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595959"/>
                </a:solidFill>
              </a:rPr>
              <a:t>Жидкая</a:t>
            </a:r>
            <a:r>
              <a:rPr lang="en-US" sz="2400" b="1" dirty="0">
                <a:solidFill>
                  <a:srgbClr val="595959"/>
                </a:solidFill>
              </a:rPr>
              <a:t> </a:t>
            </a:r>
            <a:r>
              <a:rPr lang="ru-RU" sz="2400" b="1" dirty="0" smtClean="0">
                <a:solidFill>
                  <a:srgbClr val="595959"/>
                </a:solidFill>
              </a:rPr>
              <a:t>лаковая </a:t>
            </a:r>
            <a:r>
              <a:rPr lang="en-US" sz="2400" b="1" dirty="0" err="1" smtClean="0">
                <a:solidFill>
                  <a:srgbClr val="595959"/>
                </a:solidFill>
              </a:rPr>
              <a:t>губная</a:t>
            </a:r>
            <a:r>
              <a:rPr lang="en-US" sz="2400" b="1" dirty="0" smtClean="0">
                <a:solidFill>
                  <a:srgbClr val="595959"/>
                </a:solidFill>
              </a:rPr>
              <a:t> </a:t>
            </a:r>
            <a:r>
              <a:rPr lang="en-US" sz="2400" b="1" dirty="0" err="1">
                <a:solidFill>
                  <a:srgbClr val="595959"/>
                </a:solidFill>
              </a:rPr>
              <a:t>помада</a:t>
            </a:r>
            <a:r>
              <a:rPr lang="en-US" sz="2400" b="1" dirty="0">
                <a:solidFill>
                  <a:srgbClr val="595959"/>
                </a:solidFill>
              </a:rPr>
              <a:t> </a:t>
            </a:r>
            <a:r>
              <a:rPr lang="en-US" sz="2400" b="1" dirty="0" smtClean="0">
                <a:solidFill>
                  <a:srgbClr val="595959"/>
                </a:solidFill>
              </a:rPr>
              <a:t>The </a:t>
            </a:r>
            <a:r>
              <a:rPr lang="en-US" sz="2400" b="1" dirty="0">
                <a:solidFill>
                  <a:srgbClr val="595959"/>
                </a:solidFill>
              </a:rPr>
              <a:t>ONE Lip </a:t>
            </a:r>
            <a:r>
              <a:rPr lang="en-US" sz="2400" b="1" dirty="0" smtClean="0">
                <a:solidFill>
                  <a:srgbClr val="595959"/>
                </a:solidFill>
              </a:rPr>
              <a:t>Sensation</a:t>
            </a:r>
            <a:endParaRPr lang="en-US" sz="2400" b="1" dirty="0">
              <a:solidFill>
                <a:srgbClr val="595959"/>
              </a:solidFill>
            </a:endParaRPr>
          </a:p>
        </p:txBody>
      </p:sp>
      <p:sp>
        <p:nvSpPr>
          <p:cNvPr id="21" name="Content Placeholder 4"/>
          <p:cNvSpPr>
            <a:spLocks noGrp="1"/>
          </p:cNvSpPr>
          <p:nvPr>
            <p:ph idx="10"/>
          </p:nvPr>
        </p:nvSpPr>
        <p:spPr>
          <a:xfrm>
            <a:off x="2655986" y="2493567"/>
            <a:ext cx="3456384" cy="259699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Преимущества жидкой лаковой помады: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ультралегкая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гелевая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нелипкая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текстура.</a:t>
            </a:r>
          </a:p>
          <a:p>
            <a:pPr marL="0" indent="0">
              <a:buNone/>
            </a:pPr>
            <a:endParaRPr lang="ru-RU" sz="3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лаковое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покрытие с эффектом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винила.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чистые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цветовые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пигменты.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ухаживающая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формула с касторовым маслом сохраняет мягкость губ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комфортное нанесение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удобный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аппликатор </a:t>
            </a: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6173282" y="2490741"/>
            <a:ext cx="2862396" cy="2599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sz="5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Стойкая тональная основа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ONE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EverLasting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(31158)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Тушь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 эффектом накладных ресниц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ONE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Hypnotic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Depth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32435)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00" l="0" r="100000">
                        <a14:foregroundMark x1="14398" y1="2600" x2="25444" y2="1200"/>
                        <a14:foregroundMark x1="25049" y1="1600" x2="33333" y2="2400"/>
                        <a14:foregroundMark x1="44576" y1="12100" x2="43393" y2="17900"/>
                        <a14:foregroundMark x1="58777" y1="18900" x2="63116" y2="20300"/>
                        <a14:foregroundMark x1="44181" y1="19300" x2="38264" y2="20500"/>
                        <a14:foregroundMark x1="37870" y1="20900" x2="42998" y2="65300"/>
                        <a14:foregroundMark x1="58777" y1="11900" x2="58383" y2="18900"/>
                        <a14:foregroundMark x1="58777" y1="18700" x2="63511" y2="20300"/>
                        <a14:foregroundMark x1="64300" y1="20700" x2="59961" y2="64900"/>
                        <a14:foregroundMark x1="43393" y1="66100" x2="54438" y2="66500"/>
                        <a14:foregroundMark x1="53649" y1="67100" x2="60750" y2="65300"/>
                        <a14:foregroundMark x1="44970" y1="11900" x2="58383" y2="11500"/>
                        <a14:foregroundMark x1="74556" y1="11900" x2="71006" y2="19100"/>
                        <a14:foregroundMark x1="82643" y1="12900" x2="80276" y2="20500"/>
                        <a14:foregroundMark x1="79487" y1="21300" x2="79882" y2="47000"/>
                        <a14:foregroundMark x1="74162" y1="21900" x2="74162" y2="21900"/>
                        <a14:foregroundMark x1="80671" y1="47200" x2="87771" y2="46800"/>
                        <a14:foregroundMark x1="88955" y1="47400" x2="88560" y2="62100"/>
                        <a14:foregroundMark x1="64694" y1="47600" x2="63905" y2="61900"/>
                        <a14:foregroundMark x1="64694" y1="62900" x2="67850" y2="64500"/>
                        <a14:foregroundMark x1="67850" y1="65100" x2="72584" y2="65700"/>
                        <a14:foregroundMark x1="73767" y1="65900" x2="78304" y2="65700"/>
                        <a14:foregroundMark x1="78304" y1="65700" x2="83037" y2="65100"/>
                        <a14:foregroundMark x1="83037" y1="65100" x2="88560" y2="62700"/>
                        <a14:foregroundMark x1="65878" y1="47400" x2="73373" y2="46600"/>
                        <a14:foregroundMark x1="74162" y1="46200" x2="74162" y2="21500"/>
                        <a14:foregroundMark x1="71795" y1="19500" x2="73767" y2="20900"/>
                        <a14:foregroundMark x1="74951" y1="11700" x2="77909" y2="10500"/>
                        <a14:foregroundMark x1="79093" y1="10500" x2="81854" y2="11500"/>
                        <a14:foregroundMark x1="82249" y1="11900" x2="82643" y2="12900"/>
                        <a14:foregroundMark x1="13215" y1="3200" x2="9665" y2="4200"/>
                        <a14:foregroundMark x1="10848" y1="5000" x2="10059" y2="44200"/>
                        <a14:foregroundMark x1="9270" y1="44600" x2="13609" y2="65100"/>
                        <a14:foregroundMark x1="13609" y1="66500" x2="30966" y2="65700"/>
                        <a14:foregroundMark x1="31755" y1="65700" x2="36095" y2="37600"/>
                        <a14:foregroundMark x1="36095" y1="37800" x2="36489" y2="3600"/>
                        <a14:foregroundMark x1="32150" y1="2000" x2="37081" y2="3800"/>
                        <a14:foregroundMark x1="55227" y1="41000" x2="56016" y2="47400"/>
                        <a14:backgroundMark x1="9270" y1="38800" x2="13215" y2="65500"/>
                        <a14:backgroundMark x1="37081" y1="31800" x2="32544" y2="65300"/>
                        <a14:backgroundMark x1="37081" y1="21500" x2="38264" y2="31000"/>
                        <a14:backgroundMark x1="36884" y1="16500" x2="36884" y2="19700"/>
                        <a14:backgroundMark x1="14398" y1="2000" x2="23471" y2="1000"/>
                        <a14:backgroundMark x1="23866" y1="800" x2="30966" y2="1400"/>
                        <a14:backgroundMark x1="31361" y1="1800" x2="31361" y2="1800"/>
                        <a14:backgroundMark x1="64300" y1="48800" x2="63116" y2="62300"/>
                        <a14:backgroundMark x1="81460" y1="45800" x2="81460" y2="4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5" y="1245814"/>
            <a:ext cx="1718159" cy="3388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365" y="4145494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584" y="2355726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Какая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серия 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по уходу за лицом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содержит драгоценные ингредиенты?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15566"/>
            <a:ext cx="8087388" cy="371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98500" y="27965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595959"/>
                </a:solidFill>
              </a:rPr>
              <a:t> </a:t>
            </a:r>
          </a:p>
          <a:p>
            <a:pPr algn="ctr"/>
            <a:endParaRPr lang="ru-RU" sz="600" dirty="0">
              <a:solidFill>
                <a:srgbClr val="595959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663968" y="719453"/>
            <a:ext cx="6407894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1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100" dirty="0" smtClean="0">
                <a:solidFill>
                  <a:srgbClr val="595959"/>
                </a:solidFill>
              </a:rPr>
              <a:t>В ингредиентах серии присутствует натуральная алмазная пудра, которая придает лицу сияющий цвет.</a:t>
            </a:r>
          </a:p>
          <a:p>
            <a:pPr>
              <a:spcBef>
                <a:spcPts val="0"/>
              </a:spcBef>
            </a:pPr>
            <a:r>
              <a:rPr lang="ru-RU" sz="1100" dirty="0" smtClean="0">
                <a:solidFill>
                  <a:srgbClr val="595959"/>
                </a:solidFill>
              </a:rPr>
              <a:t>Мицеллярный лосьон приобрел высокую популярность в 2015 году – такой продукт появился в ассортимете всех люкс-брендов. В нашем портфолио он представлен уже давно.</a:t>
            </a:r>
          </a:p>
          <a:p>
            <a:pPr>
              <a:spcBef>
                <a:spcPts val="0"/>
              </a:spcBef>
            </a:pPr>
            <a:r>
              <a:rPr lang="ru-RU" sz="1100" dirty="0" smtClean="0">
                <a:solidFill>
                  <a:srgbClr val="595959"/>
                </a:solidFill>
              </a:rPr>
              <a:t>Благодаря комплексу </a:t>
            </a:r>
            <a:r>
              <a:rPr lang="en-US" sz="1100" dirty="0">
                <a:solidFill>
                  <a:srgbClr val="595959"/>
                </a:solidFill>
              </a:rPr>
              <a:t>Diamond Elixir </a:t>
            </a:r>
            <a:r>
              <a:rPr lang="ru-RU" sz="1100" dirty="0">
                <a:solidFill>
                  <a:srgbClr val="595959"/>
                </a:solidFill>
              </a:rPr>
              <a:t>с натуральной алмазной пудрой и </a:t>
            </a:r>
            <a:r>
              <a:rPr lang="en-US" sz="1100" dirty="0">
                <a:solidFill>
                  <a:srgbClr val="595959"/>
                </a:solidFill>
              </a:rPr>
              <a:t>Eternal Beauty </a:t>
            </a:r>
            <a:r>
              <a:rPr lang="en-US" sz="1100" dirty="0" smtClean="0">
                <a:solidFill>
                  <a:srgbClr val="595959"/>
                </a:solidFill>
              </a:rPr>
              <a:t>Complex</a:t>
            </a:r>
            <a:r>
              <a:rPr lang="ru-RU" sz="1100" dirty="0" smtClean="0">
                <a:solidFill>
                  <a:srgbClr val="595959"/>
                </a:solidFill>
              </a:rPr>
              <a:t> кожа получает обновление на клеточном уровне.</a:t>
            </a:r>
          </a:p>
          <a:p>
            <a:pPr>
              <a:spcBef>
                <a:spcPts val="0"/>
              </a:spcBef>
            </a:pPr>
            <a:endParaRPr lang="ru-RU" sz="1100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solidFill>
                <a:srgbClr val="595959"/>
              </a:solidFill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idx="10"/>
          </p:nvPr>
        </p:nvSpPr>
        <p:spPr>
          <a:xfrm>
            <a:off x="2663968" y="2546502"/>
            <a:ext cx="3433198" cy="2356700"/>
          </a:xfrm>
        </p:spPr>
        <p:txBody>
          <a:bodyPr/>
          <a:lstStyle/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Белый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трюфель - улучшает цвет лица, восстанавливает процессы в коже, разглаживает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морщины.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мирта и пептидный комплекс -  делают кожу гладкой, а контуры лица более четкими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Осветляющий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компонент ACTIWHITE предотвращает возрастную пигментацию. 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idx="11"/>
          </p:nvPr>
        </p:nvSpPr>
        <p:spPr>
          <a:xfrm>
            <a:off x="6209466" y="2543676"/>
            <a:ext cx="2862396" cy="2359526"/>
          </a:xfrm>
        </p:spPr>
        <p:txBody>
          <a:bodyPr/>
          <a:lstStyle/>
          <a:p>
            <a:pPr marL="0" indent="0">
              <a:buNone/>
            </a:pPr>
            <a:endParaRPr lang="en-US" sz="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 algn="ctr">
              <a:buNone/>
            </a:pPr>
            <a:endParaRPr lang="ru-RU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Регенерирующий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крем  тройного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действия для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кожи вокруг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глаз «Власть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 временем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Интенс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(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24667)  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Интенсивно подтягивающие капсулы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лица  «Королевский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бархат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(24547)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5431" y="2258044"/>
            <a:ext cx="11970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21339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 </a:t>
            </a:r>
            <a:endParaRPr lang="ru-RU" sz="1600" dirty="0"/>
          </a:p>
        </p:txBody>
      </p:sp>
      <p:sp>
        <p:nvSpPr>
          <p:cNvPr id="17" name="Rectangle 16"/>
          <p:cNvSpPr/>
          <p:nvPr/>
        </p:nvSpPr>
        <p:spPr>
          <a:xfrm>
            <a:off x="539552" y="0"/>
            <a:ext cx="7227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95959"/>
                </a:solidFill>
              </a:rPr>
              <a:t>Клеточный крем молодости </a:t>
            </a:r>
            <a:r>
              <a:rPr lang="ru-RU" sz="2000" b="1" dirty="0" err="1">
                <a:solidFill>
                  <a:srgbClr val="595959"/>
                </a:solidFill>
              </a:rPr>
              <a:t>Diamond</a:t>
            </a:r>
            <a:r>
              <a:rPr lang="ru-RU" sz="2000" b="1" dirty="0">
                <a:solidFill>
                  <a:srgbClr val="595959"/>
                </a:solidFill>
              </a:rPr>
              <a:t> </a:t>
            </a:r>
            <a:r>
              <a:rPr lang="ru-RU" sz="2000" b="1" dirty="0" err="1">
                <a:solidFill>
                  <a:srgbClr val="595959"/>
                </a:solidFill>
              </a:rPr>
              <a:t>Cellular</a:t>
            </a:r>
            <a:endParaRPr lang="ru-RU" sz="2000" b="1" dirty="0">
              <a:solidFill>
                <a:srgbClr val="595959"/>
              </a:solidFill>
            </a:endParaRPr>
          </a:p>
          <a:p>
            <a:r>
              <a:rPr lang="ru-RU" sz="2000" b="1" dirty="0" err="1" smtClean="0">
                <a:solidFill>
                  <a:srgbClr val="595959"/>
                </a:solidFill>
              </a:rPr>
              <a:t>Мицеллярный</a:t>
            </a:r>
            <a:r>
              <a:rPr lang="ru-RU" sz="2000" b="1" dirty="0" smtClean="0">
                <a:solidFill>
                  <a:srgbClr val="595959"/>
                </a:solidFill>
              </a:rPr>
              <a:t> очищающий лосьон </a:t>
            </a:r>
            <a:r>
              <a:rPr lang="ru-RU" sz="2000" b="1" dirty="0" err="1" smtClean="0">
                <a:solidFill>
                  <a:srgbClr val="595959"/>
                </a:solidFill>
              </a:rPr>
              <a:t>Diamond</a:t>
            </a:r>
            <a:r>
              <a:rPr lang="ru-RU" sz="2000" b="1" dirty="0" smtClean="0">
                <a:solidFill>
                  <a:srgbClr val="595959"/>
                </a:solidFill>
              </a:rPr>
              <a:t> </a:t>
            </a:r>
            <a:r>
              <a:rPr lang="ru-RU" sz="2000" b="1" dirty="0" err="1" smtClean="0">
                <a:solidFill>
                  <a:srgbClr val="595959"/>
                </a:solidFill>
              </a:rPr>
              <a:t>Cellular</a:t>
            </a:r>
            <a:r>
              <a:rPr lang="ru-RU" sz="2000" b="1" dirty="0" smtClean="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84588" y="4535298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40 - 41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Мицеллярный очищающий лосьон Diamond Cellul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6481" r="28744" b="12824"/>
          <a:stretch/>
        </p:blipFill>
        <p:spPr bwMode="auto">
          <a:xfrm>
            <a:off x="1244653" y="915796"/>
            <a:ext cx="685694" cy="15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леточный крем молодости Diamond Cellula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1097" r="18317" b="9069"/>
          <a:stretch/>
        </p:blipFill>
        <p:spPr bwMode="auto">
          <a:xfrm>
            <a:off x="1169899" y="3083415"/>
            <a:ext cx="703306" cy="8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9899" y="4058366"/>
            <a:ext cx="7938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000" dirty="0">
                <a:solidFill>
                  <a:srgbClr val="595959"/>
                </a:solidFill>
              </a:rPr>
              <a:t>Код </a:t>
            </a:r>
            <a:r>
              <a:rPr lang="ru-RU" sz="1000" dirty="0" smtClean="0">
                <a:solidFill>
                  <a:srgbClr val="595959"/>
                </a:solidFill>
              </a:rPr>
              <a:t>13659</a:t>
            </a:r>
            <a:endParaRPr lang="ru-RU" sz="1000" dirty="0">
              <a:solidFill>
                <a:srgbClr val="59595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74443" y="4089906"/>
            <a:ext cx="1550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18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</a:t>
            </a: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продукты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бренда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The One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дополняются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трендовыми экзотическими </a:t>
            </a: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оттенками?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771550"/>
            <a:ext cx="7511324" cy="346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380202" y="2895973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287970" y="3624727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2069648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1518475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77635" y="796190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8079" y="749033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6953" y="1642647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2085" y="2161543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6953" y="3689952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3" y="3095885"/>
            <a:ext cx="438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61" y="796811"/>
            <a:ext cx="4063143" cy="377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627784" y="843558"/>
            <a:ext cx="6407894" cy="156617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Ультраяркий оттенок можно наносить в несколько слоев для более интенсивного цвета. </a:t>
            </a:r>
          </a:p>
          <a:p>
            <a:pPr>
              <a:lnSpc>
                <a:spcPct val="107000"/>
              </a:lnSpc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Цвета кремовых теней созданы в соответствии с  трендами высокой моды: яркие оттенки подчеркивают цвет глаз и выйгрышно оттеняют тон кожи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кремовая текстура при нанесении превращается в пудровую с легким бархатистым сиянием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Стойкая формула с защитой от скатывания обеспечивает равномерное нанесение.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56 - 57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631072" y="2484335"/>
            <a:ext cx="3169807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Кремовая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сливочная текстура облегчает растушевку и высыхает, оставляя на веках насыщенный оттенок.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Дополнительный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уход и защита благодаря входящему в состав витамину Е.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Можно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использовать в качестве подводки, теней или для создания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смоки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-эффекта.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5940152" y="2484335"/>
            <a:ext cx="3095526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lvl="0" indent="0" algn="ctr">
              <a:buNone/>
            </a:pPr>
            <a:endParaRPr lang="ru-RU" sz="3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0667" y="0"/>
            <a:ext cx="7170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595959"/>
                </a:solidFill>
              </a:rPr>
              <a:t>Кремовые тени-</a:t>
            </a:r>
            <a:r>
              <a:rPr lang="ru-RU" sz="2800" b="1" dirty="0" err="1">
                <a:solidFill>
                  <a:srgbClr val="595959"/>
                </a:solidFill>
              </a:rPr>
              <a:t>трансформер</a:t>
            </a:r>
            <a:r>
              <a:rPr lang="ru-RU" sz="2800" b="1" dirty="0">
                <a:solidFill>
                  <a:srgbClr val="595959"/>
                </a:solidFill>
              </a:rPr>
              <a:t> </a:t>
            </a:r>
            <a:r>
              <a:rPr lang="it-IT" sz="2800" b="1" dirty="0">
                <a:solidFill>
                  <a:srgbClr val="595959"/>
                </a:solidFill>
              </a:rPr>
              <a:t>The ONE Colour Impact</a:t>
            </a:r>
            <a:endParaRPr lang="ru-RU" dirty="0"/>
          </a:p>
        </p:txBody>
      </p:sp>
      <p:sp>
        <p:nvSpPr>
          <p:cNvPr id="20" name="Rectangle 19"/>
          <p:cNvSpPr/>
          <p:nvPr/>
        </p:nvSpPr>
        <p:spPr>
          <a:xfrm>
            <a:off x="1115616" y="3800221"/>
            <a:ext cx="10591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595959"/>
                </a:solidFill>
              </a:rPr>
              <a:t>Коды </a:t>
            </a:r>
          </a:p>
          <a:p>
            <a:pPr algn="ctr"/>
            <a:r>
              <a:rPr lang="ru-RU" sz="1050" b="1" dirty="0" smtClean="0">
                <a:solidFill>
                  <a:srgbClr val="595959"/>
                </a:solidFill>
              </a:rPr>
              <a:t>32792 - 32796</a:t>
            </a:r>
            <a:endParaRPr lang="ru-RU" sz="1050" b="1" dirty="0">
              <a:solidFill>
                <a:srgbClr val="59595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4988" y="3084640"/>
            <a:ext cx="2797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Карандаш для глаз с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эффектом  «металлик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Metallic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(оттенок на выбор)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4988" y="4007970"/>
            <a:ext cx="2746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Мультифункциональная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тушь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для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ресниц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ONE Double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Effect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(31189)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 t="4200" r="13494" b="13201"/>
          <a:stretch/>
        </p:blipFill>
        <p:spPr>
          <a:xfrm>
            <a:off x="719693" y="1183834"/>
            <a:ext cx="1728192" cy="2371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96" y="4212254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К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акая роскошная серия по уходу за волосами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содержит натуральные масла?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5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941" r="941"/>
          <a:stretch/>
        </p:blipFill>
        <p:spPr>
          <a:xfrm>
            <a:off x="683568" y="987574"/>
            <a:ext cx="7655340" cy="354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3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496424"/>
            <a:ext cx="6407894" cy="165618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составе средств серии Eleo содержатся высококлассные натуральные ингредиенты – натуральные масла арганы и розы.</a:t>
            </a: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профессиональных средства для ухода за волосами – ощутимый результат  и ухоженые волосы.</a:t>
            </a: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условиях современного ритма жизни и экологии именно восстановление и питание – самая востребованная категория в средствах по уходу за волосами.</a:t>
            </a:r>
          </a:p>
          <a:p>
            <a:pPr marL="0" indent="0">
              <a:lnSpc>
                <a:spcPct val="107000"/>
              </a:lnSpc>
              <a:buNone/>
            </a:pP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626329" y="2178610"/>
            <a:ext cx="3205402" cy="28234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endParaRPr lang="en-US" sz="1100" dirty="0">
              <a:solidFill>
                <a:srgbClr val="59595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6329" y="2210386"/>
            <a:ext cx="322194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Шампунь </a:t>
            </a:r>
            <a:r>
              <a:rPr lang="ru-R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Eleo</a:t>
            </a:r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Бережно очищает, питает волосы благодаря экстракту репейного корня.</a:t>
            </a:r>
          </a:p>
          <a:p>
            <a:endParaRPr lang="ru-RU" sz="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 </a:t>
            </a:r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волос </a:t>
            </a:r>
            <a:r>
              <a:rPr lang="ru-R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Eleo</a:t>
            </a:r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Предотвращает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ломкость, за счет смягчающего действия комплекса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арганового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масла и масла розы.</a:t>
            </a:r>
          </a:p>
          <a:p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Маска </a:t>
            </a:r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волос </a:t>
            </a:r>
            <a:r>
              <a:rPr lang="ru-R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Eleo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Быстрый восстанавливающий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 счет витаминных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комплексов, масел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арганы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розы)</a:t>
            </a: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92833" y="4460607"/>
            <a:ext cx="1584176" cy="36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76 - 77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690" y="2514894"/>
            <a:ext cx="17262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Шампунь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</a:t>
            </a:r>
            <a:r>
              <a:rPr lang="en-US" sz="900" dirty="0" smtClean="0">
                <a:solidFill>
                  <a:srgbClr val="595959"/>
                </a:solidFill>
              </a:rPr>
              <a:t>1609</a:t>
            </a:r>
            <a:endParaRPr lang="ru-RU" sz="900" dirty="0" smtClean="0">
              <a:solidFill>
                <a:srgbClr val="595959"/>
              </a:solidFill>
            </a:endParaRPr>
          </a:p>
          <a:p>
            <a:pPr algn="ctr"/>
            <a:endParaRPr lang="ru-RU" sz="600" dirty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Кондиционер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31610</a:t>
            </a:r>
          </a:p>
          <a:p>
            <a:pPr algn="ctr"/>
            <a:endParaRPr lang="ru-RU" sz="800" dirty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Маска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31611</a:t>
            </a:r>
          </a:p>
          <a:p>
            <a:pPr algn="ctr"/>
            <a:endParaRPr lang="ru-RU" sz="600" dirty="0" smtClean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Защитное масло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31614</a:t>
            </a:r>
          </a:p>
          <a:p>
            <a:pPr algn="ctr"/>
            <a:endParaRPr lang="ru-RU" sz="900" dirty="0" smtClean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Разглаживающее масло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31615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544" y="101090"/>
            <a:ext cx="772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95959"/>
                </a:solidFill>
              </a:rPr>
              <a:t>Ухаживающие средства для волос серии </a:t>
            </a:r>
            <a:r>
              <a:rPr lang="en-US" b="1" dirty="0" err="1" smtClean="0">
                <a:solidFill>
                  <a:srgbClr val="595959"/>
                </a:solidFill>
              </a:rPr>
              <a:t>Eleo</a:t>
            </a:r>
            <a:endParaRPr lang="ru-RU" b="1" dirty="0">
              <a:solidFill>
                <a:srgbClr val="595959"/>
              </a:solidFill>
            </a:endParaRPr>
          </a:p>
        </p:txBody>
      </p:sp>
      <p:sp>
        <p:nvSpPr>
          <p:cNvPr id="17" name="Content Placeholder 5"/>
          <p:cNvSpPr>
            <a:spLocks noGrp="1"/>
          </p:cNvSpPr>
          <p:nvPr>
            <p:ph idx="11"/>
          </p:nvPr>
        </p:nvSpPr>
        <p:spPr>
          <a:xfrm>
            <a:off x="5907820" y="2178611"/>
            <a:ext cx="3127858" cy="2829374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получения максимального эффекта рекомендуем приобретать все продукты серии: шампунь, кондиционер, маску и ухаживающее масло (на выбор, в зависимости от потребностей Ваших волос)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09786" y="3675100"/>
            <a:ext cx="30780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Разглаживающее масло для волос </a:t>
            </a:r>
            <a:r>
              <a:rPr lang="ru-RU" sz="9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Eleo</a:t>
            </a:r>
            <a:endParaRPr lang="ru-RU" sz="9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/>
            <a:r>
              <a:rPr lang="ru-RU" sz="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Разглаживает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смягчает и увлажняет волосы за счет комплекса масел </a:t>
            </a:r>
            <a:r>
              <a:rPr lang="ru-RU" sz="7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арганы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и розового масла, комплекса витаминов группы В и витамина F </a:t>
            </a:r>
          </a:p>
          <a:p>
            <a:pPr lvl="0"/>
            <a:r>
              <a:rPr lang="ru-RU" sz="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ИДЕАЛЬНО 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вьющихся, непослушных волос</a:t>
            </a:r>
          </a:p>
          <a:p>
            <a:pPr lvl="0"/>
            <a:r>
              <a:rPr lang="ru-RU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Защитное масло для волос </a:t>
            </a:r>
            <a:r>
              <a:rPr lang="en-US" sz="10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Eleo</a:t>
            </a:r>
            <a:r>
              <a:rPr lang="ru-RU" sz="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	</a:t>
            </a:r>
          </a:p>
          <a:p>
            <a:pPr lvl="0"/>
            <a:r>
              <a:rPr lang="ru-RU" sz="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Питает 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волосы изнутри, обеспечивая быстрое восстановление и защиту от повреждений, за счет комплекса масел </a:t>
            </a:r>
            <a:r>
              <a:rPr lang="ru-RU" sz="7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арганы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и розы и экстракта репейного корня. </a:t>
            </a:r>
          </a:p>
          <a:p>
            <a:pPr lvl="0"/>
            <a:r>
              <a:rPr lang="ru-RU" sz="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ИДЕАЛЬНО </a:t>
            </a:r>
            <a:r>
              <a:rPr lang="ru-RU" sz="7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окрашенных волос, сухих и поврежденных волос. </a:t>
            </a:r>
          </a:p>
        </p:txBody>
      </p:sp>
      <p:pic>
        <p:nvPicPr>
          <p:cNvPr id="1034" name="Picture 10" descr="Шампунь El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5065" r="30160" b="14239"/>
          <a:stretch/>
        </p:blipFill>
        <p:spPr bwMode="auto">
          <a:xfrm>
            <a:off x="997822" y="635259"/>
            <a:ext cx="709508" cy="155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ондиционер для волос Ele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5" t="5065" r="27328" b="14239"/>
          <a:stretch/>
        </p:blipFill>
        <p:spPr bwMode="auto">
          <a:xfrm>
            <a:off x="1560157" y="821712"/>
            <a:ext cx="769881" cy="15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Защитное масло для волос Ele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5065" r="35823" b="12823"/>
          <a:stretch/>
        </p:blipFill>
        <p:spPr bwMode="auto">
          <a:xfrm>
            <a:off x="521690" y="1349787"/>
            <a:ext cx="399276" cy="11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Разглаживающее масло для волос Ele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3" t="6481" r="35823" b="12824"/>
          <a:stretch/>
        </p:blipFill>
        <p:spPr bwMode="auto">
          <a:xfrm>
            <a:off x="884971" y="1287469"/>
            <a:ext cx="386970" cy="11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Маска для волос Ele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3559" r="8923" b="12824"/>
          <a:stretch/>
        </p:blipFill>
        <p:spPr bwMode="auto">
          <a:xfrm>
            <a:off x="1197185" y="1738696"/>
            <a:ext cx="824306" cy="7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95687" y="4388060"/>
            <a:ext cx="18030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8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5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7" y="627534"/>
            <a:ext cx="2279940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211941" y="449096"/>
            <a:ext cx="1008112" cy="100811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59179"/>
            <a:ext cx="4906963" cy="368300"/>
          </a:xfrm>
        </p:spPr>
        <p:txBody>
          <a:bodyPr/>
          <a:lstStyle/>
          <a:p>
            <a:r>
              <a:rPr lang="ru-RU" dirty="0" smtClean="0"/>
              <a:t>ОБРАТИТЕ ВНИМАНИЕ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82839"/>
            <a:ext cx="2177712" cy="42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40" y="574005"/>
            <a:ext cx="2348898" cy="42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75302" y="756773"/>
            <a:ext cx="1512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65536" y="427479"/>
            <a:ext cx="1008112" cy="100811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8170691" y="427479"/>
            <a:ext cx="1008112" cy="100811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996472" y="731480"/>
            <a:ext cx="1512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130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00162" y="731480"/>
            <a:ext cx="1512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165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951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87474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915566"/>
            <a:ext cx="4403734" cy="407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17/06/2016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27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31690"/>
            <a:ext cx="7772400" cy="1728192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Какой</a:t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легендарный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аромат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выходит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</a:t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экзотической композиции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15566"/>
            <a:ext cx="7510088" cy="347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5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2"/>
          <p:cNvSpPr>
            <a:spLocks noGrp="1"/>
          </p:cNvSpPr>
          <p:nvPr>
            <p:ph idx="1"/>
          </p:nvPr>
        </p:nvSpPr>
        <p:spPr>
          <a:xfrm>
            <a:off x="2771800" y="550142"/>
            <a:ext cx="6219038" cy="1694745"/>
          </a:xfrm>
        </p:spPr>
        <p:txBody>
          <a:bodyPr>
            <a:normAutofit fontScale="92500"/>
          </a:bodyPr>
          <a:lstStyle/>
          <a:p>
            <a:pPr lvl="0"/>
            <a:r>
              <a:rPr lang="ru-RU" sz="1600" dirty="0">
                <a:solidFill>
                  <a:srgbClr val="595959"/>
                </a:solidFill>
              </a:rPr>
              <a:t>Amazing Paradise - это новая композиция супер-популярного аромата в портфолио Орифлэйм - Paradise.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Композиция аромата  - это модный микс летних трендов, в состае присутствуют фруктово-цветочные </a:t>
            </a:r>
            <a:r>
              <a:rPr lang="ru-RU" sz="1600" dirty="0" smtClean="0">
                <a:solidFill>
                  <a:srgbClr val="595959"/>
                </a:solidFill>
              </a:rPr>
              <a:t>комбинации нот.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При покупке на сумму 500 рублей из каталога №9 и из каталога №10 вы сможете приобрести новику со скидкой 55%.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1640" y="39065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Парфюмерная вода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Amazing Paradise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1508" y="2971159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Amazing Paradise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32504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22" name="Content Placeholder 5"/>
          <p:cNvSpPr>
            <a:spLocks noGrp="1"/>
          </p:cNvSpPr>
          <p:nvPr>
            <p:ph idx="11"/>
          </p:nvPr>
        </p:nvSpPr>
        <p:spPr>
          <a:xfrm>
            <a:off x="6114500" y="2316322"/>
            <a:ext cx="2876338" cy="253828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Тип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аромата: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цветочный,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фруктовый, зеленый.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Верхние ноты: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цветы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мандарин,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зеленая гуава,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листья фиалки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Сердце: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эксклюзивный редчайший цветок «райская капля»,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малина, жасмин.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Шлейф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мускус, стручки ванили, </a:t>
            </a:r>
            <a:r>
              <a:rPr lang="ru-RU" b="1" dirty="0" smtClean="0">
                <a:solidFill>
                  <a:srgbClr val="595959"/>
                </a:solidFill>
                <a:cs typeface="Arial" panose="020B0604020202020204" pitchFamily="34" charset="0"/>
              </a:rPr>
              <a:t>огненное дерево.</a:t>
            </a:r>
            <a:endParaRPr lang="ru-RU" sz="1100" b="1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Content Placeholder 4"/>
          <p:cNvSpPr txBox="1">
            <a:spLocks/>
          </p:cNvSpPr>
          <p:nvPr/>
        </p:nvSpPr>
        <p:spPr>
          <a:xfrm>
            <a:off x="2771800" y="2332425"/>
            <a:ext cx="3205402" cy="25221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rgbClr val="595959"/>
                </a:solidFill>
              </a:rPr>
              <a:t>Авторы </a:t>
            </a:r>
            <a:r>
              <a:rPr lang="ru-RU" sz="1200" b="1" dirty="0">
                <a:solidFill>
                  <a:srgbClr val="595959"/>
                </a:solidFill>
              </a:rPr>
              <a:t>аромата </a:t>
            </a:r>
            <a:r>
              <a:rPr lang="en-US" sz="1200" b="1" dirty="0" smtClean="0">
                <a:solidFill>
                  <a:srgbClr val="595959"/>
                </a:solidFill>
              </a:rPr>
              <a:t>Amazing Paradise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595959"/>
                </a:solidFill>
              </a:rPr>
              <a:t>Эвелин </a:t>
            </a:r>
            <a:r>
              <a:rPr lang="ru-RU" b="1" dirty="0" err="1" smtClean="0">
                <a:solidFill>
                  <a:srgbClr val="595959"/>
                </a:solidFill>
              </a:rPr>
              <a:t>Буланже</a:t>
            </a:r>
            <a:r>
              <a:rPr lang="ru-RU" b="1" dirty="0" smtClean="0">
                <a:solidFill>
                  <a:srgbClr val="595959"/>
                </a:solidFill>
              </a:rPr>
              <a:t> и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595959"/>
                </a:solidFill>
              </a:rPr>
              <a:t>Александра </a:t>
            </a:r>
            <a:r>
              <a:rPr lang="ru-RU" b="1" dirty="0" err="1" smtClean="0">
                <a:solidFill>
                  <a:srgbClr val="595959"/>
                </a:solidFill>
              </a:rPr>
              <a:t>Карлин</a:t>
            </a:r>
            <a:endParaRPr lang="ru-RU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b="19855"/>
          <a:stretch/>
        </p:blipFill>
        <p:spPr>
          <a:xfrm>
            <a:off x="4038162" y="4000435"/>
            <a:ext cx="672677" cy="82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https://cdn.fifi.ru/person/240x253/evelyne-boulang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54" y="2872607"/>
            <a:ext cx="783845" cy="82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730489" y="4381170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2 - 3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300" l="1412" r="99294">
                        <a14:foregroundMark x1="17412" y1="31800" x2="17412" y2="48200"/>
                        <a14:foregroundMark x1="79294" y1="31400" x2="79765" y2="428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87" b="34325"/>
          <a:stretch/>
        </p:blipFill>
        <p:spPr>
          <a:xfrm>
            <a:off x="902367" y="994435"/>
            <a:ext cx="1178354" cy="20162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0911" y="3926396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1600" y="1995686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Какой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аксессуар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для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селфи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 в текущем каталоге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всего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за 299 рублей?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endParaRPr lang="ru-RU" sz="16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87574"/>
            <a:ext cx="7644489" cy="353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63010" y="339502"/>
            <a:ext cx="372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*драйвер для </a:t>
            </a:r>
            <a:r>
              <a:rPr lang="ru-RU" dirty="0" smtClean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России и Беларуси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22212" y="595900"/>
            <a:ext cx="6219038" cy="1975850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Монопод стал самым популярным инструментом для селфи за 2015 год.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Удобно брать с собой в отпуск и во время прогулок по городу.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Снимки, сделанные с помощью монопода отличаются высоким качеством и выигрышным ракурсом.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3681" y="-9443"/>
            <a:ext cx="7312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Монопод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для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селфи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* </a:t>
            </a:r>
          </a:p>
          <a:p>
            <a:r>
              <a:rPr lang="ru-RU" sz="1600" dirty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*драйвер для </a:t>
            </a:r>
            <a:r>
              <a:rPr lang="ru-RU" sz="1600" dirty="0" smtClean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России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5287" y="4617599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8 - 9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509" y="3708289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595959"/>
                </a:solidFill>
              </a:rPr>
              <a:t>Монопод</a:t>
            </a:r>
            <a:r>
              <a:rPr lang="ru-RU" sz="1200" dirty="0" smtClean="0">
                <a:solidFill>
                  <a:srgbClr val="595959"/>
                </a:solidFill>
              </a:rPr>
              <a:t> для </a:t>
            </a:r>
            <a:r>
              <a:rPr lang="ru-RU" sz="1200" dirty="0" err="1" smtClean="0">
                <a:solidFill>
                  <a:srgbClr val="595959"/>
                </a:solidFill>
              </a:rPr>
              <a:t>селфи</a:t>
            </a:r>
            <a:endParaRPr lang="en-US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118057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6" name="Content Placeholder 13"/>
          <p:cNvSpPr txBox="1">
            <a:spLocks/>
          </p:cNvSpPr>
          <p:nvPr/>
        </p:nvSpPr>
        <p:spPr>
          <a:xfrm>
            <a:off x="2723338" y="2706554"/>
            <a:ext cx="6246008" cy="21178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Основные 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характеристики </a:t>
            </a:r>
            <a:r>
              <a:rPr lang="ru-RU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монопода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Универсальное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крепление с надежной фиксацией подходит для смартфонов любой марки и размера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endParaRPr lang="ru-RU" sz="7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Соединение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 смартфоном происходит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через кабель.</a:t>
            </a:r>
          </a:p>
          <a:p>
            <a:pPr marL="0" lvl="0" indent="0">
              <a:buNone/>
            </a:pPr>
            <a:endParaRPr lang="ru-RU" sz="7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Легкая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телескопическая штанга позволяет делать снимки под разным углом и с разных расстояний. </a:t>
            </a:r>
          </a:p>
          <a:p>
            <a:pPr marL="0" lvl="0" indent="0">
              <a:buNone/>
            </a:pPr>
            <a:endParaRPr lang="ru-RU" sz="13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3800" r="26594" b="10801"/>
          <a:stretch/>
        </p:blipFill>
        <p:spPr>
          <a:xfrm>
            <a:off x="916772" y="961422"/>
            <a:ext cx="147321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1779662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Какой </a:t>
            </a:r>
          </a:p>
          <a:p>
            <a:pPr algn="ctr"/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популярный </a:t>
            </a:r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мужской аромат </a:t>
            </a:r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Орифлэйм</a:t>
            </a:r>
          </a:p>
          <a:p>
            <a:pPr algn="ct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состоит из 8 парфюмерных нот?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21395</TotalTime>
  <Words>2463</Words>
  <Application>Microsoft Office PowerPoint</Application>
  <PresentationFormat>On-screen Show (16:9)</PresentationFormat>
  <Paragraphs>538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1_Тема Office</vt:lpstr>
      <vt:lpstr>7_Тема Office</vt:lpstr>
      <vt:lpstr>8_Тема Office</vt:lpstr>
      <vt:lpstr>PowerPoint Presentation</vt:lpstr>
      <vt:lpstr>PowerPoint Presentation</vt:lpstr>
      <vt:lpstr> Какой легендарный аромат выходит в  экзотической композиции?    </vt:lpstr>
      <vt:lpstr>PowerPoint Presentation</vt:lpstr>
      <vt:lpstr>PowerPoint Presentation</vt:lpstr>
      <vt:lpstr>Какой  аксессуар для селфи вы можете приобрести в текущем каталоге всего за 299 рублей?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Какая новинка бренда The ONE выходит с модным виниловым покрытием? </vt:lpstr>
      <vt:lpstr>PowerPoint Presentation</vt:lpstr>
      <vt:lpstr>PowerPoint Presentation</vt:lpstr>
      <vt:lpstr> Какая серия   по уходу за лицом содержит драгоценные ингредиенты?   </vt:lpstr>
      <vt:lpstr>PowerPoint Presentation</vt:lpstr>
      <vt:lpstr>PowerPoint Presentation</vt:lpstr>
      <vt:lpstr> Какие продукты бренда The One дополняются трендовыми экзотическими оттенками? </vt:lpstr>
      <vt:lpstr>PowerPoint Presentation</vt:lpstr>
      <vt:lpstr>PowerPoint Presentation</vt:lpstr>
      <vt:lpstr> Какая роскошная серия по уходу за волосами содержит натуральные масла?</vt:lpstr>
      <vt:lpstr>PowerPoint Presentation</vt:lpstr>
      <vt:lpstr>PowerPoint Presentation</vt:lpstr>
      <vt:lpstr>ОБРАТИТЕ ВНИМАНИЕ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764</cp:revision>
  <cp:lastPrinted>2015-04-09T09:36:16Z</cp:lastPrinted>
  <dcterms:created xsi:type="dcterms:W3CDTF">2015-03-19T10:21:20Z</dcterms:created>
  <dcterms:modified xsi:type="dcterms:W3CDTF">2016-06-17T14:34:30Z</dcterms:modified>
</cp:coreProperties>
</file>