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82" r:id="rId2"/>
    <p:sldMasterId id="2147483732" r:id="rId3"/>
  </p:sldMasterIdLst>
  <p:notesMasterIdLst>
    <p:notesMasterId r:id="rId24"/>
  </p:notesMasterIdLst>
  <p:handoutMasterIdLst>
    <p:handoutMasterId r:id="rId25"/>
  </p:handoutMasterIdLst>
  <p:sldIdLst>
    <p:sldId id="257" r:id="rId4"/>
    <p:sldId id="285" r:id="rId5"/>
    <p:sldId id="258" r:id="rId6"/>
    <p:sldId id="335" r:id="rId7"/>
    <p:sldId id="310" r:id="rId8"/>
    <p:sldId id="261" r:id="rId9"/>
    <p:sldId id="262" r:id="rId10"/>
    <p:sldId id="294" r:id="rId11"/>
    <p:sldId id="291" r:id="rId12"/>
    <p:sldId id="322" r:id="rId13"/>
    <p:sldId id="324" r:id="rId14"/>
    <p:sldId id="325" r:id="rId15"/>
    <p:sldId id="326" r:id="rId16"/>
    <p:sldId id="327" r:id="rId17"/>
    <p:sldId id="332" r:id="rId18"/>
    <p:sldId id="333" r:id="rId19"/>
    <p:sldId id="334" r:id="rId20"/>
    <p:sldId id="280" r:id="rId21"/>
    <p:sldId id="320" r:id="rId22"/>
    <p:sldId id="287" r:id="rId23"/>
  </p:sldIdLst>
  <p:sldSz cx="9144000" cy="5143500" type="screen16x9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595959"/>
    <a:srgbClr val="948A54"/>
    <a:srgbClr val="FF99CC"/>
    <a:srgbClr val="CC0099"/>
    <a:srgbClr val="9966F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71" autoAdjust="0"/>
    <p:restoredTop sz="77029" autoAdjust="0"/>
  </p:normalViewPr>
  <p:slideViewPr>
    <p:cSldViewPr>
      <p:cViewPr varScale="1">
        <p:scale>
          <a:sx n="119" d="100"/>
          <a:sy n="119" d="100"/>
        </p:scale>
        <p:origin x="-1392" y="-102"/>
      </p:cViewPr>
      <p:guideLst>
        <p:guide orient="horz" pos="216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9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2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27050-E888-4021-BA44-06E9BCBF50FE}" type="datetimeFigureOut">
              <a:rPr lang="ru-RU" smtClean="0"/>
              <a:t>07.07.2016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74A17-938F-42F4-A5F8-7A0B6A280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BD60D-E07F-4D29-A79B-BA37E018C887}" type="datetimeFigureOut">
              <a:rPr lang="ru-RU" smtClean="0"/>
              <a:t>07.07.2016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DFB95-1AC9-489C-A3E8-0FB4261F3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036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95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«театр начинается с вешалки», так и любой грамотный комплексный уход начинается с очищения.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Этап очищения – это необходимый шаг в уходе за лицом, где используется два продукта: очищающее средство (молочко, гель-пенка) и тоник. Вечером это необходимо для очищения лица от загрязнений, остатков макияжа, восстановления защитного слоя кожи с помощью тоника и подготовки к нанесению сыворотки и ночного крема.  Утром с помощью очищения мы удаляем продукты жизнедеятельности кожи за ночь и подготавливаем кожу к нанесению сыворотки и дневного средства.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Очищающие и тонизирующие средства, представленные в бренде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обеспечивают деликатный уход за кожей на этапе очищения и имеют ряд преимуществ: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все продукты обладают деликатным нежным ароматом.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экономичны в использовании.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подходят для всех типов кожи начиная с возраста 25+.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возможность выбора текстур очищающих средств и основного действия тонизирующих средств.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тонизирующие средства не содержат спирт.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сочетаются с сериями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True Perfection, </a:t>
            </a:r>
            <a:r>
              <a:rPr lang="en-US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Ecollagen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Ultimate Lift, Time Reversing, Time Reversing </a:t>
            </a:r>
            <a:r>
              <a:rPr lang="en-US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Intens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Уникальность отдельных продуктов: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32597 Очищающее молочко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200 мл 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(входит в состав набора комплексного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лифтинг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-ухода </a:t>
            </a:r>
            <a:r>
              <a:rPr lang="en-US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Ultimate Lift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Текстура: густое и насыщенное молочко.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Создано на основе технологии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NutriPlus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с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антивозрастным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действием.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Мягко очищает, удаляя макияж и загрязнения, освежая и делая кожу мягкой и бархатистой.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Флакон с дозатором – это удобство и экономичность в использовании.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1100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Очищающее молочко </a:t>
            </a:r>
            <a:r>
              <a:rPr lang="ru-RU" sz="1100" i="1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NovAge</a:t>
            </a:r>
            <a:r>
              <a:rPr lang="ru-RU" sz="1100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код 32597, в текущем каталоге можно приобрести со скидкой 20% всего за 559 рублей.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lnSpc>
                <a:spcPct val="105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32742 Смягчающий тоник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200 мл 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(входит в состав набора комплексного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лифтинг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-ухода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NovAge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Ultimate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Lift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тоник с увлажняющей технологией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HydraPlus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завершает очищение и насыщает кожу влагой, придавая ей свежесть, мягкость, гладкость и здоровое сияние.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Смягчающий тоник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код 32742, в текущем каталоге можно приобрести со скидкой 20% всего за 559 рублей.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32596 Очищающая гель-пенка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200 мл. (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входит в состав наборов комплексного ухода против морщин </a:t>
            </a:r>
            <a:r>
              <a:rPr lang="en-US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и комплексного ухода против первых возрастных признаков </a:t>
            </a:r>
            <a:r>
              <a:rPr lang="en-US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en-US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True Perfection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)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гель-пенка образует при нанесении густую пену, при этом бережно очищает и удаляет загрязнения, освежая кожу и делая кожу мягкой и бархатистой.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в основе средства лежит технология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CellActive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с антиоксидантным и легким осветляющим действием.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имеет легкий аромат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флакон с дозатором – это удобство и экономичность в использовании.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06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06000"/>
              </a:lnSpc>
              <a:spcAft>
                <a:spcPts val="0"/>
              </a:spcAft>
            </a:pPr>
            <a:r>
              <a:rPr lang="ru-RU" sz="1100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Очищающую гель-пенку </a:t>
            </a:r>
            <a:r>
              <a:rPr lang="ru-RU" sz="1100" i="1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NovAge</a:t>
            </a:r>
            <a:r>
              <a:rPr lang="ru-RU" sz="1100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код 32596, в текущем каталоге можно приобрести за 700 рублей.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05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32128 Обновляющий тоник </a:t>
            </a:r>
            <a:r>
              <a:rPr lang="ru-RU" sz="11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200 мл.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(входит в состав наборов комплексного ухода против морщин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Ecollagen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и комплексного ухода против первых возрастных признаков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True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Perfection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)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тоник с технологией </a:t>
            </a:r>
            <a:r>
              <a:rPr lang="ru-RU" sz="11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CellRenew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оказывает обновляющее действие за счет содержания молочной кислоты. 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завершает очищение и насыщает кожу влагой, придавая ей свежесть, мягкость, гладкость и здоровое сияние.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имеет легкий аромат.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Обновляющий тоник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NovAge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код 32128, в текущем каталоге можно приобрести за 700 рублей.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Очищение является первым этапом в 4-х шаговой системе ежедневного ухода за кожей лица. Она построена таким образом, что каждый последующий шаг идеально дополняет предыдущий. Выполняя все 4 шага программы и затрачивая всего по 2 минуты утром и вечером, вы сможете достичь максимальных результатов.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186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37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Макияж глаз способен придать незабываемый образ всему лицу. Тени для век могут визуально изменить величину глаз, придать взгляду загадочность. С помощью теней можно подчеркнуть глубину глаз и даже изменить цвет глаз, которые меняют свой оттенок. Поэтому тени для век - это одно из самых любимых девушками средств декоративной косметики для глаз.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действующем каталоге бренд </a:t>
            </a:r>
            <a:r>
              <a:rPr lang="en-US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Giordani</a:t>
            </a: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Gold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приготовил для нас интересную и актуальную новинку - </a:t>
            </a: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Кремовые тени для век </a:t>
            </a:r>
            <a:r>
              <a:rPr lang="ru-RU" sz="11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Giordani</a:t>
            </a: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Gold</a:t>
            </a: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4.5 г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33245 Сияющий Беж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33247 Ночной Аметист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33246 Драгоценный Изумруд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Преимущества продукта: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Стойкие* кремовые тени трех великолепных сияющих оттенков.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Мягкая текстура позволяет наносить тени в несколько слоев и с легкостью растушевывать, защищая от скатывания*. 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Комплекс 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FirmEsse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Active</a:t>
            </a: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помогает поддерживать упругость кожи.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 универсальных оттенка, который подойдут на все случаи жизни.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комплект также входит специальная кисточка для комфортного и легкого нанесения.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*По результатам потребительского тестирования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интересно</a:t>
            </a:r>
            <a:r>
              <a:rPr lang="ru-RU" sz="11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кремовые тени для век пользовались популярностью у царственных особ еще в древности. В современном мире, когда технологии развиваются очень быстро, кремовые тени вновь начали выходит на первые места у прекрасных представительниц женского пола. Сочетание стойкого макияжа, ухода за кожей век, и простоты нанесения седлала этот продукт одним из самых трендовых на текущий момент: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действующем каталоге можно приобрести любой оттенок кремовых теней для век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Giordani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</a:t>
            </a:r>
            <a:r>
              <a:rPr lang="en-US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11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639 рублей.</a:t>
            </a:r>
            <a:endParaRPr lang="ru-RU" sz="105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456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3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вас много родных, друзей, близких. Вы уделяете внимание им всем, но всё же заботитесь о каждом по-разному. Также и с зубами: зубы и десны каждого человека нуждаются в тщательной гигиене, но всем нам необходим различный подход к уходу за ними.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Серия зубных паст «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Оптифреш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от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впервые появилась в каталогах в 2010 году и сразу стала одним из самых популярных продуктов среди наших потребителей.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задней обложке текущего каталога представлено все необходимое для ухода за полостью рта для взрослых со скидками 50%.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 пасты серии «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Оптифреш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рекомендованы шведской ассоциацией стоматологов.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Серия «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Оптифреш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создана на основе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мультикомпонентного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комплекса, который работает в 8 направлениях*: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Предупреждает развитие кариеса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Предотвращает образование налета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Предотвращает формирование зубного камня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Защищает эмаль от разрушения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Поддерживает здоровье десен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Освежает дыхание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Укрепляет зубы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Отбеливает эмаль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*Свойства ингредиентов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31131 Зубная паста «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Оптифреш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Кристальная белизна» 100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Отбеливающая зубная паста с активным комплексом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Active Protect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обеспечивает 12 часов защиты для здоровья зубов – клинически доказано. Мягко очищает зубную эмаль от желтизны и налета, заметно осветляя зубную эмаль за 14 дней**.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Зубная эмаль отбеливается за 14 дней**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** По результатам потребительских тестов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31123 Зубная паста «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Оптифреш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Тотальная защита»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Эффективная зубная паста с активным комплексом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Active Protect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обеспечивает 8 часов защиты от наиболее распространенных стоматологических проблем – налета, зубного камня и кариеса. Свежий мятный вкус освежает дыхание.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83% подтвердили: паста тщательно очищает зубы**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** Потребительская оценка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31673 Зубная паста «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Оптифреш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Травяной комплекс» 100 мл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Эффективная зубная паста с активным защитным комплексом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Active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Protect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содержит специально подобранные масла трав для натурально свежего дыхания и тщательной очистки полости рта. Имеет мягкий травяной вкус.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Естественным образом освежает дыхание ** 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Натуральные масла 4 трав мяты, эвкалипта, розмарина и фенхеля помогают защищать зубы **  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12-часовая эффективная защита против пятен на эмали, кариеса и зубного камня * 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Усовершенствованная формула с более стойким вкусом и запахом *** 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*Клинические тесты 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**По результатам потребительских тестов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*** Свойства формулы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Пол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Дэйли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Старший специалист по безопасности продукции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«Только самые эффективные и высококачественные ингредиенты были отобраны для серии комплексного ухода за полостью рта «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Оптифреш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». Формулы, разработанные с учетом рекомендаций практикующих стоматологов, прошли тщательное тестирование под наблюдением специалистов».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Это интересно: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Шведская ассоциация стоматологов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Swedish Dental Association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 одна из авторитетнейших медицинских организаций Европы — была основана в 1908 г. и насчитывает 9500 действительных членов, 250 из которых преподают на факультетах стоматологии медицинских университетов. Ассоциация контролирует соблюдение стандартов безопасности фторсодержащих зубных паст.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Любая зубная паста «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Оптифреш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для взрослых за 99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 также, приятным дополнением к этой необходимой покупке станут зубные щетки этой же серии.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Зубная щетка «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Оптифреш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27979 Фиолетовая (средней жесткости)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27982 Голубая (мягкая)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Благодаря тому, что щетинки располагаются под разным углом, щетка бережно ухаживает за полостью рта и хорошо очищает промежутки между зубами.</a:t>
            </a:r>
            <a:endParaRPr lang="ru-RU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Щетки со средней степенью жёсткости щетины являются самыми популярными. </a:t>
            </a:r>
            <a:endParaRPr lang="ru-RU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Прорезиненная ребристая поверхность ручки делает щетку менее скользкой и обеспечивает удобство при чистке зубов.</a:t>
            </a:r>
            <a:endParaRPr lang="ru-RU" dirty="0" smtClean="0">
              <a:effectLst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Щетина из синтетического материала обеспечивает гигиеничность, те такие щетинки не впитывают влагу, тем самым не дают благоприятную среду для жизни различным микроорганизмам.</a:t>
            </a:r>
            <a:endParaRPr lang="ru-RU" dirty="0" smtClean="0">
              <a:effectLst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n-US" sz="14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Любая зубная щетка за 99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856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Тема нового каталога – «Любим дарить тебе лучшее».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Каждый день мы стремимся наполнять твою жизнь нашей любовью. Каждый наш продукт уникален, потому что сделан с мыслью о тебе – о том, как преумножить твою красоту и сделать твою жизнь еще лучше. Пусть в эти жаркие августовские дни для тебя окружает наша любовь и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wow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-лето запомниться тебе навсегда!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этом каталоге вы найдете наши любимые продукты высочайшего качества, которым мы гордимся, по очень привлекательным ценам.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Предложение действует с 31 июля 2016 года по 20 августа 2016 года*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*Обращаем Ваше внимание, на то, что коммуникация по срокам действия каталога изменена. Теперь мы делаем акцент на период действия предложений каталога. Количество каталогов, выпускаемых ежегодно компанией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не поменяется и останется прежним: 17 каталогов в год!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9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Фокусы каталога: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 начале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интересные предложения со значительными скидками на нескольких разворотах в самом начале каталога, объединённые общими темами.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2)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Драйвер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– это очень привлекательный продукт, который можно получить по выгодной цене при условии размещения заказа на определенную сумму.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Драйвером текущего каталога (период действия предложения с 31.07 по 20.08.2016) является набор «Золотая мечта», код 118501, который вы можете приобрести всего за 499 рублей со скидкой 70% при единовременном заказе на 990 рублей из этого каталога.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 конце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это дополнительные интересные предложения с суперскидками на нескольких разворотах в самом конце каталога, объединённые общими темами.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4) Главные продукты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это популярные продукты с большой скидкой, они расположены внутри каталога. Потенциально это самые продаваемые продукты из текущего каталога. Дизайн страниц с такими продуктами намеренно отличается от остальных страниц с целью привлечения внимания.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на задней обложке каталога -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это предложение называется «Дверь в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», так как многие клиенты начинают просмотр каталога с конца. Как правило, в каждом заказе есть этот продукт!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5) Кроме того, в каталоге, конечно, представлены ВСЕ категории продуктов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уход за кожей лица, декоративная косметика, ароматы, уход за волосами, уход за телом и аксессуары. При просмотре каталога стоит обратить внимание на продукты в разных категориях, чтобы найти именно то, что нужно вам.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269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 современном мире мало кто может похвастаться сбалансированным питанием и на это есть несколько объективных причин: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Обеднение почв (в овощах и фруктах уже не так много витаминов, как это было еще 20-30 лет назад)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Едим много, и при этом организм не получает даже половины суточной нормы питательных веществ. Это происходит потому, что мы часто «едим глазами», выбирая продукты красивые, в ярких упаковках, но при этом бесполезные, богатые простыми углеводами, красителями и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улучшителями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вкуса.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Уделяем все меньше времени на приготовление домашней еды, выбирая консервированные продукты и полуфабрикаты.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Пропускаем приемы пищи в течение дня и так далее.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При этом забота о здоровье – одна из важных задач нашей повседневной жизни, которая не должна зависеть от дня недели или времени года. Ведь для нормальной работы нашему организму необходимо поступление не только всех необходимых макро*- (белки, жиры, углеводы, клетчатка), но и микронутриентов** (витамины, минералы) ежедневно.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Решение есть – это ежедневное применение витаминно-минеральных комплексов. Именно этот простой шаг поможет восполнить дефицит микронутриентов и обеспечит оптимальное сбалансированное количество витаминов и минералов с учетом ежедневных потребностей организма.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Каждый из нас подходит к выбору биологических добавок к пище учитывает несколько факторов: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Надежный производитель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Безопасный продукт, качество которого подтверждено международными сертификатами качества.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Сочетание разумной цены и высокого качества.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Clr>
                <a:srgbClr val="000000"/>
              </a:buClr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Комплексный подход (в 1 продукте содержится все необходимые питательные микронутриенты для организма).</a:t>
            </a:r>
            <a:b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</a:b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Все эти характеристики сочетаются в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пэках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для мужчин и женщин от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ru-RU" sz="1200" kern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Преимущества продуктов: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Разработан и протестирован всемирно известными учеными из Швеции.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Клинически доказана безопасность и эффективность.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Произведены в соответствии с высочайшими стандартами фармацевтического производства (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GMP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)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Удобная упаковка – саше: практично и гигиенично.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Создан с учетом потребностей мужского и женского организма.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Содержит суточную норму витаминов, минералов, омега-3 жирных кислот и антиоксидантов для взрослого человека старше 14 лет.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Не содержит ГМО, искусственных красителей, бычьего и свиного желатина.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Содержит чистый рыбий жир из возобновляемых природных ресурсов.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Капсулы «Омега-3» - это экологически чистый и безопасный продукт 5-ти ступенчатой очистки.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Шведский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бьюти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-комплекс Плюс содержит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астаксантин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– это жирорастворимый натуральный антиоксидант, который благотворно влияет на кожу, зрение и укрепляет мышцы и обладает противовоспалительным свойством; а также экстракт черники - натуральный источник витамина С, клетчатки и антиоксидантов, который имеет подтвержденное положительное воздействие на зрение и сердечно-сосудистую систему.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Две идеально сбалансированные формулы из витаминов и минералов, специально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>
              <a:lnSpc>
                <a:spcPct val="106000"/>
              </a:lnSpc>
              <a:spcAft>
                <a:spcPts val="8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разработанные с учетом ежедневных потребностей женского и мужского организмов.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Таблетка витаминно-минерального комплекса включает в себя 12 витаминов и 10 минералов: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мужской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пэк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содержит рекомендованную дневную норму магния, хрома,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>
              <a:lnSpc>
                <a:spcPct val="10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селена и цинка.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женский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пэк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одержит рекомендованную дневную норму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железа, кальция и фолиевой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кислоты.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Результат от регулярного использования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Пэка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(ВП)-  повышение жизненного тонуса,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у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крепление иммунной системы.</a:t>
            </a:r>
            <a:r>
              <a:rPr lang="ru-RU" sz="1200" kern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 действующем каталоге вы можете приобрести любой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вэлнэс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пэк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для мужчин (код 22793) и женский (код 22791) за 2250 рублей каждый*.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*При этом, компания дает выбор: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Calibri" panose="020F0502020204030204" pitchFamily="34" charset="0"/>
              <a:buAutoNum type="arabicParenR"/>
            </a:pP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Единоразовое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приобретение ВП для мужчин/женщин по цене, указанной в каталоге.</a:t>
            </a:r>
            <a:endParaRPr lang="ru-RU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Calibri" panose="020F0502020204030204" pitchFamily="34" charset="0"/>
              <a:buAutoNum type="arabicParenR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При необходимости можно приобрести любое из составляющих ВП (Комплекс «Омега-3», витаминно-минеральный комплекс для мужчин/женщин и шведский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бьюти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комплекс плюс) в отдельной упаковке. </a:t>
            </a:r>
            <a:endParaRPr lang="ru-RU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Calibri" panose="020F0502020204030204" pitchFamily="34" charset="0"/>
              <a:buAutoNum type="arabicParenR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Оформить подписку на любой ВП и получать каждый 4-й продукт бесплатно (все подробности уточняйте у вашего спонсора).</a:t>
            </a:r>
            <a:endParaRPr lang="ru-RU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Calibri" panose="020F0502020204030204" pitchFamily="34" charset="0"/>
              <a:buAutoNum type="arabicParenR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А также ВП входит в программу «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Wellness Life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+» (только для сертифицированных СПО).</a:t>
            </a:r>
            <a:endParaRPr lang="ru-RU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38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ru-RU" sz="200" dirty="0" smtClean="0">
              <a:solidFill>
                <a:srgbClr val="59595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05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Мы часто хотим иметь универсальный набор средств, который бы подходил всем членам вашем семьи.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В текущем каталоге вы можете приобрести такой набор. Три универсальных продукта, которые подходят для любого типа кожи и возраста: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kern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﻿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118501 Набор «Золотая мечта»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набор входит: Увлажняющий крем для рук «Молоко и мед – Золотая серия»,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Ультраудлиняющая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тушь для ресниц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Giordani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Gold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(оттенок Черный), Туалетная вода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Eclat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Femme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(мини-спрей).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Увлажняющий крем для рук «Молоко и мед – Золотая серия»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Насыщенный питательный крем с великолепным ароматом и натуральными экстрактами молока и меда.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Интенсивно увлажняет кожу, делая ее мягкой и нежной надолго.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Используется после каждого контакта с водой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Ультраудлиняющая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тушь для ресниц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Giordani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Gold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(оттенок Черный)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Удлиняет, разделяет и подкручивает ресницы, прекрасно держится в течение всего дня. Все это происходит за счет специальной формулы на основе смолы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салОвого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дерева и 6 видов восков (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карнаубский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сенегальской акации, пчелиный, рисовых отрубей, семян подсолнечника и японский воск дерева сумах).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Ухаживает за ресницами за счет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пантенола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защищает от воздействия свободных радикалов благодаря содержанию витамина 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Туалетная вода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Eclat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Femme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Мини-спрей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Ароматы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Éclat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это классика, которая актуальна во все времена, это воплощение роскоши и элегантности, они с нами уже более 13 лет.  Аромат – бестселлер, аромат –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легенда!Для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кого он? В переводе с французского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Eclat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означает «блеск, сияние, успех».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Это аромат для особых случаев: для выхода «в свет», это может быть официальный прием или поход в театр.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Описание аромата: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Тип аромата: цветочный, древесный.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Верхние ноты: черная смородина, мандарин,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бархатец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Сердце: флердоранж, жасмин, роза.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Шлейф: ваниль, сандаловое дерево, амбра.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Только в действующем каталоге есть уникальная возможность приобрести набор «Золотые мечты» * по специальной цене, всего за 499 рублей,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 единовременном заказе на 990 рублей из этого каталога.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Предложение действительно при единовременном заказе продуктов. В случае если продукт, продающийся по специальной цене, закончится, мы предложим замену.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67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9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21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 мире парфюмерии появилась еще одна тенденция: все больше и больше новинок парфюмерии выходят коллекциями. Эта тенденция сегодня встречается в 3 вариантах: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Расширение парфюмерной коллекции за счет выхода фланкера уже известного парфюма.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Выход коллекции парных ароматов для него и для нее.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Или, все чаще встречающийся и набирающий популярность вариант, – это запуск трио ароматов под общим названием.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Как обычно, компания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Орифлэйм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следит за модными тенденциями не только в декоративной косметике и аксессуарах, но и в области ухода за лицом и парфюмерии, именно поэтому в этом летнем каталоге выходит трио ароматов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Memories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Ароматы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Memories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– это три разные грани вашего лета,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которые станут прекрасным завершением любого летнего образа и прекрасно подойдут для офиса, для путешествия или романтической прогулки с любимым человеком.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32671 Туалетная вода </a:t>
            </a:r>
            <a:r>
              <a:rPr lang="en-US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Memories Daydreaming in a Hammock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200" b="1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Мемориз</a:t>
            </a:r>
            <a:r>
              <a:rPr lang="ru-RU" sz="12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200" b="1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дейдримин</a:t>
            </a:r>
            <a:r>
              <a:rPr lang="ru-RU" sz="12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ин э </a:t>
            </a:r>
            <a:r>
              <a:rPr lang="ru-RU" sz="1200" b="1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хеммэк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30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безмятежный и расслабляющий аромат, композиция которого включает ноты чувственного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франжипани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морского аккорда молекулы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Cascalone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кокосового молока.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Ощутите себя на солнечном тропическом побережье. Закройте глаза и почувствуйте тепло солнца, шепот морского прибоя и нежную дымку ароматного кокосового молока на твоей коже.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32673 Туалетная вода </a:t>
            </a:r>
            <a:r>
              <a:rPr lang="en-US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Memories Flirting under Fireworks 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ru-RU" sz="1200" b="1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Мемориз</a:t>
            </a:r>
            <a:r>
              <a:rPr lang="ru-RU" sz="12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флётин</a:t>
            </a:r>
            <a:r>
              <a:rPr lang="ru-RU" sz="12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андэ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файрворкс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, 30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Это н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еожиданная комбинация нот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мякоти абрикоса, белой розы и пралине.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Женственный аромат летнего романтического приключения.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32672 Туалетная вода </a:t>
            </a:r>
            <a:r>
              <a:rPr lang="en-US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Memories 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en-US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hasing</a:t>
            </a:r>
            <a:r>
              <a:rPr lang="en-US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Butterflies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1200" b="1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Мемориз</a:t>
            </a:r>
            <a:r>
              <a:rPr lang="ru-RU" sz="12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чейсин</a:t>
            </a:r>
            <a:r>
              <a:rPr lang="ru-RU" sz="12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баттерфлайз</a:t>
            </a:r>
            <a:r>
              <a:rPr lang="ru-RU" sz="12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30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Этот яркий цветочный жизнерадостный и окрыляющий аромат – воплощение радостного настроения солнечным утром. Свежесть смородиновых почек сменяется деликатным медовым аккордом цветков липы, а утонченный мускусный шлейф из семян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амбретты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завершает гармоничную композицию.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Основные ноты: черносмородиновые почки, цветки липы, семена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амбретты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Пусть это лето оставит о себе самые приятные воспоминания!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Только в действующем каталоге у вас есть возможность приобрести любую туалетную воду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Memories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всего за 419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 покупке любых 2 ароматов </a:t>
            </a:r>
            <a:r>
              <a:rPr lang="ru-RU" sz="1200" i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Memories</a:t>
            </a:r>
            <a:r>
              <a:rPr lang="ru-RU" sz="120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вы получаете каждый парфюм с 50% скидкой от регулярной стоимости всего за 349 рублей*.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*Предложение действительно при единовременном заказе продуктов, если продукт, продающийся по специальной цене закончится, мы предложим вам замену.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772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5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120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14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96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0" name="Picture 9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2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0" name="Picture 9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2" name="Picture 11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681540"/>
            <a:ext cx="6335886" cy="199822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2733768"/>
            <a:ext cx="3383558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2733768"/>
            <a:ext cx="2951510" cy="2268252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0" name="Picture 9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92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21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032BBDB-C7E1-4B55-A4B2-5B438713971A}" type="datetimeFigureOut">
              <a:rPr lang="ru-RU" smtClean="0"/>
              <a:t>07.07.2016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4F2E504-5903-4968-901B-1307BC280A30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6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B\Desktop\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8335"/>
            <a:ext cx="9252000" cy="5206355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870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A874CCE-37EF-CE40-8532-E181A22C46D2}" type="datetime1">
              <a:rPr lang="en-GB" smtClean="0">
                <a:solidFill>
                  <a:prstClr val="white"/>
                </a:solidFill>
              </a:rPr>
              <a:pPr/>
              <a:t>07/07/2016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8700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870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192" y="1683027"/>
            <a:ext cx="5328592" cy="137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1253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780" y="57939"/>
            <a:ext cx="908365" cy="78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http://mlm-oriflame.at.ua/bumaga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5"/>
          <a:stretch/>
        </p:blipFill>
        <p:spPr bwMode="auto">
          <a:xfrm>
            <a:off x="4893673" y="2605998"/>
            <a:ext cx="1071186" cy="41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oriflame-su.ru/wp-content/uploads/2012/08/images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121" y="1578299"/>
            <a:ext cx="804272" cy="66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677spo.com/i/p/1380571866.jp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121" y="492681"/>
            <a:ext cx="768314" cy="78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NALEXEEVA\Downloads\ori_foun_color_primary.ai.jpg"/>
          <p:cNvPicPr/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2810" y="3309862"/>
            <a:ext cx="792218" cy="7024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1375684" y="1673885"/>
            <a:ext cx="324036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 церемонии награждения премии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«Товар Года – 2014»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впервые был награжден в специальной номинации «За высокое качество в категории Декоративная косметика» 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5964858" y="3260987"/>
            <a:ext cx="30716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Компания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оказывает поддержку нуждающимся детям и помогает получить образование </a:t>
            </a:r>
            <a:r>
              <a:rPr lang="ru-RU" sz="105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молодым женщинам в рамках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благотворительных </a:t>
            </a:r>
            <a:r>
              <a:rPr lang="ru-RU" sz="105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программ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Arial" panose="020B0604020202020204" pitchFamily="34" charset="0"/>
              </a:rPr>
              <a:t>. </a:t>
            </a:r>
            <a:endParaRPr lang="en-US" sz="1050" kern="120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Calibri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5875028" y="436925"/>
            <a:ext cx="326393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Продукция Орифлэйм и ее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компоненты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не тестировались на животных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 процессе разработки. Компания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придерживается этого принципа со дня своего основания – 1967 г.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5940282" y="1422696"/>
            <a:ext cx="317914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100% качество продукции. Наша косметика изготовлена по новейшим технологиям с жестким контролем производства и соблюдением принципов безопасности для окружающей среды.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358503" y="77747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На церемонии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TopBeauty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Awards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2013 обновленная линия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Optimals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от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Орифлэйм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признана лучшей среди средств по уходу за кожей.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latin typeface="Times New Roman"/>
              <a:ea typeface="Times New Roman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5964859" y="2448810"/>
            <a:ext cx="3179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Бумага для каталога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производится из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возобновляемых лесных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ресурсов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что подтверждено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сертификатом </a:t>
            </a:r>
            <a:r>
              <a:rPr lang="en-GB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Rainforest Alliance</a:t>
            </a:r>
            <a:r>
              <a:rPr lang="en-GB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(Тропического альянса).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Times New Roman"/>
            </a:endParaRPr>
          </a:p>
          <a:p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75684" y="908885"/>
            <a:ext cx="3205997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Парфюмерная вода </a:t>
            </a:r>
            <a:r>
              <a:rPr lang="en-US" sz="105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Possess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была названа Лучшим женским ароматом года и  получила премию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 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Russian Fragrance Awards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2014.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5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78" y="1865521"/>
            <a:ext cx="478190" cy="8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952973"/>
            <a:ext cx="1077724" cy="581238"/>
          </a:xfrm>
          <a:prstGeom prst="rect">
            <a:avLst/>
          </a:prstGeom>
        </p:spPr>
      </p:pic>
      <p:pic>
        <p:nvPicPr>
          <p:cNvPr id="16" name="Picture 2" descr="\\msk-ent01.msk.ori.local\groups\Regional Communications\2015\Corporate PR\TopBeauty Awards\Logo_awards.png"/>
          <p:cNvPicPr>
            <a:picLocks noChangeAspect="1" noChangeArrowheads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410" y="2904067"/>
            <a:ext cx="585056" cy="113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1443250" y="2616310"/>
            <a:ext cx="320599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Легкий дневной крем против морщин «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Эколлаген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»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получил премию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TopBeauty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Awards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2014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 и был назвал Лучшим средством 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антивозрастного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 ухода в категории масс-</a:t>
            </a:r>
            <a:r>
              <a:rPr lang="ru-RU" sz="105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маркет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0" y="4151720"/>
            <a:ext cx="766600" cy="65289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394362" y="3661097"/>
            <a:ext cx="3204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Oriflame стал победителем в экспертной премии в области красоты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Allure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Best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Of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05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Beauty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</a:p>
          <a:p>
            <a:pPr algn="just">
              <a:defRPr/>
            </a:pP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Два продукта были отмечены жюри: в своих номинациях победили: 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Шампунь-объем для тонких волос «Зеленый чай и бергамот»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и 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Контурный карандаш для губ «Роскошный контур» Giordani </a:t>
            </a:r>
            <a:r>
              <a:rPr lang="ru-RU" sz="105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Gold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. </a:t>
            </a:r>
            <a:endParaRPr lang="ru-RU" sz="1050" b="1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4353594"/>
            <a:ext cx="1006050" cy="58123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440673" y="4353191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</a:rPr>
              <a:t>2015</a:t>
            </a:r>
            <a:endParaRPr lang="ru-RU" sz="1000" b="1" dirty="0">
              <a:solidFill>
                <a:schemeClr val="tx2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5996165" y="4145846"/>
            <a:ext cx="306737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Туалетная вода </a:t>
            </a:r>
            <a:r>
              <a:rPr lang="en-US" sz="1050" b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Excite Force</a:t>
            </a:r>
            <a:r>
              <a:rPr lang="ru-RU" sz="1050" b="1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была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названа Лучшим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мужским  </a:t>
            </a:r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ароматом 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года в номинации </a:t>
            </a:r>
            <a:r>
              <a:rPr lang="en-US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LifeStyle Homme</a:t>
            </a:r>
            <a:r>
              <a:rPr lang="ru-RU" sz="1050" kern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Calibri"/>
                <a:cs typeface="+mn-cs"/>
              </a:rPr>
              <a:t> и  получила 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премию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 Russian 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Fragrance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Awards</a:t>
            </a:r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105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702968" y="829862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</a:rPr>
              <a:t>2014</a:t>
            </a:r>
            <a:endParaRPr lang="ru-RU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32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4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B\Desktop\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8335"/>
            <a:ext cx="9252000" cy="5206355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8700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A874CCE-37EF-CE40-8532-E181A22C46D2}" type="datetime1">
              <a:rPr lang="en-GB" smtClean="0">
                <a:solidFill>
                  <a:prstClr val="white"/>
                </a:solidFill>
              </a:rPr>
              <a:pPr/>
              <a:t>07/07/2016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8700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8700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193" y="1683027"/>
            <a:ext cx="5328592" cy="137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0451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00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5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76214" y="2139701"/>
            <a:ext cx="51435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906888" cy="367550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46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93962" y="2193962"/>
            <a:ext cx="5143503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45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2144307" y="2157956"/>
            <a:ext cx="51435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54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57958" y="2157958"/>
            <a:ext cx="5143502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2165952" y="2149964"/>
            <a:ext cx="51435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53648"/>
            <a:ext cx="7772400" cy="17281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5978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4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9" r:id="rId2"/>
    <p:sldLayoutId id="2147483659" r:id="rId3"/>
    <p:sldLayoutId id="2147483707" r:id="rId4"/>
    <p:sldLayoutId id="2147483719" r:id="rId5"/>
    <p:sldLayoutId id="2147483658" r:id="rId6"/>
    <p:sldLayoutId id="2147483715" r:id="rId7"/>
    <p:sldLayoutId id="2147483710" r:id="rId8"/>
    <p:sldLayoutId id="2147483706" r:id="rId9"/>
    <p:sldLayoutId id="2147483716" r:id="rId10"/>
    <p:sldLayoutId id="2147483712" r:id="rId11"/>
    <p:sldLayoutId id="2147483704" r:id="rId12"/>
    <p:sldLayoutId id="2147483717" r:id="rId13"/>
    <p:sldLayoutId id="2147483718" r:id="rId14"/>
    <p:sldLayoutId id="2147483660" r:id="rId15"/>
    <p:sldLayoutId id="2147483708" r:id="rId16"/>
    <p:sldLayoutId id="2147483703" r:id="rId1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1972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1470"/>
            <a:ext cx="1124496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74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1972"/>
            <a:ext cx="4906888" cy="36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87476"/>
            <a:ext cx="1196504" cy="3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25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117710"/>
            <a:ext cx="640072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ПРЕЗЕНТАЦИЯ КАТАЛОГА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6249" y="734347"/>
            <a:ext cx="4726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31 июля 2016 – 20 августа 2016</a:t>
            </a:r>
            <a:endParaRPr lang="en-US" sz="24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826" y="4312503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595959"/>
                </a:solidFill>
                <a:cs typeface="Arial" panose="020B0604020202020204" pitchFamily="34" charset="0"/>
              </a:rPr>
              <a:t>Тема каталога</a:t>
            </a:r>
            <a:r>
              <a:rPr lang="ru-RU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:</a:t>
            </a:r>
            <a:r>
              <a:rPr 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ru-RU" sz="2400" dirty="0" smtClean="0">
                <a:solidFill>
                  <a:srgbClr val="595959"/>
                </a:solidFill>
                <a:cs typeface="Arial" panose="020B0604020202020204" pitchFamily="34" charset="0"/>
              </a:rPr>
              <a:t>«Мы любим дарить тебе лучшее»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71512">
            <a:off x="375541" y="1547642"/>
            <a:ext cx="2504336" cy="2307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9650">
            <a:off x="6162481" y="1627186"/>
            <a:ext cx="2544631" cy="2344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397" y="1385380"/>
            <a:ext cx="3173125" cy="2923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74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627534"/>
            <a:ext cx="4676263" cy="2160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427734"/>
            <a:ext cx="4863385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9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idx="1"/>
          </p:nvPr>
        </p:nvSpPr>
        <p:spPr>
          <a:xfrm>
            <a:off x="2748196" y="411510"/>
            <a:ext cx="6349257" cy="2160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Memories Daydreaming in a Hammock</a:t>
            </a:r>
            <a:endParaRPr lang="ru-RU" sz="1000" dirty="0" smtClean="0">
              <a:solidFill>
                <a:srgbClr val="595959"/>
              </a:solidFill>
            </a:endParaRPr>
          </a:p>
          <a:p>
            <a:r>
              <a:rPr lang="ru-RU" sz="1000" dirty="0" smtClean="0">
                <a:solidFill>
                  <a:srgbClr val="595959"/>
                </a:solidFill>
              </a:rPr>
              <a:t>Молекула </a:t>
            </a:r>
            <a:r>
              <a:rPr lang="ru-RU" sz="1000" dirty="0">
                <a:solidFill>
                  <a:srgbClr val="595959"/>
                </a:solidFill>
              </a:rPr>
              <a:t>Cascalone - это ароматическая молекула, созданная именитой парфюмерной компанией Firmenich. Основное направление звучания - свежая большая вода.</a:t>
            </a:r>
          </a:p>
          <a:p>
            <a:r>
              <a:rPr lang="ru-RU" sz="1000" dirty="0">
                <a:solidFill>
                  <a:srgbClr val="595959"/>
                </a:solidFill>
              </a:rPr>
              <a:t>Молекула cascalone создает ощущение, что где-то поблизости скрывается водный источник – так прохладно и свежо она звучит</a:t>
            </a:r>
            <a:r>
              <a:rPr lang="ru-RU" sz="1000" dirty="0" smtClean="0">
                <a:solidFill>
                  <a:srgbClr val="595959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Memories </a:t>
            </a: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Flirting under Fireworks</a:t>
            </a:r>
            <a:endParaRPr lang="ru-RU" sz="1000" dirty="0" smtClean="0">
              <a:solidFill>
                <a:srgbClr val="595959"/>
              </a:solidFill>
            </a:endParaRPr>
          </a:p>
          <a:p>
            <a:r>
              <a:rPr lang="ru-RU" sz="1000" smtClean="0">
                <a:solidFill>
                  <a:srgbClr val="595959"/>
                </a:solidFill>
              </a:rPr>
              <a:t>Ароматы </a:t>
            </a:r>
            <a:r>
              <a:rPr lang="ru-RU" sz="1000" dirty="0">
                <a:solidFill>
                  <a:srgbClr val="595959"/>
                </a:solidFill>
              </a:rPr>
              <a:t>с нотами пралине присутствуют в портфолио большинства люкс-брендов.</a:t>
            </a:r>
          </a:p>
          <a:p>
            <a:r>
              <a:rPr lang="ru-RU" sz="1000" dirty="0">
                <a:solidFill>
                  <a:srgbClr val="595959"/>
                </a:solidFill>
              </a:rPr>
              <a:t>Сладкие ванильные композиции станут идеальным выбором для летнего вечера</a:t>
            </a:r>
            <a:r>
              <a:rPr lang="ru-RU" sz="1000" dirty="0" smtClean="0">
                <a:solidFill>
                  <a:srgbClr val="595959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Memories Chasing Butterflies</a:t>
            </a:r>
            <a:endParaRPr lang="ru-RU" sz="1000" dirty="0" smtClean="0">
              <a:solidFill>
                <a:srgbClr val="595959"/>
              </a:solidFill>
            </a:endParaRPr>
          </a:p>
          <a:p>
            <a:r>
              <a:rPr lang="ru-RU" sz="1000" dirty="0">
                <a:solidFill>
                  <a:srgbClr val="595959"/>
                </a:solidFill>
              </a:rPr>
              <a:t>Аромат отличается сложной композицией - такое сочетание обеспечивает трендовое звучание парфюма.</a:t>
            </a:r>
          </a:p>
          <a:p>
            <a:r>
              <a:rPr lang="ru-RU" sz="1000" dirty="0">
                <a:solidFill>
                  <a:srgbClr val="595959"/>
                </a:solidFill>
              </a:rPr>
              <a:t>Мускусные ароматы - классический вечерний парфюмерный вариант в вашем </a:t>
            </a:r>
            <a:r>
              <a:rPr lang="ru-RU" sz="1000" dirty="0" smtClean="0">
                <a:solidFill>
                  <a:srgbClr val="595959"/>
                </a:solidFill>
              </a:rPr>
              <a:t>гардеробе</a:t>
            </a:r>
            <a:endParaRPr lang="ru-RU" sz="1000" dirty="0">
              <a:solidFill>
                <a:srgbClr val="595959"/>
              </a:solidFill>
            </a:endParaRPr>
          </a:p>
          <a:p>
            <a:endParaRPr lang="ru-RU" sz="1000" dirty="0" smtClean="0">
              <a:solidFill>
                <a:srgbClr val="595959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7169" y="50038"/>
            <a:ext cx="7227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595959"/>
                </a:solidFill>
              </a:rPr>
              <a:t> Коллекция летних ароматов </a:t>
            </a:r>
            <a:r>
              <a:rPr lang="en-US" sz="2000" b="1" dirty="0" smtClean="0">
                <a:solidFill>
                  <a:srgbClr val="595959"/>
                </a:solidFill>
              </a:rPr>
              <a:t>Memories</a:t>
            </a:r>
            <a:endParaRPr lang="ru-RU" sz="2000" b="1" dirty="0">
              <a:solidFill>
                <a:srgbClr val="595959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51226" y="4668230"/>
            <a:ext cx="1208847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132 - 135 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9332" y="3167508"/>
            <a:ext cx="25287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>
                <a:solidFill>
                  <a:srgbClr val="595959"/>
                </a:solidFill>
              </a:rPr>
              <a:t>Memories </a:t>
            </a:r>
            <a:r>
              <a:rPr lang="en-US" sz="1050" dirty="0">
                <a:solidFill>
                  <a:srgbClr val="595959"/>
                </a:solidFill>
              </a:rPr>
              <a:t>Chasing </a:t>
            </a:r>
            <a:r>
              <a:rPr lang="en-US" sz="1050" dirty="0" smtClean="0">
                <a:solidFill>
                  <a:srgbClr val="595959"/>
                </a:solidFill>
              </a:rPr>
              <a:t>Butterflies </a:t>
            </a:r>
            <a:r>
              <a:rPr lang="ru-RU" sz="1050" dirty="0" smtClean="0">
                <a:solidFill>
                  <a:srgbClr val="595959"/>
                </a:solidFill>
              </a:rPr>
              <a:t> </a:t>
            </a: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Код </a:t>
            </a:r>
            <a:r>
              <a:rPr lang="ru-RU" sz="1050" dirty="0">
                <a:solidFill>
                  <a:srgbClr val="595959"/>
                </a:solidFill>
              </a:rPr>
              <a:t>32672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idx="10"/>
          </p:nvPr>
        </p:nvSpPr>
        <p:spPr>
          <a:xfrm>
            <a:off x="2771800" y="2625399"/>
            <a:ext cx="3618015" cy="2476039"/>
          </a:xfrm>
        </p:spPr>
        <p:txBody>
          <a:bodyPr/>
          <a:lstStyle/>
          <a:p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Туалетная вода </a:t>
            </a: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Memories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Chasing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Butterflies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 нотами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черносмородиновых почек,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медовым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аккордом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липы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семян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амбретты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Туалетная вода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Memories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Flirting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under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Fireworks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нежными абрикосовыми нотами,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нотами белой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розой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 сладкого пралине.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Туалетная вода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Memories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Daydreaming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a </a:t>
            </a: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Hammock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нотами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франжипани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морским аккордом молекулы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Cascalone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и нотами свежего кокосового молока. </a:t>
            </a: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6444208" y="2625400"/>
            <a:ext cx="2648665" cy="250324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</a:p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ru-RU" sz="1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171450" lvl="0" indent="-171450">
              <a:lnSpc>
                <a:spcPct val="90000"/>
              </a:lnSpc>
              <a:spcBef>
                <a:spcPts val="1000"/>
              </a:spcBef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Лосьон для рук и тела с лимоном и вербеной </a:t>
            </a:r>
            <a:r>
              <a:rPr lang="ru-RU" sz="12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Essense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&amp; </a:t>
            </a:r>
            <a:r>
              <a:rPr lang="ru-RU" sz="11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</a:t>
            </a:r>
            <a:r>
              <a:rPr lang="ru-RU" sz="11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(31851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)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ru-RU" sz="1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171450" lvl="0" indent="-171450">
              <a:lnSpc>
                <a:spcPct val="90000"/>
              </a:lnSpc>
              <a:spcBef>
                <a:spcPts val="1000"/>
              </a:spcBef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Гель для душа с лимоном и вербеной </a:t>
            </a:r>
            <a:r>
              <a:rPr lang="ru-RU" sz="12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Essense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&amp; 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(31852)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011" y="2371484"/>
            <a:ext cx="252878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050" dirty="0">
              <a:solidFill>
                <a:srgbClr val="59595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194" y="3957532"/>
            <a:ext cx="238173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050" dirty="0" smtClean="0">
                <a:solidFill>
                  <a:srgbClr val="595959"/>
                </a:solidFill>
              </a:rPr>
              <a:t>Memories </a:t>
            </a:r>
            <a:r>
              <a:rPr lang="en-US" sz="1050" dirty="0">
                <a:solidFill>
                  <a:srgbClr val="595959"/>
                </a:solidFill>
              </a:rPr>
              <a:t>Daydreaming in a </a:t>
            </a:r>
            <a:r>
              <a:rPr lang="en-US" sz="1050" dirty="0" smtClean="0">
                <a:solidFill>
                  <a:srgbClr val="595959"/>
                </a:solidFill>
              </a:rPr>
              <a:t>Hammock</a:t>
            </a:r>
            <a:endParaRPr lang="ru-RU" sz="1050" dirty="0" smtClean="0">
              <a:solidFill>
                <a:srgbClr val="595959"/>
              </a:solidFill>
            </a:endParaRPr>
          </a:p>
          <a:p>
            <a:pPr lvl="0" algn="ctr"/>
            <a:r>
              <a:rPr lang="ru-RU" sz="1050" dirty="0" smtClean="0">
                <a:solidFill>
                  <a:srgbClr val="595959"/>
                </a:solidFill>
              </a:rPr>
              <a:t>Код </a:t>
            </a:r>
            <a:r>
              <a:rPr lang="ru-RU" sz="1050" dirty="0">
                <a:solidFill>
                  <a:srgbClr val="595959"/>
                </a:solidFill>
              </a:rPr>
              <a:t>32671</a:t>
            </a:r>
          </a:p>
        </p:txBody>
      </p:sp>
      <p:sp>
        <p:nvSpPr>
          <p:cNvPr id="6" name="Rectangle 5"/>
          <p:cNvSpPr/>
          <p:nvPr/>
        </p:nvSpPr>
        <p:spPr>
          <a:xfrm>
            <a:off x="567429" y="3560912"/>
            <a:ext cx="229902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050" dirty="0" smtClean="0">
                <a:solidFill>
                  <a:srgbClr val="595959"/>
                </a:solidFill>
              </a:rPr>
              <a:t>Memories </a:t>
            </a:r>
            <a:r>
              <a:rPr lang="en-US" sz="1050" dirty="0">
                <a:solidFill>
                  <a:srgbClr val="595959"/>
                </a:solidFill>
              </a:rPr>
              <a:t>Flirting under </a:t>
            </a:r>
            <a:r>
              <a:rPr lang="en-US" sz="1050" dirty="0" smtClean="0">
                <a:solidFill>
                  <a:srgbClr val="595959"/>
                </a:solidFill>
              </a:rPr>
              <a:t>Fireworks </a:t>
            </a:r>
            <a:endParaRPr lang="ru-RU" sz="1050" dirty="0" smtClean="0">
              <a:solidFill>
                <a:srgbClr val="595959"/>
              </a:solidFill>
            </a:endParaRPr>
          </a:p>
          <a:p>
            <a:pPr lvl="0" algn="ctr"/>
            <a:r>
              <a:rPr lang="ru-RU" sz="1050" dirty="0" smtClean="0">
                <a:solidFill>
                  <a:srgbClr val="595959"/>
                </a:solidFill>
              </a:rPr>
              <a:t>Код </a:t>
            </a:r>
            <a:r>
              <a:rPr lang="ru-RU" sz="1050" dirty="0">
                <a:solidFill>
                  <a:srgbClr val="595959"/>
                </a:solidFill>
              </a:rPr>
              <a:t>32673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t="30400" r="10991" b="33200"/>
          <a:stretch/>
        </p:blipFill>
        <p:spPr>
          <a:xfrm>
            <a:off x="299477" y="1514631"/>
            <a:ext cx="2311362" cy="13064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997" y="4246072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30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Какие продукты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бренда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NovAge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представляют 1 шаг комплексного </a:t>
            </a:r>
            <a:br>
              <a:rPr lang="ru-RU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4-х шагового ухода </a:t>
            </a:r>
            <a:r>
              <a:rPr lang="ru-RU" b="1" dirty="0" err="1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Орифлэйм</a:t>
            </a:r>
            <a:r>
              <a:rPr lang="ru-RU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? 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82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49" y="699541"/>
            <a:ext cx="8515723" cy="3968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99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idx="1"/>
          </p:nvPr>
        </p:nvSpPr>
        <p:spPr>
          <a:xfrm>
            <a:off x="2627784" y="843558"/>
            <a:ext cx="6407894" cy="156617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dirty="0">
                <a:solidFill>
                  <a:srgbClr val="595959"/>
                </a:solidFill>
              </a:rPr>
              <a:t>Бренд NovAge - это уникальные инновационные разработки ученых Орифлэйм.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dirty="0">
                <a:solidFill>
                  <a:srgbClr val="595959"/>
                </a:solidFill>
              </a:rPr>
              <a:t>П</a:t>
            </a:r>
            <a:r>
              <a:rPr lang="ru-RU" sz="1200" dirty="0" smtClean="0">
                <a:solidFill>
                  <a:srgbClr val="595959"/>
                </a:solidFill>
              </a:rPr>
              <a:t>родукты </a:t>
            </a:r>
            <a:r>
              <a:rPr lang="ru-RU" sz="1200" dirty="0">
                <a:solidFill>
                  <a:srgbClr val="595959"/>
                </a:solidFill>
              </a:rPr>
              <a:t>прошли клинические и потребительские тестирования.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dirty="0">
                <a:solidFill>
                  <a:srgbClr val="595959"/>
                </a:solidFill>
              </a:rPr>
              <a:t>Эффективность средств увеличивается в 7 раз при комплексном уходе за кожей</a:t>
            </a:r>
            <a:r>
              <a:rPr lang="ru-RU" sz="1200" dirty="0" smtClean="0">
                <a:solidFill>
                  <a:srgbClr val="595959"/>
                </a:solidFill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Текстуры средств позволяют выбрать тот формат очищения, который максимально подходит потребностям вашей кожи</a:t>
            </a:r>
          </a:p>
          <a:p>
            <a:pPr marL="0" indent="0">
              <a:spcBef>
                <a:spcPts val="0"/>
              </a:spcBef>
              <a:buNone/>
            </a:pPr>
            <a:endParaRPr lang="ru-RU" sz="12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0745" y="4634116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69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2667833" y="2488360"/>
            <a:ext cx="3213567" cy="25176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Очищающее молочко </a:t>
            </a:r>
            <a:r>
              <a:rPr lang="ru-RU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NovAge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создано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на основе технологии </a:t>
            </a:r>
            <a:r>
              <a:rPr lang="ru-RU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NutriPlus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с </a:t>
            </a:r>
            <a:r>
              <a:rPr lang="ru-RU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антивозрастным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действием. 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Смягчающий тоник </a:t>
            </a:r>
            <a:r>
              <a:rPr lang="ru-RU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NovAge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 увлажняющей технологией </a:t>
            </a:r>
            <a:r>
              <a:rPr lang="ru-RU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HydraPlus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завершает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очищение и насыщает кожу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влагой.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Очищающая гель-пенка </a:t>
            </a:r>
            <a:r>
              <a:rPr lang="en-US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NovAge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 технологией </a:t>
            </a:r>
            <a:r>
              <a:rPr lang="ru-RU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CellActive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с антиоксидантным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 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легким осветляющим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действием.  </a:t>
            </a:r>
            <a:endParaRPr lang="ru-RU" sz="105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Обновляющий тоник </a:t>
            </a:r>
            <a:r>
              <a:rPr lang="ru-RU" sz="105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NovAge</a:t>
            </a:r>
            <a:r>
              <a:rPr lang="ru-RU" sz="105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с 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технологией </a:t>
            </a:r>
            <a:r>
              <a:rPr lang="ru-RU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CellRenew</a:t>
            </a:r>
            <a:r>
              <a:rPr lang="ru-RU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оказывает обновляющее действие за счет содержания молочной кислоты. </a:t>
            </a: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5940152" y="2484335"/>
            <a:ext cx="3095526" cy="25176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endParaRPr lang="en-US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r>
              <a:rPr lang="ru-RU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 зависимости от потребностей Вашей кожи рекомендуем приобретать вместе с данными средствами остальные необходимые продукты для комплексного 4-х этапного ухода </a:t>
            </a:r>
            <a:r>
              <a:rPr lang="en-US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NovAge</a:t>
            </a: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(True Perfection, </a:t>
            </a:r>
            <a:r>
              <a:rPr lang="en-US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Ecollagen</a:t>
            </a: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, Ultimate Lift)</a:t>
            </a:r>
            <a:r>
              <a:rPr lang="ru-RU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.</a:t>
            </a: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endParaRPr lang="ru-RU" sz="105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787" y="4027500"/>
            <a:ext cx="19990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595959"/>
                </a:solidFill>
              </a:rPr>
              <a:t>Очищающее молочко</a:t>
            </a:r>
          </a:p>
          <a:p>
            <a:pPr algn="ctr"/>
            <a:r>
              <a:rPr lang="ru-RU" sz="1100" dirty="0" smtClean="0">
                <a:solidFill>
                  <a:srgbClr val="595959"/>
                </a:solidFill>
              </a:rPr>
              <a:t>Код 32597</a:t>
            </a:r>
          </a:p>
          <a:p>
            <a:pPr algn="ctr"/>
            <a:r>
              <a:rPr lang="ru-RU" sz="1100" dirty="0" smtClean="0">
                <a:solidFill>
                  <a:srgbClr val="595959"/>
                </a:solidFill>
              </a:rPr>
              <a:t>Смягчающий </a:t>
            </a:r>
            <a:r>
              <a:rPr lang="ru-RU" sz="1100" dirty="0">
                <a:solidFill>
                  <a:srgbClr val="595959"/>
                </a:solidFill>
              </a:rPr>
              <a:t>тоник Код </a:t>
            </a:r>
            <a:r>
              <a:rPr lang="ru-RU" sz="1100" dirty="0" smtClean="0">
                <a:solidFill>
                  <a:srgbClr val="595959"/>
                </a:solidFill>
              </a:rPr>
              <a:t>32742</a:t>
            </a:r>
            <a:endParaRPr lang="ru-RU" sz="1100" dirty="0">
              <a:solidFill>
                <a:srgbClr val="59595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4447" y="25051"/>
            <a:ext cx="7443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595959"/>
                </a:solidFill>
              </a:rPr>
              <a:t>Очищающие и тонизирующие средства бренда </a:t>
            </a:r>
            <a:r>
              <a:rPr lang="en-US" sz="2400" b="1" dirty="0" err="1" smtClean="0">
                <a:solidFill>
                  <a:srgbClr val="595959"/>
                </a:solidFill>
              </a:rPr>
              <a:t>Novage</a:t>
            </a:r>
            <a:endParaRPr lang="ru-RU" sz="2400" b="1" dirty="0">
              <a:solidFill>
                <a:srgbClr val="59595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4631" y="2045427"/>
            <a:ext cx="18004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dirty="0" smtClean="0">
                <a:solidFill>
                  <a:srgbClr val="595959"/>
                </a:solidFill>
              </a:rPr>
              <a:t>Очищающая </a:t>
            </a:r>
            <a:r>
              <a:rPr lang="ru-RU" sz="1100" dirty="0">
                <a:solidFill>
                  <a:srgbClr val="595959"/>
                </a:solidFill>
              </a:rPr>
              <a:t>гель-пенка </a:t>
            </a:r>
            <a:endParaRPr lang="ru-RU" sz="1100" dirty="0" smtClean="0">
              <a:solidFill>
                <a:srgbClr val="595959"/>
              </a:solidFill>
            </a:endParaRPr>
          </a:p>
          <a:p>
            <a:pPr algn="ctr"/>
            <a:r>
              <a:rPr lang="ru-RU" sz="1100" dirty="0" smtClean="0">
                <a:solidFill>
                  <a:srgbClr val="595959"/>
                </a:solidFill>
              </a:rPr>
              <a:t>Код 32596 </a:t>
            </a:r>
          </a:p>
          <a:p>
            <a:pPr algn="ctr"/>
            <a:r>
              <a:rPr lang="ru-RU" sz="1100" dirty="0" smtClean="0">
                <a:solidFill>
                  <a:srgbClr val="595959"/>
                </a:solidFill>
              </a:rPr>
              <a:t>Обновляющий тоник</a:t>
            </a:r>
          </a:p>
          <a:p>
            <a:pPr algn="ctr"/>
            <a:r>
              <a:rPr lang="ru-RU" sz="1100" dirty="0" smtClean="0">
                <a:solidFill>
                  <a:srgbClr val="595959"/>
                </a:solidFill>
              </a:rPr>
              <a:t> Код 32128</a:t>
            </a:r>
            <a:endParaRPr lang="ru-RU" dirty="0"/>
          </a:p>
        </p:txBody>
      </p:sp>
      <p:pic>
        <p:nvPicPr>
          <p:cNvPr id="1026" name="Picture 2" descr="Смягчающий тоник Nov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1" r="32279" b="8915"/>
          <a:stretch/>
        </p:blipFill>
        <p:spPr bwMode="auto">
          <a:xfrm>
            <a:off x="1581421" y="2814868"/>
            <a:ext cx="499044" cy="130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Очищающее молочко Nov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4" t="5461" r="31710" b="12468"/>
          <a:stretch/>
        </p:blipFill>
        <p:spPr bwMode="auto">
          <a:xfrm>
            <a:off x="1004979" y="2814868"/>
            <a:ext cx="630016" cy="12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Очищающая гель-пенка Nov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3" t="5065" r="35823" b="14239"/>
          <a:stretch/>
        </p:blipFill>
        <p:spPr bwMode="auto">
          <a:xfrm>
            <a:off x="1004979" y="821275"/>
            <a:ext cx="436339" cy="124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бновляющий тоник Nov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6" t="7269" r="34478" b="13451"/>
          <a:stretch/>
        </p:blipFill>
        <p:spPr bwMode="auto">
          <a:xfrm>
            <a:off x="1441318" y="914038"/>
            <a:ext cx="461237" cy="1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2425" y="3844067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92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43608" y="1599642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Какие </a:t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3 трендовых оттенка</a:t>
            </a:r>
            <a:r>
              <a:rPr lang="ru-RU" sz="3600" b="1" dirty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вышли в линейке премиального бренда?</a:t>
            </a:r>
            <a:r>
              <a:rPr lang="ru-RU" sz="36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/>
            </a:r>
            <a:br>
              <a:rPr lang="ru-RU" sz="36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559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55526"/>
            <a:ext cx="8324189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434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0180" y="771550"/>
            <a:ext cx="6407894" cy="165618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</a:pPr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Оттенки </a:t>
            </a:r>
            <a:r>
              <a:rPr lang="ru-RU" sz="12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были выбраны в соответствии с трендами осень-зима 2016</a:t>
            </a: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Роскошная текстура позволяет наносить тени в несколько слоев и с легкостью растушевывать, защищая от скатывания. </a:t>
            </a:r>
          </a:p>
          <a:p>
            <a:pPr>
              <a:lnSpc>
                <a:spcPct val="107000"/>
              </a:lnSpc>
            </a:pPr>
            <a:r>
              <a:rPr lang="ru-RU" sz="12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Обратите внимание на актуальный в этом сезоне образ макияжа - с акцентом на глаза в изумрудно-сливовых оттенках</a:t>
            </a:r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Бренд </a:t>
            </a:r>
            <a:r>
              <a:rPr lang="en-US" sz="12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Giordani Gold</a:t>
            </a:r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это натуральные ингредиенты, роскошные текстуры, утонченный стиль и высокое качество.</a:t>
            </a:r>
            <a:endParaRPr lang="ru-RU" sz="12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200" dirty="0" smtClean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2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2626329" y="2517744"/>
            <a:ext cx="3205402" cy="24842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endParaRPr lang="en-US" sz="1100" dirty="0">
              <a:solidFill>
                <a:srgbClr val="59595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02182" y="2505869"/>
            <a:ext cx="322194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59595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Стойкие </a:t>
            </a: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кремовые тени трех великолепных сияющих оттенков. </a:t>
            </a:r>
            <a:endParaRPr lang="ru-RU" sz="1100" dirty="0" smtClean="0">
              <a:solidFill>
                <a:srgbClr val="595959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r>
              <a:rPr lang="ru-RU" sz="1100" dirty="0" smtClean="0">
                <a:solidFill>
                  <a:srgbClr val="59595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100" dirty="0">
              <a:solidFill>
                <a:srgbClr val="595959"/>
              </a:solidFill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Комплекс </a:t>
            </a:r>
            <a:r>
              <a:rPr lang="ru-RU" sz="1100" dirty="0" err="1">
                <a:solidFill>
                  <a:srgbClr val="59595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FirmEsse</a:t>
            </a: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dirty="0" err="1">
                <a:solidFill>
                  <a:srgbClr val="59595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Active</a:t>
            </a: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помогает поддерживать упругость кожи</a:t>
            </a:r>
            <a:r>
              <a:rPr lang="ru-RU" sz="1100" dirty="0" smtClean="0">
                <a:solidFill>
                  <a:srgbClr val="59595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>
              <a:spcAft>
                <a:spcPts val="0"/>
              </a:spcAft>
            </a:pPr>
            <a:endParaRPr lang="ru-RU" sz="1100" dirty="0">
              <a:solidFill>
                <a:srgbClr val="595959"/>
              </a:solidFill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 smtClean="0">
                <a:solidFill>
                  <a:srgbClr val="59595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100" dirty="0">
                <a:solidFill>
                  <a:srgbClr val="59595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комплект также входит специальная кисточка для комфортного и легкого нанесения</a:t>
            </a:r>
            <a:r>
              <a:rPr lang="ru-RU" sz="1100" dirty="0" smtClean="0">
                <a:solidFill>
                  <a:srgbClr val="59595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1100" dirty="0">
              <a:solidFill>
                <a:srgbClr val="595959"/>
              </a:solidFill>
              <a:ea typeface="Times New Roman" panose="02020603050405020304" pitchFamily="18" charset="0"/>
            </a:endParaRPr>
          </a:p>
          <a:p>
            <a:endParaRPr lang="ru-RU" sz="200" dirty="0"/>
          </a:p>
          <a:p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00745" y="4641078"/>
            <a:ext cx="1584176" cy="360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54 - 55 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7352" y="3629077"/>
            <a:ext cx="1726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595959"/>
                </a:solidFill>
              </a:rPr>
              <a:t>Коды </a:t>
            </a:r>
            <a:r>
              <a:rPr lang="ru-RU" sz="1100" dirty="0">
                <a:solidFill>
                  <a:srgbClr val="595959"/>
                </a:solidFill>
              </a:rPr>
              <a:t>33245 </a:t>
            </a:r>
            <a:r>
              <a:rPr lang="ru-RU" sz="1100" dirty="0" smtClean="0">
                <a:solidFill>
                  <a:srgbClr val="595959"/>
                </a:solidFill>
              </a:rPr>
              <a:t>- 33247</a:t>
            </a:r>
            <a:endParaRPr lang="ru-RU" sz="1100" dirty="0">
              <a:solidFill>
                <a:srgbClr val="595959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7544" y="101090"/>
            <a:ext cx="7728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95959"/>
                </a:solidFill>
              </a:rPr>
              <a:t>Кремовые тени </a:t>
            </a:r>
            <a:r>
              <a:rPr lang="ru-RU" sz="2400" b="1" dirty="0">
                <a:solidFill>
                  <a:srgbClr val="595959"/>
                </a:solidFill>
              </a:rPr>
              <a:t>для век </a:t>
            </a:r>
            <a:r>
              <a:rPr lang="ru-RU" sz="2400" b="1" dirty="0" err="1">
                <a:solidFill>
                  <a:srgbClr val="595959"/>
                </a:solidFill>
              </a:rPr>
              <a:t>Giordani</a:t>
            </a:r>
            <a:r>
              <a:rPr lang="ru-RU" sz="2400" b="1" dirty="0">
                <a:solidFill>
                  <a:srgbClr val="595959"/>
                </a:solidFill>
              </a:rPr>
              <a:t> </a:t>
            </a:r>
            <a:r>
              <a:rPr lang="ru-RU" sz="2400" b="1" dirty="0" err="1">
                <a:solidFill>
                  <a:srgbClr val="595959"/>
                </a:solidFill>
              </a:rPr>
              <a:t>Gold</a:t>
            </a:r>
            <a:endParaRPr lang="ru-RU" sz="2400" b="1" dirty="0">
              <a:solidFill>
                <a:srgbClr val="595959"/>
              </a:solidFill>
            </a:endParaRPr>
          </a:p>
        </p:txBody>
      </p:sp>
      <p:sp>
        <p:nvSpPr>
          <p:cNvPr id="17" name="Content Placeholder 5"/>
          <p:cNvSpPr>
            <a:spLocks noGrp="1"/>
          </p:cNvSpPr>
          <p:nvPr>
            <p:ph idx="11"/>
          </p:nvPr>
        </p:nvSpPr>
        <p:spPr>
          <a:xfrm>
            <a:off x="5907820" y="2517743"/>
            <a:ext cx="3127858" cy="249024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</a:p>
          <a:p>
            <a:pPr marL="0" indent="0" algn="ctr">
              <a:buNone/>
            </a:pPr>
            <a:endParaRPr lang="ru-RU" sz="5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Компактная тональная основа «Секрет молодости»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Giordani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Gold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(26894)</a:t>
            </a:r>
          </a:p>
          <a:p>
            <a:pPr marL="0" indent="0" algn="ctr">
              <a:buNone/>
            </a:pPr>
            <a:endParaRPr lang="ru-RU" sz="5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Карандаш-подводка для глаз «Каллиграфия»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Giordani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Gold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(30772)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Многофункциональная тушь для ресниц 5-в-1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One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WonderLash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(30719)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3" t="20601" r="20298" b="13600"/>
          <a:stretch/>
        </p:blipFill>
        <p:spPr>
          <a:xfrm>
            <a:off x="579737" y="1203598"/>
            <a:ext cx="1870748" cy="17585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0911" y="3926396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13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758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0"/>
            <a:ext cx="73448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Должен быть в каждом заказе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843558"/>
            <a:ext cx="4271235" cy="3954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96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45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0" y="2609708"/>
            <a:ext cx="4451083" cy="59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172541" y="3203774"/>
            <a:ext cx="4566513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1" y="2069648"/>
            <a:ext cx="4451083" cy="54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5678" y="1583098"/>
            <a:ext cx="4451083" cy="46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0" y="989529"/>
            <a:ext cx="4451084" cy="48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99992" y="796811"/>
            <a:ext cx="4170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Суперпредложение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 начале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7857" y="1593181"/>
            <a:ext cx="37688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Драйвер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3416" y="2039124"/>
            <a:ext cx="4226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Суперпредложени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е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 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конце 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39573" y="3264592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Предложение на задней обложке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1256" y="119703"/>
            <a:ext cx="72110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ФОКУС КАТАЛОГА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9992" y="2781351"/>
            <a:ext cx="4388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Главные продукты каталога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251" y="823044"/>
            <a:ext cx="4004993" cy="368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56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2A17E8-3E31-6340-9299-55479716AC89}" type="datetime1">
              <a:rPr lang="en-GB" smtClean="0">
                <a:solidFill>
                  <a:prstClr val="white"/>
                </a:solidFill>
              </a:rPr>
              <a:pPr/>
              <a:t>07/07/2016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20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2031690"/>
            <a:ext cx="8348464" cy="1728192"/>
          </a:xfrm>
        </p:spPr>
        <p:txBody>
          <a:bodyPr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Какой</a:t>
            </a:r>
            <a:b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востребованный </a:t>
            </a:r>
            <a:br>
              <a:rPr lang="ru-RU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продукт</a:t>
            </a:r>
            <a:br>
              <a:rPr lang="ru-RU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поддержит</a:t>
            </a:r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красоту изнутри и снаружи</a:t>
            </a:r>
            <a: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?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 </a:t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32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27534"/>
            <a:ext cx="8060852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5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2"/>
          <p:cNvSpPr>
            <a:spLocks noGrp="1"/>
          </p:cNvSpPr>
          <p:nvPr>
            <p:ph idx="1"/>
          </p:nvPr>
        </p:nvSpPr>
        <p:spPr>
          <a:xfrm>
            <a:off x="2698915" y="550142"/>
            <a:ext cx="6291923" cy="1694745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20000"/>
              </a:lnSpc>
            </a:pPr>
            <a:r>
              <a:rPr lang="ru-RU" sz="1200" dirty="0">
                <a:solidFill>
                  <a:srgbClr val="595959"/>
                </a:solidFill>
              </a:rPr>
              <a:t>Комплекс всех необходимых </a:t>
            </a:r>
            <a:r>
              <a:rPr lang="ru-RU" sz="1200" dirty="0" err="1">
                <a:solidFill>
                  <a:srgbClr val="595959"/>
                </a:solidFill>
              </a:rPr>
              <a:t>мультивитаминов</a:t>
            </a:r>
            <a:r>
              <a:rPr lang="ru-RU" sz="1200" dirty="0">
                <a:solidFill>
                  <a:srgbClr val="595959"/>
                </a:solidFill>
              </a:rPr>
              <a:t> и минералов в удобной порционной упаковке. </a:t>
            </a:r>
            <a:endParaRPr lang="ru-RU" sz="1200" dirty="0" smtClean="0">
              <a:solidFill>
                <a:srgbClr val="595959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Разработан и протестирован всемирно известными учеными в Швеции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.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Создан с учетом потребностей мужского и женского организма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.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Не содержит ГМО, искусственных красителей, бычьего и свиного желатина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.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Клинически доказана безопасность и эффективность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.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Произведен в Швеции в соответствии с высочайшими стандартами фармацевтического производства (GMP)</a:t>
            </a:r>
          </a:p>
          <a:p>
            <a:pPr marL="0" lvl="0" indent="0">
              <a:buNone/>
            </a:pPr>
            <a:endParaRPr lang="ru-RU" sz="300" dirty="0">
              <a:solidFill>
                <a:srgbClr val="595959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31640" y="39065"/>
            <a:ext cx="7312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Вэлнэс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пэк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для мужчин и для женщин 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7645" y="2215129"/>
            <a:ext cx="2009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595959"/>
                </a:solidFill>
              </a:rPr>
              <a:t>Вэлнэс</a:t>
            </a:r>
            <a:r>
              <a:rPr lang="ru-RU" sz="1200" dirty="0" smtClean="0">
                <a:solidFill>
                  <a:srgbClr val="595959"/>
                </a:solidFill>
              </a:rPr>
              <a:t> </a:t>
            </a:r>
            <a:r>
              <a:rPr lang="ru-RU" sz="1200" dirty="0" err="1" smtClean="0">
                <a:solidFill>
                  <a:srgbClr val="595959"/>
                </a:solidFill>
              </a:rPr>
              <a:t>пэк</a:t>
            </a:r>
            <a:r>
              <a:rPr lang="ru-RU" sz="1200" dirty="0" smtClean="0">
                <a:solidFill>
                  <a:srgbClr val="595959"/>
                </a:solidFill>
              </a:rPr>
              <a:t> для женщин</a:t>
            </a:r>
            <a:endParaRPr lang="en-US" sz="1200" dirty="0">
              <a:solidFill>
                <a:srgbClr val="595959"/>
              </a:solidFill>
            </a:endParaRP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22791</a:t>
            </a:r>
          </a:p>
          <a:p>
            <a:pPr algn="ctr"/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30489" y="4381170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20 - 21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3"/>
          <p:cNvSpPr txBox="1">
            <a:spLocks/>
          </p:cNvSpPr>
          <p:nvPr/>
        </p:nvSpPr>
        <p:spPr>
          <a:xfrm>
            <a:off x="2698915" y="2294299"/>
            <a:ext cx="3528392" cy="26401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2" name="Content Placeholder 14"/>
          <p:cNvSpPr txBox="1">
            <a:spLocks/>
          </p:cNvSpPr>
          <p:nvPr/>
        </p:nvSpPr>
        <p:spPr>
          <a:xfrm>
            <a:off x="6292997" y="2297418"/>
            <a:ext cx="2697841" cy="26401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Рекомендуем </a:t>
            </a:r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приобрести вместе с </a:t>
            </a: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этими продуктами: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Комплексный 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лифтинг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– уход </a:t>
            </a:r>
            <a:r>
              <a:rPr lang="en-US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NovAge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Ultimate Lift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 (28968)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endParaRPr lang="ru-RU" sz="1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2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Антивозрастной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мужской крем для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лица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(32014)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1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2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Антивозрастной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мужской крем для кожи вокруг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глаз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(32015)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2" descr="Вэлнэс Пэк для женщи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8" t="13796" r="16851" b="12811"/>
          <a:stretch/>
        </p:blipFill>
        <p:spPr bwMode="auto">
          <a:xfrm>
            <a:off x="899592" y="843558"/>
            <a:ext cx="1271057" cy="127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78332" y="3957490"/>
            <a:ext cx="2009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595959"/>
                </a:solidFill>
              </a:rPr>
              <a:t>Вэлнэс</a:t>
            </a:r>
            <a:r>
              <a:rPr lang="ru-RU" sz="1200" dirty="0" smtClean="0">
                <a:solidFill>
                  <a:srgbClr val="595959"/>
                </a:solidFill>
              </a:rPr>
              <a:t> </a:t>
            </a:r>
            <a:r>
              <a:rPr lang="ru-RU" sz="1200" dirty="0" err="1" smtClean="0">
                <a:solidFill>
                  <a:srgbClr val="595959"/>
                </a:solidFill>
              </a:rPr>
              <a:t>пэк</a:t>
            </a:r>
            <a:r>
              <a:rPr lang="ru-RU" sz="1200" dirty="0" smtClean="0">
                <a:solidFill>
                  <a:srgbClr val="595959"/>
                </a:solidFill>
              </a:rPr>
              <a:t> для мужчин</a:t>
            </a:r>
            <a:endParaRPr lang="en-US" sz="1200" dirty="0">
              <a:solidFill>
                <a:srgbClr val="595959"/>
              </a:solidFill>
            </a:endParaRP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22793</a:t>
            </a:r>
          </a:p>
          <a:p>
            <a:pPr algn="ctr"/>
            <a:endParaRPr lang="ru-RU" sz="1200" dirty="0">
              <a:solidFill>
                <a:srgbClr val="595959"/>
              </a:solidFill>
            </a:endParaRPr>
          </a:p>
        </p:txBody>
      </p:sp>
      <p:pic>
        <p:nvPicPr>
          <p:cNvPr id="16" name="Picture 2" descr="Вэлнэс Пэк для мужчин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t="15709" r="19499" b="24832"/>
          <a:stretch/>
        </p:blipFill>
        <p:spPr bwMode="auto">
          <a:xfrm>
            <a:off x="996452" y="2920178"/>
            <a:ext cx="1152128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22765" y="2417160"/>
            <a:ext cx="33834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95959"/>
                </a:solidFill>
              </a:rPr>
              <a:t>Нормализует уровень холестерина.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200" dirty="0">
              <a:solidFill>
                <a:srgbClr val="59595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95959"/>
                </a:solidFill>
              </a:rPr>
              <a:t>Повышает выносливость мышц и суставов, улучшает физическое состояние</a:t>
            </a:r>
            <a:r>
              <a:rPr lang="ru-RU" sz="1200" dirty="0" smtClean="0">
                <a:solidFill>
                  <a:srgbClr val="595959"/>
                </a:solidFill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95959"/>
                </a:solidFill>
              </a:rPr>
              <a:t>Также содержит сильнейший антиоксидант, добываемый на шведском архипелаге и незаменимую Омега-3.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200" dirty="0">
              <a:solidFill>
                <a:srgbClr val="59595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95959"/>
                </a:solidFill>
              </a:rPr>
              <a:t>Повышает уровень увлажненности и эластичность кожи, уменьшает негативное влияние ультрафиолета, сокращает морщины.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200" dirty="0">
              <a:solidFill>
                <a:srgbClr val="595959"/>
              </a:solidFill>
            </a:endParaRPr>
          </a:p>
          <a:p>
            <a:pPr lvl="0"/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5517" y="3586131"/>
            <a:ext cx="129756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49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ББ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23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71600" y="1995686"/>
            <a:ext cx="7772400" cy="1728192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Какой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золотой набор</a:t>
            </a:r>
            <a:br>
              <a:rPr lang="ru-RU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вы можете приобрести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всего 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за </a:t>
            </a: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499 </a:t>
            </a:r>
            <a:r>
              <a:rPr lang="ru-RU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cs typeface="Arial" panose="020B0604020202020204" pitchFamily="34" charset="0"/>
              </a:rPr>
              <a:t>рублей? </a:t>
            </a: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endParaRPr lang="ru-RU" sz="1600" dirty="0">
              <a:solidFill>
                <a:srgbClr val="5959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04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55526"/>
            <a:ext cx="7983280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0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722212" y="595900"/>
            <a:ext cx="6219038" cy="1694745"/>
          </a:xfrm>
        </p:spPr>
        <p:txBody>
          <a:bodyPr>
            <a:normAutofit/>
          </a:bodyPr>
          <a:lstStyle/>
          <a:p>
            <a:pPr lvl="0"/>
            <a:r>
              <a:rPr lang="ru-RU" sz="1200" dirty="0" smtClean="0">
                <a:solidFill>
                  <a:srgbClr val="595959"/>
                </a:solidFill>
              </a:rPr>
              <a:t>Вы можете приобрести этот набор со скидкой 70%!</a:t>
            </a:r>
          </a:p>
          <a:p>
            <a:pPr lvl="0"/>
            <a:r>
              <a:rPr lang="ru-RU" sz="1200" dirty="0" smtClean="0">
                <a:solidFill>
                  <a:srgbClr val="595959"/>
                </a:solidFill>
              </a:rPr>
              <a:t>По статистике, 95% женщин не представляют свой макияж именно без туши, то есть, это самый востребованный продукт декоративной косметики.</a:t>
            </a:r>
          </a:p>
          <a:p>
            <a:pPr lvl="0"/>
            <a:r>
              <a:rPr lang="ru-RU" sz="1200" dirty="0" smtClean="0">
                <a:solidFill>
                  <a:srgbClr val="595959"/>
                </a:solidFill>
              </a:rPr>
              <a:t>Аромат</a:t>
            </a:r>
            <a:r>
              <a:rPr lang="en-US" sz="1200" dirty="0" smtClean="0">
                <a:solidFill>
                  <a:srgbClr val="595959"/>
                </a:solidFill>
              </a:rPr>
              <a:t> </a:t>
            </a:r>
            <a:r>
              <a:rPr lang="en-US" sz="1200" dirty="0" err="1" smtClean="0">
                <a:solidFill>
                  <a:srgbClr val="595959"/>
                </a:solidFill>
              </a:rPr>
              <a:t>Eclat</a:t>
            </a:r>
            <a:r>
              <a:rPr lang="ru-RU" sz="1200" dirty="0" smtClean="0">
                <a:solidFill>
                  <a:srgbClr val="595959"/>
                </a:solidFill>
              </a:rPr>
              <a:t> представлен в эргономичной упаковке, которая позволит взять его с собой в любой дамской сумке, даже очень маленькой.</a:t>
            </a:r>
          </a:p>
          <a:p>
            <a:pPr lvl="0"/>
            <a:r>
              <a:rPr lang="ru-RU" sz="1200" dirty="0" smtClean="0">
                <a:solidFill>
                  <a:srgbClr val="595959"/>
                </a:solidFill>
              </a:rPr>
              <a:t>Ученые считают, что для сохранения молодости рук, необходимо пользоваться кремом после каждого мытья рук.</a:t>
            </a:r>
          </a:p>
          <a:p>
            <a:pPr lvl="0"/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3681" y="-9443"/>
            <a:ext cx="7312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Набор «Золотая мечта»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5287" y="4617599"/>
            <a:ext cx="1584176" cy="367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2 - 3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8509" y="3708289"/>
            <a:ext cx="2009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Набор </a:t>
            </a:r>
            <a:endParaRPr lang="en-US" sz="1200" dirty="0">
              <a:solidFill>
                <a:srgbClr val="595959"/>
              </a:solidFill>
            </a:endParaRPr>
          </a:p>
          <a:p>
            <a:pPr algn="ctr"/>
            <a:r>
              <a:rPr lang="ru-RU" sz="1200" dirty="0" smtClean="0">
                <a:solidFill>
                  <a:srgbClr val="595959"/>
                </a:solidFill>
              </a:rPr>
              <a:t>Код 118501</a:t>
            </a:r>
          </a:p>
          <a:p>
            <a:pPr algn="ctr"/>
            <a:endParaRPr lang="ru-RU" sz="1200" dirty="0">
              <a:solidFill>
                <a:srgbClr val="595959"/>
              </a:solidFill>
            </a:endParaRPr>
          </a:p>
        </p:txBody>
      </p:sp>
      <p:sp>
        <p:nvSpPr>
          <p:cNvPr id="16" name="Content Placeholder 13"/>
          <p:cNvSpPr txBox="1">
            <a:spLocks/>
          </p:cNvSpPr>
          <p:nvPr/>
        </p:nvSpPr>
        <p:spPr>
          <a:xfrm>
            <a:off x="2667348" y="2446214"/>
            <a:ext cx="3528392" cy="26401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Увлажняющий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крем для рук «Молоко и мед – Золотая серия» </a:t>
            </a:r>
          </a:p>
          <a:p>
            <a:pPr marL="0" lvl="0" indent="0">
              <a:buNone/>
            </a:pPr>
            <a:r>
              <a:rPr lang="ru-RU" sz="9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Насыщенный </a:t>
            </a:r>
            <a:r>
              <a:rPr lang="ru-RU" sz="9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питательный крем с великолепным ароматом и натуральными экстрактами молока и меда. </a:t>
            </a:r>
          </a:p>
          <a:p>
            <a:pPr marL="0" lvl="0" indent="0">
              <a:buNone/>
            </a:pPr>
            <a:r>
              <a:rPr lang="ru-RU" sz="105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Ультраудлиняющая</a:t>
            </a:r>
            <a:r>
              <a:rPr lang="ru-RU" sz="105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тушь для ресниц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Giordani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Gold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(оттенок Черный)</a:t>
            </a:r>
          </a:p>
          <a:p>
            <a:pPr marL="0" lvl="0" indent="0">
              <a:buNone/>
            </a:pPr>
            <a:r>
              <a:rPr lang="ru-RU" sz="9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Удлиняет</a:t>
            </a:r>
            <a:r>
              <a:rPr lang="ru-RU" sz="9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, разделяет и подкручивает ресницы, </a:t>
            </a:r>
            <a:r>
              <a:rPr lang="ru-RU" sz="9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за </a:t>
            </a:r>
            <a:r>
              <a:rPr lang="ru-RU" sz="9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счет специальной формулы на основе смолы </a:t>
            </a:r>
            <a:r>
              <a:rPr lang="ru-RU" sz="9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салОвого</a:t>
            </a:r>
            <a:r>
              <a:rPr lang="ru-RU" sz="9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дерева и 6 видов восков </a:t>
            </a:r>
            <a:endParaRPr lang="ru-RU" sz="900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Туалетная вода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Eclat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050" b="1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Femme</a:t>
            </a:r>
            <a:r>
              <a:rPr lang="ru-RU" sz="105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. Мини-спрей</a:t>
            </a:r>
          </a:p>
          <a:p>
            <a:pPr marL="0" lvl="0" indent="0">
              <a:buNone/>
            </a:pPr>
            <a:r>
              <a:rPr lang="ru-RU" sz="9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Описание </a:t>
            </a:r>
            <a:r>
              <a:rPr lang="ru-RU" sz="9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аромата:</a:t>
            </a:r>
          </a:p>
          <a:p>
            <a:pPr marL="0" lvl="0" indent="0">
              <a:buNone/>
            </a:pPr>
            <a:r>
              <a:rPr lang="ru-RU" sz="9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Тип аромата: цветочный, древесный.</a:t>
            </a:r>
          </a:p>
          <a:p>
            <a:pPr marL="0" lvl="0" indent="0">
              <a:buNone/>
            </a:pPr>
            <a:r>
              <a:rPr lang="ru-RU" sz="9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Верхние ноты: черная смородина, мандарин, </a:t>
            </a:r>
            <a:r>
              <a:rPr lang="ru-RU" sz="9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бархатец</a:t>
            </a:r>
            <a:r>
              <a:rPr lang="ru-RU" sz="9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.</a:t>
            </a:r>
          </a:p>
          <a:p>
            <a:pPr marL="0" lvl="0" indent="0">
              <a:buNone/>
            </a:pPr>
            <a:r>
              <a:rPr lang="ru-RU" sz="9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Сердце: флердоранж, жасмин, роза. </a:t>
            </a:r>
          </a:p>
          <a:p>
            <a:pPr marL="0" lvl="0" indent="0">
              <a:buNone/>
            </a:pPr>
            <a:r>
              <a:rPr lang="ru-RU" sz="9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Шлейф: ваниль, сандаловое дерево, амбра.</a:t>
            </a:r>
          </a:p>
          <a:p>
            <a:pPr marL="0" lvl="0" indent="0">
              <a:buNone/>
            </a:pPr>
            <a:endParaRPr lang="ru-RU" sz="105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7" name="Content Placeholder 14"/>
          <p:cNvSpPr txBox="1">
            <a:spLocks/>
          </p:cNvSpPr>
          <p:nvPr/>
        </p:nvSpPr>
        <p:spPr>
          <a:xfrm>
            <a:off x="6340507" y="2499742"/>
            <a:ext cx="2697841" cy="26401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Рекомендуем </a:t>
            </a:r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приобрести вместе с </a:t>
            </a: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этими продуктами: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Шампунь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«Молоко и мед –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Золотая серия» (31708)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Кондиционер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для волос «Молоко и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мед –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Золотая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серия» (31709)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Маска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для волос «Молоко и мед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– </a:t>
            </a:r>
            <a:r>
              <a:rPr lang="ru-RU" sz="120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Золотая серия» (31710)</a:t>
            </a:r>
            <a:endParaRPr lang="ru-RU" sz="1200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Увлажняющий крем для рук «Молоко и мед – Золотая серия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2" t="5065" r="32991" b="14239"/>
          <a:stretch/>
        </p:blipFill>
        <p:spPr bwMode="auto">
          <a:xfrm>
            <a:off x="639411" y="1645809"/>
            <a:ext cx="883638" cy="209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Ультраудлиняющая тушь для ресниц Giordani Gol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0" t="5999" r="32974" b="10948"/>
          <a:stretch/>
        </p:blipFill>
        <p:spPr bwMode="auto">
          <a:xfrm>
            <a:off x="1482523" y="2010102"/>
            <a:ext cx="640309" cy="165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 t="2802" r="12870" b="49599"/>
          <a:stretch/>
        </p:blipFill>
        <p:spPr>
          <a:xfrm>
            <a:off x="2199463" y="2346193"/>
            <a:ext cx="453905" cy="128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576" y="1419622"/>
            <a:ext cx="80648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595959"/>
                </a:solidFill>
                <a:ea typeface="+mj-ea"/>
                <a:cs typeface="Arial" panose="020B0604020202020204" pitchFamily="34" charset="0"/>
              </a:rPr>
              <a:t>Какая новая  </a:t>
            </a:r>
          </a:p>
          <a:p>
            <a:pPr algn="ctr"/>
            <a:r>
              <a:rPr lang="ru-RU" sz="3200" b="1" dirty="0" smtClean="0">
                <a:solidFill>
                  <a:srgbClr val="C0504D">
                    <a:lumMod val="40000"/>
                    <a:lumOff val="60000"/>
                  </a:srgbClr>
                </a:solidFill>
                <a:ea typeface="+mj-ea"/>
                <a:cs typeface="Arial" panose="020B0604020202020204" pitchFamily="34" charset="0"/>
              </a:rPr>
              <a:t>коллекция ароматов </a:t>
            </a:r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Arial" panose="020B0604020202020204" pitchFamily="34" charset="0"/>
              </a:rPr>
              <a:t>поможет вам создавать </a:t>
            </a:r>
            <a:r>
              <a:rPr lang="ru-RU" sz="3200" b="1" dirty="0">
                <a:solidFill>
                  <a:srgbClr val="C0504D">
                    <a:lumMod val="40000"/>
                    <a:lumOff val="60000"/>
                  </a:srgbClr>
                </a:solidFill>
                <a:cs typeface="Arial" panose="020B0604020202020204" pitchFamily="34" charset="0"/>
              </a:rPr>
              <a:t>разные</a:t>
            </a:r>
          </a:p>
          <a:p>
            <a:pPr algn="ctr"/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Arial" panose="020B0604020202020204" pitchFamily="34" charset="0"/>
              </a:rPr>
              <a:t>трендовые образы этим летом?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3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23313</TotalTime>
  <Words>1804</Words>
  <Application>Microsoft Office PowerPoint</Application>
  <PresentationFormat>On-screen Show (16:9)</PresentationFormat>
  <Paragraphs>378</Paragraphs>
  <Slides>20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1_Тема Office</vt:lpstr>
      <vt:lpstr>7_Тема Office</vt:lpstr>
      <vt:lpstr>8_Тема Office</vt:lpstr>
      <vt:lpstr>PowerPoint Presentation</vt:lpstr>
      <vt:lpstr>PowerPoint Presentation</vt:lpstr>
      <vt:lpstr> Какой востребованный  продукт поддержит красоту изнутри и снаружи?    </vt:lpstr>
      <vt:lpstr>PowerPoint Presentation</vt:lpstr>
      <vt:lpstr>PowerPoint Presentation</vt:lpstr>
      <vt:lpstr>Какой  золотой набор вы можете приобрести всего за 499 рублей?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Какие продукты бренда NovAge представляют 1 шаг комплексного  4-х шагового ухода Орифлэйм? </vt:lpstr>
      <vt:lpstr>PowerPoint Presentation</vt:lpstr>
      <vt:lpstr>PowerPoint Presentation</vt:lpstr>
      <vt:lpstr> Какие  3 трендовых оттенка  вышли в линейке премиального бренда?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Alexeeva, Natalia</dc:creator>
  <cp:lastModifiedBy>Alexeeva, Natalia</cp:lastModifiedBy>
  <cp:revision>766</cp:revision>
  <cp:lastPrinted>2015-04-09T09:36:16Z</cp:lastPrinted>
  <dcterms:created xsi:type="dcterms:W3CDTF">2015-03-19T10:21:20Z</dcterms:created>
  <dcterms:modified xsi:type="dcterms:W3CDTF">2016-07-08T14:42:33Z</dcterms:modified>
</cp:coreProperties>
</file>