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82" r:id="rId2"/>
    <p:sldMasterId id="2147483732" r:id="rId3"/>
  </p:sldMasterIdLst>
  <p:notesMasterIdLst>
    <p:notesMasterId r:id="rId27"/>
  </p:notesMasterIdLst>
  <p:handoutMasterIdLst>
    <p:handoutMasterId r:id="rId28"/>
  </p:handoutMasterIdLst>
  <p:sldIdLst>
    <p:sldId id="257" r:id="rId4"/>
    <p:sldId id="285" r:id="rId5"/>
    <p:sldId id="258" r:id="rId6"/>
    <p:sldId id="335" r:id="rId7"/>
    <p:sldId id="310" r:id="rId8"/>
    <p:sldId id="261" r:id="rId9"/>
    <p:sldId id="262" r:id="rId10"/>
    <p:sldId id="294" r:id="rId11"/>
    <p:sldId id="291" r:id="rId12"/>
    <p:sldId id="322" r:id="rId13"/>
    <p:sldId id="324" r:id="rId14"/>
    <p:sldId id="328" r:id="rId15"/>
    <p:sldId id="329" r:id="rId16"/>
    <p:sldId id="330" r:id="rId17"/>
    <p:sldId id="325" r:id="rId18"/>
    <p:sldId id="336" r:id="rId19"/>
    <p:sldId id="327" r:id="rId20"/>
    <p:sldId id="332" r:id="rId21"/>
    <p:sldId id="339" r:id="rId22"/>
    <p:sldId id="337" r:id="rId23"/>
    <p:sldId id="280" r:id="rId24"/>
    <p:sldId id="320" r:id="rId25"/>
    <p:sldId id="287" r:id="rId26"/>
  </p:sldIdLst>
  <p:sldSz cx="9144000" cy="5143500" type="screen16x9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8A54"/>
    <a:srgbClr val="E6B9B8"/>
    <a:srgbClr val="FFCCFF"/>
    <a:srgbClr val="595959"/>
    <a:srgbClr val="FF99CC"/>
    <a:srgbClr val="CC0099"/>
    <a:srgbClr val="9966FF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7" autoAdjust="0"/>
    <p:restoredTop sz="87971" autoAdjust="0"/>
  </p:normalViewPr>
  <p:slideViewPr>
    <p:cSldViewPr>
      <p:cViewPr varScale="1">
        <p:scale>
          <a:sx n="137" d="100"/>
          <a:sy n="137" d="100"/>
        </p:scale>
        <p:origin x="-852" y="-84"/>
      </p:cViewPr>
      <p:guideLst>
        <p:guide orient="horz" pos="2160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9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27050-E888-4021-BA44-06E9BCBF50FE}" type="datetimeFigureOut">
              <a:rPr lang="ru-RU" smtClean="0"/>
              <a:t>03.08.2016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74A17-938F-42F4-A5F8-7A0B6A280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86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BD60D-E07F-4D29-A79B-BA37E018C887}" type="datetimeFigureOut">
              <a:rPr lang="ru-RU" smtClean="0"/>
              <a:t>03.08.2016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DFB95-1AC9-489C-A3E8-0FB4261F3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036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895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202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 думаете, что идеальный макияж - это миф, которого не существует, так как мало кто может предугадать такой "форс-мажор" как некстати появившийся прыщик или темные круги под глазами из-за бессонной ночи. В таком случае только лишь тональной основы становится недостаточно и без помощи маскирующих средств здесь не обойтись, ведь это самый быстрый способ стать обладательницей совершенной кожи.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текущем каталоге в бренде </a:t>
            </a:r>
            <a:r>
              <a:rPr lang="ru-RU" sz="11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подиумной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косметики </a:t>
            </a:r>
            <a:r>
              <a:rPr lang="ru-RU" sz="11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ONE выходит </a:t>
            </a: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Палитра маскирующих средств </a:t>
            </a:r>
            <a:r>
              <a:rPr lang="ru-RU" sz="11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ONE, 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г.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32592 Светлый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32593 Средний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32594 Естественный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палитру входят</a:t>
            </a: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2 </a:t>
            </a:r>
            <a:r>
              <a:rPr lang="ru-RU" sz="11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консилера</a:t>
            </a: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и 1 оттенок пудры: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Кремовый </a:t>
            </a:r>
            <a:r>
              <a:rPr lang="ru-RU" sz="11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консилер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 розовым </a:t>
            </a:r>
            <a:r>
              <a:rPr lang="ru-RU" sz="11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подтоном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осветляет круги под глазами.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Кремовый </a:t>
            </a:r>
            <a:r>
              <a:rPr lang="ru-RU" sz="11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консилер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 желтым </a:t>
            </a:r>
            <a:r>
              <a:rPr lang="ru-RU" sz="11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подтоном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маскирует воспаления.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3. Компактная пудра фиксирует маскирующее средство.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ru-RU" sz="11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Консилер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(от англ. </a:t>
            </a:r>
            <a:r>
              <a:rPr lang="en-US" sz="11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concean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"скрывать" или "укрывать") - это сильно пигментированное непрозрачное тональное средство, обладающее отличной кроющей способностью.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Преимущества продукта: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28600"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·</a:t>
            </a:r>
            <a:r>
              <a:rPr lang="ru-RU" sz="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  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Текстура </a:t>
            </a:r>
            <a:r>
              <a:rPr lang="ru-RU" sz="11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консилеров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кремовая, эта текстура считается универсальной, так как справляется с самыми часто встречающимися проблемами на лице.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28600"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·</a:t>
            </a:r>
            <a:r>
              <a:rPr lang="ru-RU" sz="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  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Компактный формат: удобно хранить как дома в косметичке, так и носить с собой в сумочке.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28600"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·</a:t>
            </a:r>
            <a:r>
              <a:rPr lang="ru-RU" sz="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  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Дополнительный уход благодаря ухаживающей формуле, обогащенной натуральными маслами.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28600"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·</a:t>
            </a:r>
            <a:r>
              <a:rPr lang="ru-RU" sz="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  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Средство выходит в 3 оттенках: светлом среднем, естественном. Можно подобрать продукт, подходящий для любого оттенка кожи, от светлого, до смуглого.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1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действующем каталоге вы можете приобрести палитру маскирующих средств (оттенок на выбор, коды 32592-32594) всего за 499 рублей.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854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19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763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Даже при наличии средств для качественного комплексного домашнего ухода не стоит забывать про такую процедуру как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пилинг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Пилинг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процедура, направленная на удаление мертвых ороговевших клеток рогового слоя кожи и дающая быстрый визуальный эффект гладкой, ровной и более молодой кожи.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Рекомендуется делать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пилинг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1-2 раза в 7-10 дней. Выбор средств для проведения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пилинга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домашних условиях достаточно велик, поэтому косметологи рекомендуют при подборе средств обращать внимание на то, чтобы средство оказывало мягкое щадящее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отшелушивающее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действие и, следовательно, подходило для всех типов кожи, включая чувствительную.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текущем каталоге в бренде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NovAge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запускается сразу 2 продукта* для проведения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пилинга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домашних условиях- это обновляющий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скраб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для лица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NovAge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 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спонж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конняку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*Для проведения процедуры </a:t>
            </a:r>
            <a:r>
              <a:rPr kumimoji="0" lang="ru-RU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пилинга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домашних условиях вы можете выбрать либо один из двух представленных продуктов, либо приобрести сразу два и применять их поочередно. Например, во вторник процедуру </a:t>
            </a:r>
            <a:r>
              <a:rPr kumimoji="0" lang="ru-RU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пилинга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проводить с использованием </a:t>
            </a:r>
            <a:r>
              <a:rPr kumimoji="0" lang="ru-RU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скраба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в субботу – с использованием </a:t>
            </a:r>
            <a:r>
              <a:rPr kumimoji="0" lang="ru-RU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спонжа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конняку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32645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Обновляющий 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скраб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для лица 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NovAge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100 мл.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Преимущество продукта: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Кремовая основа оберегает кожу от обезвоживания, увлажняя и смягчая ее, и способствует улучшению кислородного обмена и кровообращения кожи.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Мягкая формула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скраба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отшелушивающими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микрочастицами на основе молочной кислоты и масла ши, не только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бережно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отшелушивает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омертвевшие частицы кожи, но и прекрасно очищает от загрязнений, остатков макияжа и избытка кожного сала, регулируя его выработку*.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Подходит для всех типов кожи включая чувствительную и зрелую.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Рекомендуется использовать 1-2 раза в 7-10 дней.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регулярном использовании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заметно улучшает вид и текстуру кожи, сужает поры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делает кожу сияющей, гладкой, свежей и увлажненной*. 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*По результатам потребительского тестирования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В действующем каталоге вы можете приобрести обновляющий </a:t>
            </a:r>
            <a:r>
              <a:rPr kumimoji="0" lang="ru-RU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скраб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для лица </a:t>
            </a:r>
            <a:r>
              <a:rPr kumimoji="0" lang="ru-RU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NovAge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код 32645, всего за 599 рублей.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29038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Спонж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конняку</a:t>
            </a: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интересно: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Спонж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Конняку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является 100% натуральным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спонжем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изготовленным из муки клубней редкого цветка (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Аморфофаллус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Kонняк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Растение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Конняку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применяется в виде натурального компонента, содержит волокно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Glucomannan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Оно чудесно очищает кожу, мягко удаляет отмерший роговой слой, тщательно очищает поры без повреждения поверхности кожи.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Растение коньяку (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конняку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) – многолетнее растение, представитель семейства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Ароидные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. Ботаническое название -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Amorphophallus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konjac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.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Конняку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представляет собой растение с коричневым клубнем, зелеными листьями.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В разных странах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конняку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называют по-разному, так, в Японии название звучит как «дьявольский язык», английское название переводится как «змеиная пальма». Произрастает «дьявольский язык» на территории Восточной Азии: в Китае, Вьетнаме, Таиланде, Филиппинах. Его можно встретить на открытой местности, в лесах, возле моря. 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Преимущества продукта: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3 - в- 1: очищение, массаж и отшелушивание.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100% натуральный: волокна клубнелуковиц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конняку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содержит красителей и искусственных добавок.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Мягко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отшелушивает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кожу, удаляет загрязнения.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Нежно массирует кожу, стимулирует клеточное обновление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Подходит для всех типов кожи, включая чувствительную.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Компактный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спонж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диамерт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 см.) отлично умещается в ладонь, а хлопковая нить позволяет подвешивать его для просушки.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·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регулярном применении способствует улучшению состояния кожи: поры сглаживаются и сужаются, а поверхность кожи становится более гладкой и матовой.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Рекомендуется использовать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спонж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конняку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1-3 раза в неделю. 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использования 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спонжа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намочить сухой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спонж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теплой воде: он станет больше и мягче. 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аккуратно отжать его перед использованием. 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 очищать лицо по массажным линиям. Можно использовать как со средством для умывания, так и без него.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 после использования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необходимо хорошо промыть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спонж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водой и подвесить на шнур для высыхания. 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Рекомендуется менять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спонж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на новый примерно 1 раз в 3 месяца. За это время губка становится уже не такой упругий, поверхность грубеет, и он хуже очищает кожу.</a:t>
            </a:r>
          </a:p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Правила хранения 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спонжа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Между процедурами умывания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спонж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рекомендуется хранить в хорошо проветриваемой комнате с сухим воздухом, а нее в ванной комнате. 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действующем каталоге можно приобрести </a:t>
            </a:r>
            <a:r>
              <a:rPr kumimoji="0" lang="ru-RU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спонж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конняку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код 29038, за 399 рублей.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205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337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Правильно подобранное средство для снятия макияжа с век – необходимый атрибут каждой современной женщины. Кожа век по своему строению отличается от кожи всего лица. Она более тонкая, отсутствует подкожно-жировая клетчатка, близко расположенные кровеносные сосуды. Поэтому, средства для снятия макияжа век должно быть максимально щадящим, чтобы не раздражать кожу и слизистую глаз.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Именно такой продукт выходит в текущем каталоге, в бренде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NovAge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32664 Средство для снятия макияжа с глаз </a:t>
            </a:r>
            <a:r>
              <a:rPr lang="ru-RU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NovAge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150 мл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Преимущества продукта: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spcAft>
                <a:spcPts val="0"/>
              </a:spcAft>
              <a:buFont typeface="Calibri" panose="020F0502020204030204" pitchFamily="34" charset="0"/>
              <a:buChar char="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Провитамин B5 укрепляет ресницы и ухаживает за ними, а также смягчает и увлажняет нежную кожу вокруг глаз.</a:t>
            </a:r>
            <a:endParaRPr lang="ru-RU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Calibri" panose="020F0502020204030204" pitchFamily="34" charset="0"/>
              <a:buChar char="·"/>
            </a:pP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Гелевая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текстура бережно и эффективно удаляет макияж и иные загрязнения, смягчая и освежая кожу. *</a:t>
            </a:r>
            <a:endParaRPr lang="ru-RU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Calibri" panose="020F0502020204030204" pitchFamily="34" charset="0"/>
              <a:buChar char="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Нейтральный аромат, не раздражает слизистую глаз.</a:t>
            </a:r>
            <a:endParaRPr lang="ru-RU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Calibri" panose="020F0502020204030204" pitchFamily="34" charset="0"/>
              <a:buChar char="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Подходит для тех, кто носит контактные линзы. </a:t>
            </a:r>
            <a:endParaRPr lang="ru-RU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Calibri" panose="020F0502020204030204" pitchFamily="34" charset="0"/>
              <a:buChar char="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Протестировано под офтальмологическим контролем. </a:t>
            </a:r>
            <a:endParaRPr lang="ru-RU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*По результатам потребительского тестирования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текущем каталоге средство для снятия макияжа с глаз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NovAge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можно приобрести за 559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166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189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Большинство женщин мечтает о красивых руках, о нежной и гладкой коже, об ухоженных и здоровых ногтях. Салоны красоты, в любом городе, сейчас предлагают широкий спектр услуг, связанный с красотой и здоровьем рук. Но постоянный уход и бережное к ним отношение позволят с легкостью добиться салонного эффекта, самостоятельно дома. Для этого необходимо одно условие – крем для рук!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21878 Крем для рук «Крем мечты» 30 мл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Естественное увлажнение и мягкость за счет содержания масла сладкого миндаля, гладкость кожи и защита от обезвоживания за счет содержания глицерина.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Мягкая, сливочная текстура, быстро впитывается, не остается жирного ощущения на коже.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Нейтральный свежий аромат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Маленький размер позволяет носить продукт в сумочке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Наносить необходимо 3-4 раза в день на чистую кожу рук, или после каждого контакта с водой.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EuropeanPi-One"/>
                <a:cs typeface="GillSansAltOneWGL-Bold"/>
              </a:rPr>
              <a:t>В действующем каталоге крем для рук «Крем мечты» всего за 49 рублей.</a:t>
            </a:r>
            <a:endParaRPr lang="ru-RU" sz="110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856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Тема нового каталога – «Парад помад. Осенняя перезагрузка: актуальные тренды!».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Выгодные предложения от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актуальные тренды этой осени – лучшее сочетание для твоей красоты!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Начни создание осеннего образа с выбора нового оттенка помады. Поможет тебе в этом акция «Парад помад», в которой представлены 4 популярных линейки, где любые 2 оттенка можно приобрести со скидкой 70%.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Дополни свой выбор модными аксессуарами и подбери новый аромат, следуя рекомендациям профессионалов.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Предложение действует с 21 августа 2016 года по 10 сентября 2016 года*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*Обращаем Ваше внимание, на то, что коммуникация по срокам действия каталога изменена. Теперь мы делаем акцент на период действия предложений каталога. Количество каталогов, выпускаемых ежегодно компанией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Орифлэйм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не поменяется и останется прежним: 17 каталогов в год!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9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Фокусы каталога: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1)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Суперпредложение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в начале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интересные предложения со значительными скидками на нескольких разворотах в самом начале каталога, объединённые общими темами.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2)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Драйвер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– это очень привлекательный продукт, который можно получить по выгодной цене при условии размещения заказа на определенную сумму.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Драйвером текущего каталога (период действия предложения с 21.08 по 10.09.2016) является аромат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Elvie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Firefly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, который можно приобрести всего за 469 рублей со скидкой 70% при единовременном заказе на 990 рублей из этого каталога.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3)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Суперпредложение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в конце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это дополнительные интересные предложения с суперскидками на нескольких разворотах в самом конце каталога, объединённые общими темами.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4) Главные продукты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это популярные продукты с большой скидкой, они расположены внутри каталога. Потенциально это самые продаваемые продукты из текущего каталога. Дизайн страниц с такими продуктами намеренно отличается от остальных страниц с целью привлечения внимания.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5)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Суперпредложение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на задней обложке каталога -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это предложение называется «Дверь в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», так как многие клиенты начинают просмотр каталога с конца. Как правило, в каждом заказе есть этот продукт!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5) Кроме того, в каталоге, конечно, представлены ВСЕ категории продуктов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Вэлнэс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уход за кожей лица, декоративная косметика, ароматы, уход за волосами, уход за телом и аксессуары. При просмотре каталога стоит обратить внимание на продукты в разных категориях, чтобы найти именно то, что нужно вам.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269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Помада – это один из самых популярных продуктов декоративной косметики, который можно найти в любой дамской сумочке. Как сказала Коко Шанель: «Макияж всегда должен быть, не важно в каком ты настроении.  Одна помада поможет тебе прожить незабываемый день!» Одна помада- незабываемый день, а парад помад – незабываемое ощущение создание своего неповторимого образа. Именно такой парад и представлен в текущем каталоге на страницах со 2 по 9-ю. Множество оттенков, текстур и функций этого любимого женского продукта для макияжа представлено для выбора. Все</a:t>
            </a:r>
            <a:r>
              <a:rPr lang="ru-RU" sz="1200" baseline="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продукты, участвующие в параде помад, относятся к нашей </a:t>
            </a:r>
            <a:r>
              <a:rPr lang="ru-RU" sz="1200" baseline="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подиумной</a:t>
            </a:r>
            <a:r>
              <a:rPr lang="ru-RU" sz="1200" baseline="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серии «</a:t>
            </a:r>
            <a:r>
              <a:rPr lang="en-US" sz="1200" baseline="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One</a:t>
            </a:r>
            <a:r>
              <a:rPr lang="ru-RU" sz="1200" baseline="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которая представляет самый большой выбор всех продуктов для профессионального макияжа.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И, безусловно, есть в этом параде уже полюбившиеся помады, есть те, которые еще не пробовали, и это -  шанс узнать новый продукт. Например, помада-карандаш. Впервые появившись на рынке в 2011 году, сегодня, по данным исследований, в мире, каждые 15 секунд продается один экземпляр этого средства.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Помада-карандаш очень удобна в использовании: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•Легкая, небольшая по размеру - это плюс для дорожной косметички.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•Выдвигающийся стержень большого диаметра, не требует затачивания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•Закрывается колпачком.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Стойкая матовая губная помада </a:t>
            </a:r>
            <a:r>
              <a:rPr lang="en-US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ONE Color Unlimited Matte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1,7 г.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31684 Пастельный Розовый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31685 Яркий Розовый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31686 Глубокий Коралловый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31687 Страстный Рубиновый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31688 Неповторимый Ягодный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Легкая кремовая текстура с комплексом масел мгновенно смягчает и увлажняет губы, сохраняет комфортное ощущение в течение длительного времени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Легко наносится при этом не растекается и не затекает в складочки губ, благодаря формуле на основе 3 восков (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канделильский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карнаубский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ягодный).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Уход и увлажнение благодаря входящим в состав касторового масла и витамина Е.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Палитра из 5 универсальных оттенков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**До 12 часов стойкости.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**По результатам потребительских тестов с участием 85 женщин.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Стойкая</a:t>
            </a:r>
            <a:r>
              <a:rPr lang="en-US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губная</a:t>
            </a:r>
            <a:r>
              <a:rPr lang="en-US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помада</a:t>
            </a:r>
            <a:r>
              <a:rPr lang="en-US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ONE </a:t>
            </a:r>
            <a:r>
              <a:rPr lang="en-US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Colour</a:t>
            </a:r>
            <a:r>
              <a:rPr lang="en-US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Unlimited 1,7 г.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30569 Естественный Розовый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30570 Чайная Роза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30571 Розовый Румянец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30572 Нежный Ягодный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30573 Розовый Коралл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30574 Цветущая Фуксия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30575 Бесконечный Красный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30576 Интенсивный Пурпурный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30577 Кремовая Слива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30578 Мягкий Кофейный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Содержит технологию </a:t>
            </a:r>
            <a:r>
              <a:rPr lang="en-US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LipGrip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 силиконовыми смолами, обладающими водоотталкивающими свойствами, фиксирует цвет, поэтому блеск надолго сохраняет интенсивность оттенка и не растекается.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Содержит увлажняющий комплекс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LIPSoft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 компонентами, смягчающими кожу губ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Касторовое масло, входящее в состав, смягчает и питает губы.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Палитра из 10-ти самых популярных оттенков.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Обеспечивает яркий интенсивный и стойкий цвет до 10 часов*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Равномерно наносится и не растекается в течение всего дня*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Легкая кремовая текстура с комплексом масел обеспечивает коже комфортное ощущение надолго**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*По результатам потребительского тестирования с участием 99 женщин.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 На основе свойств ингредиентов.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действующем каталоге Стойкая матовая губная помада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ONE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Color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Unlimited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Matte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Стойкая губная помада </a:t>
            </a:r>
            <a:r>
              <a:rPr lang="en-US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ONE </a:t>
            </a:r>
            <a:r>
              <a:rPr lang="en-US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Colour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</a:t>
            </a:r>
            <a:r>
              <a:rPr lang="en-US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Unlimited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309 рублей каждая.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 акция «Парад помад»: только в действующем каталоге при покупке 2-х помад со страниц 2-9, стоимость каждой будет 169 рублей. *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*Предложение действительно при единовременном заказе продуктов. В случае если продукт, продающийся по специальной цене, закончится, мы предложим замену.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38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05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Аромат – это важная, хотя, на первый взгляд, незаметная, часть образа. Аромат создает настроение, придает уверенности и благотворно влияет не только на нас, но и на окружающих.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Именно поэтому, каждый день мы тщательно подбираем одежду, прическу, макияж и, конечно, аромат.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Кто-то при выборе аромата делает ставку на новинки, а кто-то отдает предпочтение уже проверенной классике, легендарным ароматам.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Аромат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Elvie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 один из проверенных временем, и любимых продуктов.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 этой туалетной воды дала интересная легенда о шведской загадочной принцессе-эльфе: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"В далеких уголках Швеции до сих пор живет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Эльви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принцесса волшебный эльф чистоты. Она танцует в тенях деревьев священного леса, отражается в тихой утренней глади пруда, появляется на гладкой поверхности камня. Если Вам повезет, Вы сможете ее увидеть только краешком глаза. Голос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Эльви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спрятан в шепоте старых, могучих деревьев и шелесте трав. Но она всегда рядом, в эхе голосов и отблеске света".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 популярности этой парфюмерной коллекции говорят факты: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Первый аромат с таким названием появился в ассортименте компании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в 2004 году и стразу стал бестселлером </a:t>
            </a:r>
            <a:endParaRPr lang="ru-RU" dirty="0" smtClean="0">
              <a:solidFill>
                <a:srgbClr val="000000"/>
              </a:solidFill>
              <a:effectLst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Расширение ароматной коллекции: 2007 год – выход аромата </a:t>
            </a:r>
            <a:r>
              <a:rPr lang="ru-RU" sz="1200" dirty="0" err="1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Elvie</a:t>
            </a:r>
            <a:r>
              <a:rPr lang="ru-RU" sz="12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Summer</a:t>
            </a:r>
            <a:r>
              <a:rPr lang="ru-RU" sz="12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Magic</a:t>
            </a:r>
            <a:r>
              <a:rPr lang="ru-RU" sz="12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2012 год – выход </a:t>
            </a:r>
            <a:r>
              <a:rPr lang="ru-RU" sz="1200" dirty="0" err="1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Elvie</a:t>
            </a:r>
            <a:r>
              <a:rPr lang="ru-RU" sz="12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White</a:t>
            </a:r>
            <a:r>
              <a:rPr lang="ru-RU" sz="12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Magic</a:t>
            </a:r>
            <a:endParaRPr lang="ru-RU" dirty="0" smtClean="0">
              <a:solidFill>
                <a:srgbClr val="000000"/>
              </a:solidFill>
              <a:effectLst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действующем каталоге выходит новая версия легендарного аромата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﻿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31119 Туалетная вода </a:t>
            </a:r>
            <a:r>
              <a:rPr lang="ru-RU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Elvie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Firefly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Элви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Файрфлай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50 мл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Погрузитесь в загадочный волшебный мир скандинавских легенд! В этом цветочно-фруктово-древесном аромате сочетаются соблазнительная свежесть грейпфрута, персика и морского аккорда, плавно переходя в гипнотический аккорд полночной розы. Композиция завершается завораживающим шлейфом древесных нот.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кого этот аромат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Это аромат для молодых современных женщин, нежный и тонкий, загадочный и манящий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 аромата: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Тип аромата: цветочный, древесный, водный.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Верхние ноты: 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грейпфрут, персик, морской аккорд.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Сердце: 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полночная роза, солнечный аккорд, цветочный аккорд.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Шлейф: 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кедр, сандал, белый мускус.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интересно о нотах: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Роза используется парфюмерами для придания ароматной композиции различных цветочных оттенков, но самой ведущей и узнаваемой нотой в них всё же остаётся не сравнимая ни с чем нота самой розы. Ее часто называют королевой цветов, а с незапамятных времён она считается сильным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афродизиаком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Учёные считают, что роза была самым первым цветком, из которого ещё в X веке, в Персии было получено эфирное масло. Славу его первооткрывателя историки приписывают знаменитому арабскому врачу Авиценне. Тогда в своих опытах он использовал дистилляцию, позднее парфюмеры использовали метод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анфлеража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а в наши дни эфирное масло розы всё чаще получают экстракцией растворителями.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Мускус в парфюмерных композициях используется с древних времен, он придает аромату особую глубокую теплоту. Также мускус выступает в качестве фиксатора парфюмерного букета, и аромат с ним будет более стойким.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Цитрусовые ноты в аромате очень сложно спутать с другими нотами, они всегда выступают верхними или средними нотами, поскольку очень летучие. По мнению парфюмеров добавления нот лимона, апельсина, грейпфрута или лайма делают аромат более чистым и свежим.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действующем каталоге 530119 Специальная цена для участников акции 469 рублей ( -70%) на Туалетную воду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Elvie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Firefly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(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Элви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Файрфлай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при заказе на 990 рублей из этого каталога.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*Предложение действительно при единовременном заказе продуктов. Для заказа товара по специальной цене из этого каталога указывай в бланке специальный код. В случае если продукт, продающийся по специальной цене, закончится, мы предложим замену.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Досье парфюмера: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 аромата - Александра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Косински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(Alexandra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Kosinski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– работала над созданием туалетных вод для таких брендов, как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Versace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Lancome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Moschino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Kenzo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Trussardi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Fragrance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Bois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Творческий дар Александры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Косински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успешно реализуется в рамках компании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Givaudan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Компания – крупнейший в Европе производитель ароматических веществ – дает своим парфюмерам возможность работать с композициями масс-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маркета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 ароматизацией косметических средств и даже попробовать себя в создании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нишевых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ароматов. Александра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Косински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создала множество ароматов для модных домов: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Benetton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Mexx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s.Oliver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Moschino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Ей принадлежит и композиция знаменитого мишки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Toy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Moschino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2009 году Александра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Косински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приняла участие в художественно-парфюмерном проекте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Six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Scents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Парфюмер, вдохновляясь картинами Модильяни и Густава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Климта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создала вместе с дизайнером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Toga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аромат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Whiskey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Caramélisé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Вдохновение — парфюмера- это легенда о распустившейся в полночь розе: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женщины важно ощущать свою красоту и всегда нести в себе частичку магии.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скандинавскому преданию, в этом способен помочь аромат уникальной розы, которая распускается ровно в полночь. Луна дарит нежным лепесткам особую силу, а волшебный аромат пробуждает твою истинную красоту.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Наиболее яркие достижения парфюмера: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ECHO WOMAN SUMMER FIZZ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Davidoff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GIANNI VERSACE COUTURE VIOLET Versace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ELIXIR Shakira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CUIR DE LANCÔME </a:t>
            </a:r>
            <a:r>
              <a:rPr lang="en-US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Lancome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BLUE LAND Trussardi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GLORIA  </a:t>
            </a:r>
            <a:r>
              <a:rPr lang="en-US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Gloria</a:t>
            </a:r>
            <a:r>
              <a:rPr lang="en-US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Vanderbilt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HILFIGER MAN SPORT Tommy Hilfiger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671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49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­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221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Парфюмерная промышленность выпускает сегодня огромное количество абсолютно разных ароматов.  Например, в портфолио компании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Орифлэйм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представлено более 30 мужских и 30 женских парфюмерных ароматов, среди которых есть ароматы на любой вкус: от легких летних композиций до ярких согревающих зимних; от парфюмерных спреев до парфюмерных вод.  И при этом мы всегда с нетерпением ждем выхода очередной новинки… Почему это происходит? Потому что ароматов много не бывает.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Встречайте ключевую новинку этого лета в разделе мужских ароматов - 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32503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Туалетная вода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Venture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Венче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100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Этот парфюм – яркий представитель направления фужерных ароматов*.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*Фужерные [папоротниковые] - французское слово “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fougre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переводится как папоротник. Несмотря на название, эти ароматы вовсе не воспроизводят запах папоротника, так как папоротники не имеют никакого запаха вообще! Они скорее похожи на запах леса после дождя. В фужерном аромате могут присутствовать такие ноты, как дубовый мох, лаванда, герань и бергамот и пр. Именно они вместе с древесными нотами и дают ощущение свежести мокрого леса.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Мужчина в стиле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Venture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адепт современного классического стиля, придерживающийся консервативных взглядов. Этот мужчина – настоящие олицетворение мужественности, надежности и смелости. Решительный и уверенный в себе, он понимает, что один из главных козырей настоящего мужчины – ухоженный вид и свежесть. Он уделяет внимание деталям и следит за своим стилем, хотя, конечно же, традиционные ценности - карьера и семья для него всегда, на первом месте.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 флакона: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стильный флакон обтекаемой формы напоминает кусочек льда, в котором заключена мятная свежесть аромата 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Venture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 аромата: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Тип аромата: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ароматический, фужерный.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Верхние ноты: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лаванда, мандарин, 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перечная мята.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Сердце: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мускатный орех, 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корень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дамианы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листья базилика.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Шлейф: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ветивер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древесина кедра,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бобы тонка.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интересно, о нотах: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Мята принадлежит к ароматам Меркурия, она символизирует жажду приключений, обаяние и смелость, при этом главное ее воздействие охватывает сферу интеллектуального развития и общительности. Снимая напряжение, негативные переживания и тревогу, мята не только усиливает уверенность в себе, но и помогает наладить общение, взаимопонимание, в том числе и отлично подходит для подготовки к публичным выступлениям.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Дамиана - небольшой кустарник с ароматными листьями, который можно встретить в Мексике, Центральной и Южной Америке и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Вэст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-Индии.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Дамиана оказывает тонизирующее действие. Его считают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афродизиаком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Запах кедра – характерный, насыщенный, хвойный, и в то же время очень чистый, его можно назвать ароматом идеального леса. Сегодня кедр – король древесных ароматов, дарящий им суховатую упоительно-таежную ноту. Кедр отлично сочетается с другими запахами и подчеркивает их.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в действующем каталоге, есть возможность приобрести суперновинку туалетную воду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Venture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Венче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код 32503, всего за 469 рублей (скидка 40%)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Досье парфюмеров: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Кристиан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Плос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CHRISTIANE PLOS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Кристиан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сильно развита интуиция, словно это ее шестое чувство. Еще это можно назвать сверхчувствительностью, которая позволяет ей работать, следуя внутреннему голосу.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Кристиан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никогда не думала, что парфюмерия станет ее призванием, но успехи в области химии привели ее в лабораторию французского города Рур, где она работала с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Раймоном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Шайланом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Кристиан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вдохновила его страсть к работе, и она заинтересовалась мастерством парфюмера.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1995 году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Кристиан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начала свою карьеру парфюмера, искусно сочетая технические и креативные навыки с умением прекрасно классифицировать ароматы.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31 года работы в компании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Живодан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Givaudan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в 2007 году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Кристиан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решила присоединиться к парфюмерной команде компании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Firmenich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Париже.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Ароматы, созданные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Кристиан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напоминают ее саму. В них угадывается ее характер, отсутствие высокомерия, естественная элегантность и артистизм. Никакой искусственной утонченности, только деликатность и изящество.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Наиболее яркие достижения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Кристиан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2012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matin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jardin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Agrumes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fleur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Yves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Rocher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2012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Sport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Blast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Axe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2011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Fleur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d’Osmanthus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Roger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Galle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2010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Ascendant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Oriflame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2006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Love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Love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Vanderbilt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Мари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Саламань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Marie </a:t>
            </a:r>
            <a:r>
              <a:rPr lang="en-US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Salamagne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Изысканная и необычная, Мари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Саламань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верит в свою счастливую звезду. Она родилась в 1977 г. в Париже и с детства питала страсть к ароматам и парфюмерии.  Она жадно вдыхала запахи. Будь то запах свежеиспеченного хлеба, сырой земли или оконной замазки… Много позже Мари поняла значение этого пристрастия.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Узнав, что в Версале есть школа парфюмеров, Мари отправилась туда, уже получив степень по химии.  Здесь она поняла – она на своем месте и с увлечением начала учиться, совмещая карьеру парфюмера и практику в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Charabot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 До своего 30-летия Мари успела почти все. Устроилась на работу в Женеве в компанию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Firmenich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В 2003 году она перебралась в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Принстаун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Нью-Джерси, где работала над продуктами по уходу за кожей. После 4 месяцев в Нью-Йорке ее пригласили присоединиться к филиалу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Firmenich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в Париже.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Мари уверенно двигается вперед, создавая новые шедевры и наслаждаясь сияющим светом своей счастливой звезды.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Наиболее яркие достижения Мари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Sensual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Armand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Oriental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Editian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 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Angel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Schlesser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Storm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Nike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paradis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Nina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Nina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Ricci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Adidas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XX 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mexx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mysterious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Mexx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Summer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Yves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Saint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Laurent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Jaguar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Fresh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Verve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Jaguar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Fragrance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Armani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1001 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night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d'arabie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Giorgio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Armani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Вдохновение парфюмеров: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композиция аромата строилась вокруг главного ингредиента – мяты. Ментол – это вещество, активизирующее работу рецепторов в коже, охлаждающее и освежающее. Мятная нота дарит прохладу и дарит уверенность в себе и смелость.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772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58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93962" y="2193962"/>
            <a:ext cx="5143503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51470"/>
            <a:ext cx="98048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120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76214" y="2139701"/>
            <a:ext cx="5143501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7" name="Picture 6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51470"/>
            <a:ext cx="98048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14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93962" y="2193962"/>
            <a:ext cx="5143503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2" name="Picture 11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51470"/>
            <a:ext cx="98048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396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44307" y="2157956"/>
            <a:ext cx="5143502" cy="82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1" name="Picture 10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51470"/>
            <a:ext cx="98048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327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57958" y="2157958"/>
            <a:ext cx="5143502" cy="8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1" name="Picture 10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51470"/>
            <a:ext cx="98048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55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65952" y="2149964"/>
            <a:ext cx="5143500" cy="84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1" name="Picture 10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51470"/>
            <a:ext cx="98048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55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76214" y="2139701"/>
            <a:ext cx="5143501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1" name="Picture 10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51470"/>
            <a:ext cx="98048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925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51470"/>
            <a:ext cx="98048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321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032BBDB-C7E1-4B55-A4B2-5B438713971A}" type="datetimeFigureOut">
              <a:rPr lang="ru-RU" smtClean="0"/>
              <a:t>03.08.2016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4F2E504-5903-4968-901B-1307BC280A30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51470"/>
            <a:ext cx="98048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263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B\Desktop\background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8335"/>
            <a:ext cx="9252000" cy="5206355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1683027"/>
            <a:ext cx="4680520" cy="160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12533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780" y="57939"/>
            <a:ext cx="908365" cy="78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 descr="http://mlm-oriflame.at.ua/bumaga.jp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5"/>
          <a:stretch/>
        </p:blipFill>
        <p:spPr bwMode="auto">
          <a:xfrm>
            <a:off x="4893673" y="2605998"/>
            <a:ext cx="1071186" cy="41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oriflame-su.ru/wp-content/uploads/2012/08/images.jp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121" y="1578299"/>
            <a:ext cx="804272" cy="66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www.677spo.com/i/p/1380571866.jp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121" y="492681"/>
            <a:ext cx="768314" cy="78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:\Users\NALEXEEVA\Downloads\ori_foun_color_primary.ai.jpg"/>
          <p:cNvPicPr/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82810" y="3309862"/>
            <a:ext cx="792218" cy="7024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1375684" y="1673885"/>
            <a:ext cx="324036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На церемонии награждения премии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«Товар Года – 2014»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Орифлэйм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впервые был награжден в специальной номинации «За высокое качество в категории Декоративная косметика» 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5964858" y="3260987"/>
            <a:ext cx="30716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Компания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Орифлэйм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оказывает поддержку нуждающимся детям и помогает получить образование </a:t>
            </a:r>
            <a:r>
              <a:rPr lang="ru-RU" sz="105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молодым женщинам в рамках 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благотворительных </a:t>
            </a:r>
            <a:r>
              <a:rPr lang="ru-RU" sz="105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программ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. </a:t>
            </a:r>
            <a:endParaRPr lang="en-US" sz="1050" kern="120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Calibri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5875028" y="436925"/>
            <a:ext cx="326393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Продукция Орифлэйм и ее 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компоненты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не тестировались на животных 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в процессе разработки. Компания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Орифлэйм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придерживается этого принципа со дня своего основания – 1967 г.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5940282" y="1422696"/>
            <a:ext cx="3179143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100% качество продукции. Наша косметика изготовлена по новейшим технологиям с жестким контролем производства и соблюдением принципов безопасности для окружающей среды.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1358503" y="77747"/>
            <a:ext cx="324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На церемонии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TopBeauty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Awards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2013 обновленная линия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Optimals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от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Орифлэйм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признана лучшей среди средств по уходу за кожей. 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latin typeface="Times New Roman"/>
              <a:ea typeface="Times New Roman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5964859" y="2448810"/>
            <a:ext cx="3179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Бумага для каталога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производится из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возобновляемых лесных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ресурсов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что подтверждено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сертификатом </a:t>
            </a:r>
            <a:r>
              <a:rPr lang="en-GB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Rainforest Alliance</a:t>
            </a:r>
            <a:r>
              <a:rPr lang="en-GB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(Тропического альянса).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Times New Roman"/>
            </a:endParaRPr>
          </a:p>
          <a:p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18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375684" y="908885"/>
            <a:ext cx="3205997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Парфюмерная вода </a:t>
            </a:r>
            <a:r>
              <a:rPr lang="en-US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Possess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была названа Лучшим женским ароматом года и  получила премию </a:t>
            </a:r>
            <a:r>
              <a:rPr lang="en-US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FiFi 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Russian Fragrance Awards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2014.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  <a:p>
            <a:r>
              <a:rPr lang="ru-RU" sz="5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18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78" y="1865521"/>
            <a:ext cx="478190" cy="81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952973"/>
            <a:ext cx="1077724" cy="581238"/>
          </a:xfrm>
          <a:prstGeom prst="rect">
            <a:avLst/>
          </a:prstGeom>
        </p:spPr>
      </p:pic>
      <p:pic>
        <p:nvPicPr>
          <p:cNvPr id="16" name="Picture 2" descr="\\msk-ent01.msk.ori.local\groups\Regional Communications\2015\Corporate PR\TopBeauty Awards\Logo_awards.png"/>
          <p:cNvPicPr>
            <a:picLocks noChangeAspect="1" noChangeArrowheads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410" y="2904067"/>
            <a:ext cx="585056" cy="113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 userDrawn="1"/>
        </p:nvSpPr>
        <p:spPr>
          <a:xfrm>
            <a:off x="1443250" y="2616310"/>
            <a:ext cx="3205997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Легкий дневной крем против морщин «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Эколлаген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»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получил премию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TopBeauty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Awards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2014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 и был назвал Лучшим средством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антивозрастного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 ухода в категории масс-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маркет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0" y="4151720"/>
            <a:ext cx="766600" cy="65289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394362" y="3661097"/>
            <a:ext cx="32045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Oriflame стал победителем в экспертной премии в области красоты </a:t>
            </a:r>
            <a:r>
              <a:rPr lang="ru-RU" sz="105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Allure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Best </a:t>
            </a:r>
            <a:r>
              <a:rPr lang="ru-RU" sz="105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Of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Beauty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2015.</a:t>
            </a:r>
          </a:p>
          <a:p>
            <a:pPr algn="just">
              <a:defRPr/>
            </a:pP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Два продукта были отмечены жюри: в своих номинациях победили: </a:t>
            </a:r>
            <a:r>
              <a:rPr lang="ru-RU" sz="105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Шампунь-объем для тонких волос «Зеленый чай и бергамот» 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и </a:t>
            </a:r>
            <a:r>
              <a:rPr lang="ru-RU" sz="105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Контурный карандаш для губ «Роскошный контур» Giordani </a:t>
            </a:r>
            <a:r>
              <a:rPr lang="ru-RU" sz="105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Gold</a:t>
            </a:r>
            <a:r>
              <a:rPr lang="ru-RU" sz="105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. </a:t>
            </a:r>
            <a:endParaRPr lang="ru-RU" sz="1050" b="1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4353594"/>
            <a:ext cx="1006050" cy="581238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440673" y="4353191"/>
            <a:ext cx="617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tx2"/>
                </a:solidFill>
              </a:rPr>
              <a:t>2015</a:t>
            </a:r>
            <a:endParaRPr lang="ru-RU" sz="1000" b="1" dirty="0">
              <a:solidFill>
                <a:schemeClr val="tx2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5996165" y="4145846"/>
            <a:ext cx="306737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Туалетная вода </a:t>
            </a:r>
            <a:r>
              <a:rPr lang="en-US" sz="1050" b="1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Excite Force</a:t>
            </a:r>
            <a:r>
              <a:rPr lang="ru-RU" sz="1050" b="1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 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была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названа Лучшим 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мужским 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ароматом 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года в номинации </a:t>
            </a:r>
            <a:r>
              <a:rPr lang="en-US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LifeStyle Homme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 и  получила 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премию </a:t>
            </a:r>
            <a:r>
              <a:rPr lang="en-US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FiFi Russian 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Fragrance </a:t>
            </a:r>
            <a:r>
              <a:rPr lang="en-US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Awards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2015.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702968" y="829862"/>
            <a:ext cx="617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tx2"/>
                </a:solidFill>
              </a:rPr>
              <a:t>2014</a:t>
            </a:r>
            <a:endParaRPr lang="ru-RU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632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44307" y="2157956"/>
            <a:ext cx="5143502" cy="82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51470"/>
            <a:ext cx="98048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64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B\Desktop\background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8335"/>
            <a:ext cx="9252000" cy="5206355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1683027"/>
            <a:ext cx="4680520" cy="160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60451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57958" y="2157958"/>
            <a:ext cx="5143502" cy="8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51470"/>
            <a:ext cx="98048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000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65952" y="2149964"/>
            <a:ext cx="5143500" cy="84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51470"/>
            <a:ext cx="98048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357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76214" y="2139701"/>
            <a:ext cx="5143501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7" name="Picture 6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51470"/>
            <a:ext cx="98048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246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93962" y="2193962"/>
            <a:ext cx="5143503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51470"/>
            <a:ext cx="98048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451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44307" y="2157956"/>
            <a:ext cx="5143502" cy="82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7" name="Picture 6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51470"/>
            <a:ext cx="98048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545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57958" y="2157958"/>
            <a:ext cx="5143502" cy="8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51470"/>
            <a:ext cx="98048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54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65952" y="2149964"/>
            <a:ext cx="5143500" cy="84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51470"/>
            <a:ext cx="98048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50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05978"/>
            <a:ext cx="4906888" cy="36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4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9" r:id="rId2"/>
    <p:sldLayoutId id="2147483659" r:id="rId3"/>
    <p:sldLayoutId id="2147483707" r:id="rId4"/>
    <p:sldLayoutId id="2147483719" r:id="rId5"/>
    <p:sldLayoutId id="2147483658" r:id="rId6"/>
    <p:sldLayoutId id="2147483715" r:id="rId7"/>
    <p:sldLayoutId id="2147483710" r:id="rId8"/>
    <p:sldLayoutId id="2147483706" r:id="rId9"/>
    <p:sldLayoutId id="2147483716" r:id="rId10"/>
    <p:sldLayoutId id="2147483712" r:id="rId11"/>
    <p:sldLayoutId id="2147483704" r:id="rId12"/>
    <p:sldLayoutId id="2147483717" r:id="rId13"/>
    <p:sldLayoutId id="2147483718" r:id="rId14"/>
    <p:sldLayoutId id="2147483660" r:id="rId15"/>
    <p:sldLayoutId id="2147483708" r:id="rId16"/>
    <p:sldLayoutId id="2147483703" r:id="rId1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1972"/>
            <a:ext cx="4906888" cy="36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51470"/>
            <a:ext cx="98048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74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1972"/>
            <a:ext cx="4906888" cy="36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7" name="Picture 6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8384" y="87476"/>
            <a:ext cx="98048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25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3528" y="117710"/>
            <a:ext cx="640072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ПРЕЗЕНТАЦИЯ КАТАЛОГА</a:t>
            </a: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66249" y="734347"/>
            <a:ext cx="52990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21 августа 2016 – 10 сентября 2016</a:t>
            </a:r>
            <a:endParaRPr lang="en-US" sz="24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8826" y="4154926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595959"/>
                </a:solidFill>
                <a:cs typeface="Arial" panose="020B0604020202020204" pitchFamily="34" charset="0"/>
              </a:rPr>
              <a:t>Тема каталога</a:t>
            </a:r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:</a:t>
            </a:r>
            <a:r>
              <a:rPr lang="en-US" sz="20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ru-RU" sz="2000" dirty="0" smtClean="0">
                <a:solidFill>
                  <a:srgbClr val="595959"/>
                </a:solidFill>
                <a:cs typeface="Arial" panose="020B0604020202020204" pitchFamily="34" charset="0"/>
              </a:rPr>
              <a:t>«</a:t>
            </a:r>
            <a:r>
              <a:rPr lang="ru-RU" sz="2000" dirty="0">
                <a:solidFill>
                  <a:srgbClr val="595959"/>
                </a:solidFill>
                <a:cs typeface="Arial" panose="020B0604020202020204" pitchFamily="34" charset="0"/>
              </a:rPr>
              <a:t>Парад помад. Осенняя перезагрузка: актуальные тренды</a:t>
            </a:r>
            <a:r>
              <a:rPr lang="ru-RU" sz="2000" dirty="0" smtClean="0">
                <a:solidFill>
                  <a:srgbClr val="595959"/>
                </a:solidFill>
                <a:cs typeface="Arial" panose="020B0604020202020204" pitchFamily="34" charset="0"/>
              </a:rPr>
              <a:t>!»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79265">
            <a:off x="285800" y="1260666"/>
            <a:ext cx="2788144" cy="2585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79265">
            <a:off x="3179230" y="1435383"/>
            <a:ext cx="2788144" cy="2585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79265">
            <a:off x="6129156" y="1504285"/>
            <a:ext cx="2788144" cy="2585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174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843558"/>
            <a:ext cx="7632848" cy="3532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751226" y="123478"/>
            <a:ext cx="7227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E6B9B8"/>
                </a:solidFill>
              </a:rPr>
              <a:t> Туалетная вода </a:t>
            </a:r>
            <a:r>
              <a:rPr lang="en-US" sz="2400" b="1" dirty="0" smtClean="0">
                <a:solidFill>
                  <a:srgbClr val="E6B9B8"/>
                </a:solidFill>
              </a:rPr>
              <a:t>Venture</a:t>
            </a:r>
            <a:endParaRPr lang="ru-RU" sz="2400" b="1" dirty="0">
              <a:solidFill>
                <a:srgbClr val="E6B9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9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idx="1"/>
          </p:nvPr>
        </p:nvSpPr>
        <p:spPr>
          <a:xfrm>
            <a:off x="2748196" y="791060"/>
            <a:ext cx="6349257" cy="163667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595959"/>
                </a:solidFill>
              </a:rPr>
              <a:t>Композиция </a:t>
            </a:r>
            <a:r>
              <a:rPr lang="ru-RU" dirty="0">
                <a:solidFill>
                  <a:srgbClr val="595959"/>
                </a:solidFill>
              </a:rPr>
              <a:t>аромата строилась вокруг главного трендового осеннего  ингредиента – мяты. </a:t>
            </a:r>
          </a:p>
          <a:p>
            <a:pPr>
              <a:spcBef>
                <a:spcPts val="0"/>
              </a:spcBef>
            </a:pPr>
            <a:r>
              <a:rPr lang="ru-RU" dirty="0">
                <a:solidFill>
                  <a:srgbClr val="595959"/>
                </a:solidFill>
              </a:rPr>
              <a:t>Ментол – это вещество, активизирующее работу рецепторов в коже, охлаждающее и освежающее - он вошел в композиции легендарных мужских люкс ароматов сезона </a:t>
            </a:r>
            <a:r>
              <a:rPr lang="ru-RU" dirty="0" smtClean="0">
                <a:solidFill>
                  <a:srgbClr val="595959"/>
                </a:solidFill>
              </a:rPr>
              <a:t>осень-зима </a:t>
            </a:r>
            <a:r>
              <a:rPr lang="ru-RU" dirty="0">
                <a:solidFill>
                  <a:srgbClr val="595959"/>
                </a:solidFill>
              </a:rPr>
              <a:t>2016</a:t>
            </a:r>
            <a:r>
              <a:rPr lang="ru-RU" dirty="0" smtClean="0">
                <a:solidFill>
                  <a:srgbClr val="595959"/>
                </a:solidFill>
              </a:rPr>
              <a:t>.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595959"/>
                </a:solidFill>
              </a:rPr>
              <a:t>Свежие зеленые ароматы снова на пике популярности, в особенности в мужских композициях</a:t>
            </a:r>
            <a:endParaRPr lang="ru-RU" dirty="0">
              <a:solidFill>
                <a:srgbClr val="595959"/>
              </a:solidFill>
            </a:endParaRPr>
          </a:p>
          <a:p>
            <a:endParaRPr lang="ru-RU" dirty="0" smtClean="0">
              <a:solidFill>
                <a:srgbClr val="595959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1226" y="123478"/>
            <a:ext cx="7227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E6B9B8"/>
                </a:solidFill>
              </a:rPr>
              <a:t> Туалетная вода </a:t>
            </a:r>
            <a:r>
              <a:rPr lang="en-US" sz="2400" b="1" dirty="0" smtClean="0">
                <a:solidFill>
                  <a:srgbClr val="E6B9B8"/>
                </a:solidFill>
              </a:rPr>
              <a:t>Venture</a:t>
            </a:r>
            <a:endParaRPr lang="ru-RU" sz="2400" b="1" dirty="0">
              <a:solidFill>
                <a:srgbClr val="E6B9B8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51226" y="4668230"/>
            <a:ext cx="1208847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13</a:t>
            </a: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- 13</a:t>
            </a: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6907" y="4034426"/>
            <a:ext cx="252878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Код </a:t>
            </a:r>
            <a:r>
              <a:rPr lang="en-US" sz="1050" dirty="0" smtClean="0">
                <a:solidFill>
                  <a:srgbClr val="595959"/>
                </a:solidFill>
              </a:rPr>
              <a:t>32503</a:t>
            </a:r>
            <a:endParaRPr lang="ru-RU" sz="1050" dirty="0">
              <a:solidFill>
                <a:srgbClr val="595959"/>
              </a:solidFill>
            </a:endParaRPr>
          </a:p>
        </p:txBody>
      </p:sp>
      <p:sp>
        <p:nvSpPr>
          <p:cNvPr id="14" name="Content Placeholder 4"/>
          <p:cNvSpPr>
            <a:spLocks noGrp="1"/>
          </p:cNvSpPr>
          <p:nvPr>
            <p:ph idx="10"/>
          </p:nvPr>
        </p:nvSpPr>
        <p:spPr>
          <a:xfrm>
            <a:off x="2804597" y="2504441"/>
            <a:ext cx="3585218" cy="259699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Авторы аромата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Venture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Кристиан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Плос</a:t>
            </a:r>
            <a:endPara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Мари </a:t>
            </a:r>
            <a:r>
              <a:rPr lang="ru-RU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Саламань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6448788" y="2503028"/>
            <a:ext cx="2648665" cy="259982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Описание аромата</a:t>
            </a:r>
            <a:endParaRPr lang="ru-RU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3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Тип аромата: 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ароматический, фужерный.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endParaRPr lang="ru-RU" sz="100" b="1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3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Верхние </a:t>
            </a:r>
            <a:r>
              <a:rPr lang="ru-RU" sz="13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ноты: 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лаванда, мандарин, </a:t>
            </a:r>
            <a:r>
              <a:rPr lang="ru-RU" sz="13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перечная мята.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3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Сердце: 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мускатный орех, </a:t>
            </a:r>
            <a:r>
              <a:rPr lang="ru-RU" sz="13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корень </a:t>
            </a:r>
            <a:r>
              <a:rPr lang="ru-RU" sz="1300" b="1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дамианы</a:t>
            </a:r>
            <a:r>
              <a:rPr lang="ru-RU" sz="13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, 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листья базилика. 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3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Шлейф: </a:t>
            </a:r>
            <a:r>
              <a:rPr lang="ru-RU" sz="13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ветивер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, </a:t>
            </a:r>
            <a:r>
              <a:rPr lang="ru-RU" sz="13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древесина кедра, 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бобы тонка</a:t>
            </a:r>
            <a:r>
              <a:rPr lang="ru-RU" sz="1300" b="1" i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.</a:t>
            </a:r>
            <a:r>
              <a:rPr lang="ru-RU" sz="13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011" y="2371484"/>
            <a:ext cx="252878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1050" dirty="0">
              <a:solidFill>
                <a:srgbClr val="59595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5" t="22125" r="17713" b="9928"/>
          <a:stretch/>
        </p:blipFill>
        <p:spPr>
          <a:xfrm>
            <a:off x="831579" y="1716471"/>
            <a:ext cx="1734268" cy="2181821"/>
          </a:xfrm>
          <a:prstGeom prst="rect">
            <a:avLst/>
          </a:prstGeom>
        </p:spPr>
      </p:pic>
      <p:pic>
        <p:nvPicPr>
          <p:cNvPr id="10" name="Picture 9" descr="http://shop.ciel-style.ru/image/data/Парфюмеры/cplos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7292"/>
          <a:stretch/>
        </p:blipFill>
        <p:spPr bwMode="auto">
          <a:xfrm>
            <a:off x="4212692" y="3080991"/>
            <a:ext cx="769028" cy="808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0583" y="3893647"/>
            <a:ext cx="1625480" cy="15491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68404" y="4390517"/>
            <a:ext cx="12975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ББ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302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755576" y="1563638"/>
            <a:ext cx="7772400" cy="1728192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Какой новый </a:t>
            </a:r>
            <a:r>
              <a:rPr lang="ru-RU" sz="28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cs typeface="Arial" panose="020B0604020202020204" pitchFamily="34" charset="0"/>
              </a:rPr>
              <a:t>продукт </a:t>
            </a:r>
            <a:r>
              <a:rPr lang="ru-RU" sz="28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cs typeface="Arial" panose="020B0604020202020204" pitchFamily="34" charset="0"/>
              </a:rPr>
              <a:t>для макияжа </a:t>
            </a:r>
            <a:br>
              <a:rPr lang="ru-RU" sz="3600" b="1" dirty="0" smtClean="0">
                <a:solidFill>
                  <a:srgbClr val="EEECE1">
                    <a:lumMod val="50000"/>
                  </a:srgbClr>
                </a:solidFill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скроет все недостатки кожи?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</a:b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125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843558"/>
            <a:ext cx="8252600" cy="3761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642299" y="190080"/>
            <a:ext cx="6047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948A54"/>
                </a:solidFill>
              </a:rPr>
              <a:t>Палитра маскирующих средств The ONE</a:t>
            </a:r>
          </a:p>
        </p:txBody>
      </p:sp>
    </p:spTree>
    <p:extLst>
      <p:ext uri="{BB962C8B-B14F-4D97-AF65-F5344CB8AC3E}">
        <p14:creationId xmlns:p14="http://schemas.microsoft.com/office/powerpoint/2010/main" val="21915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-841703" y="5392514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Стр. 85 - 89</a:t>
            </a:r>
            <a:endParaRPr lang="en-US" sz="12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3" name="Content Placeholder 3"/>
          <p:cNvSpPr>
            <a:spLocks noGrp="1"/>
          </p:cNvSpPr>
          <p:nvPr>
            <p:ph idx="1"/>
          </p:nvPr>
        </p:nvSpPr>
        <p:spPr>
          <a:xfrm>
            <a:off x="2627784" y="735546"/>
            <a:ext cx="6407894" cy="1674186"/>
          </a:xfrm>
        </p:spPr>
        <p:txBody>
          <a:bodyPr>
            <a:noAutofit/>
          </a:bodyPr>
          <a:lstStyle/>
          <a:p>
            <a:endParaRPr lang="ru-RU" dirty="0" smtClean="0">
              <a:solidFill>
                <a:srgbClr val="595959"/>
              </a:solidFill>
            </a:endParaRPr>
          </a:p>
          <a:p>
            <a:r>
              <a:rPr lang="ru-RU" dirty="0" smtClean="0">
                <a:solidFill>
                  <a:srgbClr val="595959"/>
                </a:solidFill>
              </a:rPr>
              <a:t>Сочетает </a:t>
            </a:r>
            <a:r>
              <a:rPr lang="ru-RU" dirty="0">
                <a:solidFill>
                  <a:srgbClr val="595959"/>
                </a:solidFill>
              </a:rPr>
              <a:t>профессиональные характеристики маскирующего средства и высокое качество.</a:t>
            </a:r>
          </a:p>
          <a:p>
            <a:r>
              <a:rPr lang="ru-RU" dirty="0">
                <a:solidFill>
                  <a:srgbClr val="595959"/>
                </a:solidFill>
              </a:rPr>
              <a:t>Удобный компактный формат.</a:t>
            </a:r>
          </a:p>
          <a:p>
            <a:r>
              <a:rPr lang="ru-RU" dirty="0">
                <a:solidFill>
                  <a:srgbClr val="595959"/>
                </a:solidFill>
              </a:rPr>
              <a:t>Ухаживающая формула, обогащенная натуральными </a:t>
            </a:r>
            <a:r>
              <a:rPr lang="ru-RU" dirty="0" smtClean="0">
                <a:solidFill>
                  <a:srgbClr val="595959"/>
                </a:solidFill>
              </a:rPr>
              <a:t>маслами</a:t>
            </a:r>
            <a:endParaRPr lang="ru-RU" dirty="0">
              <a:solidFill>
                <a:srgbClr val="595959"/>
              </a:solidFill>
            </a:endParaRPr>
          </a:p>
          <a:p>
            <a:r>
              <a:rPr lang="ru-RU" dirty="0">
                <a:solidFill>
                  <a:srgbClr val="595959"/>
                </a:solidFill>
              </a:rPr>
              <a:t>3-в-1 ПОЛНОСТЬЮ МАСКИРУЕТ НЕСОВЕРШЕНСТВА</a:t>
            </a:r>
            <a:endParaRPr lang="ru-RU" sz="500" dirty="0">
              <a:solidFill>
                <a:srgbClr val="595959"/>
              </a:solidFill>
              <a:ea typeface="Batang" pitchFamily="18" charset="-127"/>
            </a:endParaRPr>
          </a:p>
          <a:p>
            <a:pPr marL="0" indent="0">
              <a:lnSpc>
                <a:spcPct val="150000"/>
              </a:lnSpc>
              <a:buNone/>
            </a:pPr>
            <a:endParaRPr lang="ru-RU" sz="1050" dirty="0" smtClean="0">
              <a:solidFill>
                <a:srgbClr val="595959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71600" y="0"/>
            <a:ext cx="72270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948A54"/>
                </a:solidFill>
              </a:rPr>
              <a:t>Палитра маскирующих средств </a:t>
            </a:r>
            <a:r>
              <a:rPr lang="en-US" sz="2400" dirty="0" smtClean="0">
                <a:solidFill>
                  <a:srgbClr val="948A54"/>
                </a:solidFill>
              </a:rPr>
              <a:t>The ONE</a:t>
            </a:r>
            <a:endParaRPr lang="ru-RU" sz="2400" dirty="0">
              <a:solidFill>
                <a:srgbClr val="948A54"/>
              </a:solidFill>
            </a:endParaRPr>
          </a:p>
          <a:p>
            <a:pPr algn="ctr"/>
            <a:endParaRPr lang="en-US" sz="2400" dirty="0">
              <a:solidFill>
                <a:srgbClr val="948A54"/>
              </a:solidFill>
            </a:endParaRPr>
          </a:p>
        </p:txBody>
      </p:sp>
      <p:sp>
        <p:nvSpPr>
          <p:cNvPr id="21" name="Content Placeholder 4"/>
          <p:cNvSpPr>
            <a:spLocks noGrp="1"/>
          </p:cNvSpPr>
          <p:nvPr>
            <p:ph idx="10"/>
          </p:nvPr>
        </p:nvSpPr>
        <p:spPr>
          <a:xfrm>
            <a:off x="2655986" y="2493567"/>
            <a:ext cx="3456384" cy="2596998"/>
          </a:xfrm>
        </p:spPr>
        <p:txBody>
          <a:bodyPr/>
          <a:lstStyle/>
          <a:p>
            <a:pPr marL="0" indent="0">
              <a:buNone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Палитра маскирующих средств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The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ONE прекрасно маскирует любые несовершенства кожи благодаря:</a:t>
            </a:r>
          </a:p>
          <a:p>
            <a:pPr marL="0" indent="0">
              <a:buNone/>
            </a:pPr>
            <a:endParaRPr lang="ru-RU" sz="5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ремовому </a:t>
            </a:r>
            <a:r>
              <a:rPr lang="ru-RU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консиллеру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с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розовым </a:t>
            </a:r>
            <a:r>
              <a:rPr lang="ru-RU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подтоном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, который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осветляет круги под глазами</a:t>
            </a:r>
          </a:p>
          <a:p>
            <a:pPr marL="0" indent="0">
              <a:buNone/>
            </a:pPr>
            <a:endParaRPr lang="ru-RU" sz="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Кремовому </a:t>
            </a:r>
            <a:r>
              <a:rPr lang="ru-RU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консиллеру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с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желтым </a:t>
            </a:r>
            <a:r>
              <a:rPr lang="ru-RU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подтоном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, который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маскирует воспаления</a:t>
            </a:r>
          </a:p>
          <a:p>
            <a:endParaRPr lang="ru-RU" sz="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омпактной пудре, фиксирующей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маскирующее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средство</a:t>
            </a:r>
          </a:p>
          <a:p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Палитра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выходит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 3 оттенках: светлом, среднем и естественном.</a:t>
            </a:r>
          </a:p>
          <a:p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endParaRPr lang="ru-RU" sz="3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endParaRPr lang="ru-RU" sz="1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2" name="Content Placeholder 5"/>
          <p:cNvSpPr txBox="1">
            <a:spLocks/>
          </p:cNvSpPr>
          <p:nvPr/>
        </p:nvSpPr>
        <p:spPr>
          <a:xfrm>
            <a:off x="6173282" y="2490741"/>
            <a:ext cx="2862396" cy="259982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6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Рекомендуем приобрести вместе с этим продуктом:</a:t>
            </a:r>
          </a:p>
          <a:p>
            <a:pPr marL="0" lvl="0" indent="0" algn="ctr">
              <a:lnSpc>
                <a:spcPct val="90000"/>
              </a:lnSpc>
              <a:spcBef>
                <a:spcPts val="1000"/>
              </a:spcBef>
              <a:buNone/>
            </a:pPr>
            <a:endParaRPr lang="ru-RU" sz="5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171450" lvl="0" indent="-171450"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Стойкая минеральная тональная основа «Роскошный атлас» </a:t>
            </a:r>
            <a:r>
              <a:rPr lang="ru-RU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Giordani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Gold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(оттенок на выбор)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endParaRPr lang="ru-RU" sz="5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171450" lvl="0" indent="-171450"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Румяна в шариках </a:t>
            </a:r>
            <a:r>
              <a:rPr lang="ru-RU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Giordani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Gold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(оттенок на выбор)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1226" y="4668230"/>
            <a:ext cx="1208847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</a:t>
            </a: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2656" y="3788637"/>
            <a:ext cx="1972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 smtClean="0">
                <a:solidFill>
                  <a:srgbClr val="595959"/>
                </a:solidFill>
              </a:rPr>
              <a:t>Коды 32</a:t>
            </a:r>
            <a:r>
              <a:rPr lang="en-US" sz="1200" dirty="0" smtClean="0">
                <a:solidFill>
                  <a:srgbClr val="595959"/>
                </a:solidFill>
              </a:rPr>
              <a:t>592 - 32594</a:t>
            </a:r>
            <a:endParaRPr lang="ru-RU" sz="1200" dirty="0">
              <a:solidFill>
                <a:srgbClr val="59595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7600" r="20171" b="29000"/>
          <a:stretch/>
        </p:blipFill>
        <p:spPr>
          <a:xfrm>
            <a:off x="830739" y="1455738"/>
            <a:ext cx="1736133" cy="20700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03648" y="4206565"/>
            <a:ext cx="12975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ББ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38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 Какие 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948A54"/>
                </a:solidFill>
                <a:latin typeface="+mn-lt"/>
                <a:cs typeface="Arial" panose="020B0604020202020204" pitchFamily="34" charset="0"/>
              </a:rPr>
              <a:t>самые </a:t>
            </a:r>
            <a:r>
              <a:rPr lang="ru-RU" b="1" dirty="0" smtClean="0">
                <a:solidFill>
                  <a:srgbClr val="948A54"/>
                </a:solidFill>
                <a:latin typeface="+mn-lt"/>
                <a:cs typeface="Arial" panose="020B0604020202020204" pitchFamily="34" charset="0"/>
              </a:rPr>
              <a:t>ожидаемые продукты года в </a:t>
            </a:r>
            <a:r>
              <a:rPr lang="ru-RU" b="1" dirty="0" smtClean="0">
                <a:solidFill>
                  <a:srgbClr val="948A54"/>
                </a:solidFill>
                <a:cs typeface="Arial" panose="020B0604020202020204" pitchFamily="34" charset="0"/>
              </a:rPr>
              <a:t>бренде </a:t>
            </a:r>
            <a:r>
              <a:rPr lang="en-US" b="1" dirty="0" err="1" smtClean="0">
                <a:solidFill>
                  <a:srgbClr val="948A54"/>
                </a:solidFill>
                <a:cs typeface="Arial" panose="020B0604020202020204" pitchFamily="34" charset="0"/>
              </a:rPr>
              <a:t>NovAge</a:t>
            </a:r>
            <a:r>
              <a:rPr lang="ru-RU" b="1" dirty="0">
                <a:solidFill>
                  <a:srgbClr val="948A54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rgbClr val="948A54"/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наконец-то</a:t>
            </a:r>
            <a:r>
              <a:rPr lang="ru-RU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появляются в этом каталоге?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82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843558"/>
            <a:ext cx="7997762" cy="3672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94446" y="-92546"/>
            <a:ext cx="7443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Обновляющий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скраб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для лица </a:t>
            </a: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NovAge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Спонж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конняку</a:t>
            </a:r>
            <a:endParaRPr lang="ru-RU" sz="2400" dirty="0">
              <a:solidFill>
                <a:schemeClr val="bg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024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idx="1"/>
          </p:nvPr>
        </p:nvSpPr>
        <p:spPr>
          <a:xfrm>
            <a:off x="2374703" y="738451"/>
            <a:ext cx="6660975" cy="197731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000" b="1" dirty="0">
                <a:solidFill>
                  <a:srgbClr val="595959"/>
                </a:solidFill>
              </a:rPr>
              <a:t>Обновляющий </a:t>
            </a:r>
            <a:r>
              <a:rPr lang="ru-RU" sz="1000" b="1" dirty="0" smtClean="0">
                <a:solidFill>
                  <a:srgbClr val="595959"/>
                </a:solidFill>
              </a:rPr>
              <a:t>скраб</a:t>
            </a:r>
          </a:p>
          <a:p>
            <a:pPr>
              <a:spcBef>
                <a:spcPts val="0"/>
              </a:spcBef>
            </a:pPr>
            <a:r>
              <a:rPr lang="ru-RU" sz="1000" dirty="0" smtClean="0">
                <a:solidFill>
                  <a:srgbClr val="595959"/>
                </a:solidFill>
              </a:rPr>
              <a:t>Очищает кожу от загрязнений, регулирует выработку кожного сала*</a:t>
            </a:r>
          </a:p>
          <a:p>
            <a:pPr>
              <a:spcBef>
                <a:spcPts val="0"/>
              </a:spcBef>
            </a:pPr>
            <a:r>
              <a:rPr lang="ru-RU" sz="1000" dirty="0" smtClean="0">
                <a:solidFill>
                  <a:srgbClr val="595959"/>
                </a:solidFill>
              </a:rPr>
              <a:t>Придает коже гладкий и сияющий вид*</a:t>
            </a:r>
          </a:p>
          <a:p>
            <a:pPr>
              <a:spcBef>
                <a:spcPts val="0"/>
              </a:spcBef>
            </a:pPr>
            <a:r>
              <a:rPr lang="ru-RU" sz="1000" dirty="0" smtClean="0">
                <a:solidFill>
                  <a:srgbClr val="595959"/>
                </a:solidFill>
              </a:rPr>
              <a:t>Дарит ощущение увлажненности кожи*</a:t>
            </a:r>
          </a:p>
          <a:p>
            <a:pPr>
              <a:spcBef>
                <a:spcPts val="0"/>
              </a:spcBef>
            </a:pPr>
            <a:r>
              <a:rPr lang="ru-RU" sz="1000" dirty="0" smtClean="0">
                <a:solidFill>
                  <a:srgbClr val="595959"/>
                </a:solidFill>
              </a:rPr>
              <a:t>Текстура кожи заметно улучшается, поры сужаются*</a:t>
            </a:r>
            <a:endParaRPr lang="ru-RU" sz="1000" dirty="0">
              <a:solidFill>
                <a:srgbClr val="595959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000" dirty="0">
                <a:solidFill>
                  <a:srgbClr val="595959"/>
                </a:solidFill>
              </a:rPr>
              <a:t>*</a:t>
            </a:r>
            <a:r>
              <a:rPr lang="ru-RU" sz="800" dirty="0">
                <a:solidFill>
                  <a:srgbClr val="595959"/>
                </a:solidFill>
              </a:rPr>
              <a:t>По результатам </a:t>
            </a:r>
            <a:r>
              <a:rPr lang="ru-RU" sz="800" dirty="0" smtClean="0">
                <a:solidFill>
                  <a:srgbClr val="595959"/>
                </a:solidFill>
              </a:rPr>
              <a:t>потребительского тестирования</a:t>
            </a:r>
            <a:endParaRPr lang="ru-RU" sz="1000" dirty="0" smtClean="0">
              <a:solidFill>
                <a:srgbClr val="595959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000" b="1" dirty="0">
                <a:solidFill>
                  <a:srgbClr val="595959"/>
                </a:solidFill>
              </a:rPr>
              <a:t>Спонж конняку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0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• 100% натуральный: волокна клубнелуковиц конняку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0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• Не содержит красителей и искусственных добавок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0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sz="10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Стимулирует </a:t>
            </a:r>
            <a:r>
              <a:rPr lang="ru-RU" sz="10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клеточное обновление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0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• Подходит для всех типов кожи, включая чувствительную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0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• При регулярном применении способствует улучшению состояния кожи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00745" y="4634116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46 - 47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2374704" y="2800174"/>
            <a:ext cx="3472336" cy="229185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2 продукта для деликатного пиллинга: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Обновляющий </a:t>
            </a:r>
            <a:r>
              <a:rPr lang="ru-RU" sz="105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скраб для ли </a:t>
            </a:r>
            <a:r>
              <a:rPr lang="ru-RU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NovAge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 </a:t>
            </a: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отшелушивающими микрочастицами на основе молочной кислоты и масла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ши бережно </a:t>
            </a: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отшелушивает омертвевшие частицы кожи, очищает от загрязнений, остатков макияжа и избытка кожного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сала.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ИЛИ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Спонж конняку</a:t>
            </a:r>
            <a:r>
              <a:rPr lang="ru-RU" sz="105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- 100% натуральное растительное волокно. Мягко </a:t>
            </a:r>
            <a:r>
              <a:rPr lang="ru-RU" sz="105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отшелушивает</a:t>
            </a: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кожу, удаляет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загрязнения и нежно </a:t>
            </a: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массирует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кожу.</a:t>
            </a:r>
            <a:endParaRPr lang="ru-RU" sz="105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endParaRPr lang="ru-RU" sz="105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8" name="Content Placeholder 4"/>
          <p:cNvSpPr txBox="1">
            <a:spLocks/>
          </p:cNvSpPr>
          <p:nvPr/>
        </p:nvSpPr>
        <p:spPr>
          <a:xfrm>
            <a:off x="5940152" y="2800174"/>
            <a:ext cx="3095526" cy="229185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endParaRPr lang="en-US" b="1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0" lvl="0" indent="0" algn="ctr">
              <a:buNone/>
            </a:pPr>
            <a:r>
              <a:rPr lang="ru-RU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В зависимости от потребностей Вашей кожи рекомендуем приобретать вместе с данными средствами остальные необходимые продукты для комплексного 4-х этапного ухода </a:t>
            </a:r>
            <a:r>
              <a:rPr lang="en-US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NovAge</a:t>
            </a:r>
            <a:r>
              <a:rPr 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(True Perfection, </a:t>
            </a:r>
            <a:r>
              <a:rPr lang="en-US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Ecollagen</a:t>
            </a:r>
            <a:r>
              <a:rPr 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, Ultimate Lift)</a:t>
            </a:r>
            <a:r>
              <a:rPr lang="ru-RU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.</a:t>
            </a:r>
            <a:r>
              <a:rPr 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endParaRPr lang="ru-RU" sz="105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2242" y="2369287"/>
            <a:ext cx="19990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rgbClr val="595959"/>
                </a:solidFill>
              </a:rPr>
              <a:t>Обновляющий </a:t>
            </a:r>
            <a:r>
              <a:rPr lang="ru-RU" sz="1100" dirty="0" err="1" smtClean="0">
                <a:solidFill>
                  <a:srgbClr val="595959"/>
                </a:solidFill>
              </a:rPr>
              <a:t>скраб</a:t>
            </a:r>
            <a:endParaRPr lang="ru-RU" sz="1100" dirty="0">
              <a:solidFill>
                <a:srgbClr val="595959"/>
              </a:solidFill>
            </a:endParaRPr>
          </a:p>
          <a:p>
            <a:pPr algn="ctr"/>
            <a:r>
              <a:rPr lang="ru-RU" sz="1100" dirty="0" smtClean="0">
                <a:solidFill>
                  <a:srgbClr val="595959"/>
                </a:solidFill>
              </a:rPr>
              <a:t>Код 32742</a:t>
            </a:r>
            <a:endParaRPr lang="ru-RU" sz="1100" dirty="0">
              <a:solidFill>
                <a:srgbClr val="59595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4446" y="-92546"/>
            <a:ext cx="7443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Обновляющий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скраб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для лица </a:t>
            </a: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NovAge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Спонж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конняку</a:t>
            </a:r>
            <a:endParaRPr lang="ru-RU" sz="2400" dirty="0">
              <a:solidFill>
                <a:schemeClr val="bg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2348" y="3867894"/>
            <a:ext cx="120097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dirty="0" err="1" smtClean="0">
                <a:solidFill>
                  <a:srgbClr val="595959"/>
                </a:solidFill>
              </a:rPr>
              <a:t>Спонж</a:t>
            </a:r>
            <a:r>
              <a:rPr lang="ru-RU" sz="1100" dirty="0" smtClean="0">
                <a:solidFill>
                  <a:srgbClr val="595959"/>
                </a:solidFill>
              </a:rPr>
              <a:t> </a:t>
            </a:r>
            <a:r>
              <a:rPr lang="ru-RU" sz="1100" dirty="0" err="1" smtClean="0">
                <a:solidFill>
                  <a:srgbClr val="595959"/>
                </a:solidFill>
              </a:rPr>
              <a:t>конняку</a:t>
            </a:r>
            <a:r>
              <a:rPr lang="ru-RU" sz="1100" dirty="0" smtClean="0">
                <a:solidFill>
                  <a:srgbClr val="595959"/>
                </a:solidFill>
              </a:rPr>
              <a:t> </a:t>
            </a:r>
          </a:p>
          <a:p>
            <a:pPr algn="ctr"/>
            <a:r>
              <a:rPr lang="ru-RU" sz="1100" dirty="0" smtClean="0">
                <a:solidFill>
                  <a:srgbClr val="595959"/>
                </a:solidFill>
              </a:rPr>
              <a:t>Код 29038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5" t="19500" r="30012" b="21701"/>
          <a:stretch/>
        </p:blipFill>
        <p:spPr>
          <a:xfrm>
            <a:off x="1226014" y="1001135"/>
            <a:ext cx="651501" cy="1368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t="9767" r="3230" b="25117"/>
          <a:stretch/>
        </p:blipFill>
        <p:spPr>
          <a:xfrm>
            <a:off x="862535" y="2970697"/>
            <a:ext cx="1512168" cy="8640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1611" y="1685210"/>
            <a:ext cx="12975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11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ББ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7142" y="4298781"/>
            <a:ext cx="12975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ББ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392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43608" y="1599642"/>
            <a:ext cx="7772400" cy="1728192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 Какой продукт бренда </a:t>
            </a:r>
            <a:r>
              <a:rPr lang="en-US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NovAge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 не только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снимет макияж с глаз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, но и окажет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ухаживающее действие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?</a:t>
            </a:r>
            <a:b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</a:b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559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915566"/>
            <a:ext cx="7169105" cy="3317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688903" y="25051"/>
            <a:ext cx="7443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948A54"/>
                </a:solidFill>
              </a:rPr>
              <a:t>Средство для снятия макияжа с глаз </a:t>
            </a:r>
            <a:r>
              <a:rPr lang="en-US" sz="2400" dirty="0" err="1" smtClean="0">
                <a:solidFill>
                  <a:srgbClr val="948A54"/>
                </a:solidFill>
              </a:rPr>
              <a:t>Nov</a:t>
            </a:r>
            <a:r>
              <a:rPr lang="en-US" sz="2400" dirty="0" err="1">
                <a:solidFill>
                  <a:srgbClr val="948A54"/>
                </a:solidFill>
              </a:rPr>
              <a:t>A</a:t>
            </a:r>
            <a:r>
              <a:rPr lang="en-US" sz="2400" dirty="0" err="1" smtClean="0">
                <a:solidFill>
                  <a:srgbClr val="948A54"/>
                </a:solidFill>
              </a:rPr>
              <a:t>ge</a:t>
            </a:r>
            <a:endParaRPr lang="ru-RU" sz="2400" dirty="0" smtClean="0">
              <a:solidFill>
                <a:srgbClr val="948A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945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70" y="2609708"/>
            <a:ext cx="4451083" cy="59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172541" y="3203774"/>
            <a:ext cx="4566513" cy="64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71" y="2069648"/>
            <a:ext cx="4451083" cy="543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5678" y="1583098"/>
            <a:ext cx="4451083" cy="46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70" y="989529"/>
            <a:ext cx="4451084" cy="48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99992" y="796811"/>
            <a:ext cx="4170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Суперпредложение</a:t>
            </a:r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в начале каталога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9992" y="1583096"/>
            <a:ext cx="37688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Драйвер каталога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9992" y="1980204"/>
            <a:ext cx="4226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Суперпредложени</a:t>
            </a:r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е</a:t>
            </a:r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в </a:t>
            </a:r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конце </a:t>
            </a:r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каталога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9992" y="3156047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Предложение на задней обложке каталога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1256" y="119703"/>
            <a:ext cx="72110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ФОКУС КАТАЛОГА</a:t>
            </a: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9992" y="2781351"/>
            <a:ext cx="4388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Главные продукты каталога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298" y="771550"/>
            <a:ext cx="3899712" cy="3616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556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idx="1"/>
          </p:nvPr>
        </p:nvSpPr>
        <p:spPr>
          <a:xfrm>
            <a:off x="2627784" y="771550"/>
            <a:ext cx="6407894" cy="163818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rgbClr val="595959"/>
                </a:solidFill>
              </a:rPr>
              <a:t>Увлажняет и смягчает кожу*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rgbClr val="595959"/>
                </a:solidFill>
              </a:rPr>
              <a:t>Мгновенно удаляет макияж и иные загрязнения*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rgbClr val="595959"/>
                </a:solidFill>
              </a:rPr>
              <a:t>Протестировано под офтальмологическим контролем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rgbClr val="595959"/>
                </a:solidFill>
              </a:rPr>
              <a:t>Специально разработанная формула с активными ингредиентами деликатно удаляет макияж, не оставляя ощущения липкости. 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rgbClr val="595959"/>
                </a:solidFill>
              </a:rPr>
              <a:t>Подходит для тех, кто носит контактные линзы. Протестировано под офтальмологическим контролем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 smtClean="0">
                <a:solidFill>
                  <a:srgbClr val="595959"/>
                </a:solidFill>
              </a:rPr>
              <a:t>*По результатам потребительского тестирования</a:t>
            </a:r>
          </a:p>
          <a:p>
            <a:pPr>
              <a:spcBef>
                <a:spcPts val="0"/>
              </a:spcBef>
            </a:pPr>
            <a:endParaRPr lang="ru-RU" sz="1200" dirty="0">
              <a:solidFill>
                <a:srgbClr val="595959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00745" y="4634116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48 - 49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2667833" y="2488360"/>
            <a:ext cx="3213567" cy="25176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Средство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для снятия макияжа с глаз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NovAge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ru-RU" sz="105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ru-RU" sz="105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8" name="Content Placeholder 4"/>
          <p:cNvSpPr txBox="1">
            <a:spLocks/>
          </p:cNvSpPr>
          <p:nvPr/>
        </p:nvSpPr>
        <p:spPr>
          <a:xfrm>
            <a:off x="5940152" y="2484335"/>
            <a:ext cx="3095526" cy="25176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endParaRPr lang="en-US" b="1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0" lvl="0" indent="0" algn="ctr">
              <a:buNone/>
            </a:pPr>
            <a:r>
              <a:rPr lang="ru-RU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В зависимости от потребностей Вашей кожи рекомендуем приобретать вместе с данными средствами остальные необходимые продукты для комплексного 4-х этапного ухода </a:t>
            </a:r>
            <a:r>
              <a:rPr lang="en-US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NovAge</a:t>
            </a:r>
            <a:r>
              <a:rPr 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(True Perfection, </a:t>
            </a:r>
            <a:r>
              <a:rPr lang="en-US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Ecollagen</a:t>
            </a:r>
            <a:r>
              <a:rPr 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, Ultimate Lift)</a:t>
            </a:r>
            <a:r>
              <a:rPr lang="ru-RU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.</a:t>
            </a:r>
            <a:r>
              <a:rPr 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endParaRPr lang="ru-RU" sz="105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8654" y="3443095"/>
            <a:ext cx="199904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595959"/>
                </a:solidFill>
              </a:rPr>
              <a:t>Средство для снятия макияжа с глаз </a:t>
            </a:r>
            <a:endParaRPr lang="ru-RU" sz="1100" dirty="0" smtClean="0">
              <a:solidFill>
                <a:srgbClr val="595959"/>
              </a:solidFill>
            </a:endParaRPr>
          </a:p>
          <a:p>
            <a:pPr algn="ctr"/>
            <a:r>
              <a:rPr lang="ru-RU" sz="1100" dirty="0" smtClean="0">
                <a:solidFill>
                  <a:srgbClr val="595959"/>
                </a:solidFill>
              </a:rPr>
              <a:t>Код 32742</a:t>
            </a:r>
            <a:endParaRPr lang="ru-RU" sz="1100" dirty="0">
              <a:solidFill>
                <a:srgbClr val="59595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8903" y="25051"/>
            <a:ext cx="7443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948A54"/>
                </a:solidFill>
              </a:rPr>
              <a:t>Средство для снятия макияжа с глаз </a:t>
            </a:r>
            <a:r>
              <a:rPr lang="en-US" sz="2400" dirty="0" err="1" smtClean="0">
                <a:solidFill>
                  <a:srgbClr val="948A54"/>
                </a:solidFill>
              </a:rPr>
              <a:t>Nov</a:t>
            </a:r>
            <a:r>
              <a:rPr lang="en-US" sz="2400" dirty="0" err="1">
                <a:solidFill>
                  <a:srgbClr val="948A54"/>
                </a:solidFill>
              </a:rPr>
              <a:t>A</a:t>
            </a:r>
            <a:r>
              <a:rPr lang="en-US" sz="2400" dirty="0" err="1" smtClean="0">
                <a:solidFill>
                  <a:srgbClr val="948A54"/>
                </a:solidFill>
              </a:rPr>
              <a:t>ge</a:t>
            </a:r>
            <a:endParaRPr lang="ru-RU" sz="2400" dirty="0" smtClean="0">
              <a:solidFill>
                <a:srgbClr val="948A5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5" t="3801" r="21686" b="41600"/>
          <a:stretch/>
        </p:blipFill>
        <p:spPr>
          <a:xfrm>
            <a:off x="988777" y="486716"/>
            <a:ext cx="1296144" cy="28083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78799" y="3084531"/>
            <a:ext cx="31683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Провитамин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B5 укрепляет ресницы и </a:t>
            </a: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ухаживает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 ними, а также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смягчает</a:t>
            </a:r>
          </a:p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увлажняет нежную кожу вокруг глаз.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Гелевая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текстура бережно и эффективно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удаляет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макияж и иные загрязнения,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смягчая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 освежая кожу. </a:t>
            </a: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Нейтральный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аромат,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раздражает слизистую глаз.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5107" y="1698485"/>
            <a:ext cx="12975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11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ББ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176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9928" y="-8692"/>
            <a:ext cx="761046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Должен быть в каждом заказе</a:t>
            </a: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677108"/>
            <a:ext cx="4680520" cy="432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496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45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22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031690"/>
            <a:ext cx="7772400" cy="1728192"/>
          </a:xfrm>
        </p:spPr>
        <p:txBody>
          <a:bodyPr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</a:b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Какие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трендовые стойкие помады </a:t>
            </a:r>
            <a:br>
              <a:rPr lang="ru-RU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вы можете приобрести со скидкой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до 40%</a:t>
            </a:r>
            <a:r>
              <a:rPr lang="ru-RU" sz="36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?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 </a:t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325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843558"/>
            <a:ext cx="8040785" cy="3686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115616" y="88477"/>
            <a:ext cx="6722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Стойкая</a:t>
            </a:r>
            <a:r>
              <a:rPr lang="en-US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матовая</a:t>
            </a:r>
            <a:r>
              <a:rPr lang="en-US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губная</a:t>
            </a:r>
            <a:r>
              <a:rPr lang="en-US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помада</a:t>
            </a:r>
            <a:r>
              <a:rPr lang="en-US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The ONE Color Unlimited </a:t>
            </a:r>
            <a:r>
              <a:rPr lang="en-US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Matte</a:t>
            </a:r>
            <a:r>
              <a:rPr lang="ru-RU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Стойкая</a:t>
            </a:r>
            <a:r>
              <a:rPr lang="en-US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губная</a:t>
            </a:r>
            <a:r>
              <a:rPr lang="en-US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помада</a:t>
            </a:r>
            <a:r>
              <a:rPr lang="en-US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The ONE </a:t>
            </a:r>
            <a:r>
              <a:rPr lang="en-US" dirty="0" err="1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Colour</a:t>
            </a:r>
            <a:r>
              <a:rPr lang="en-US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Unlimited</a:t>
            </a:r>
            <a:r>
              <a:rPr lang="ru-RU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5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2"/>
          <p:cNvSpPr>
            <a:spLocks noGrp="1"/>
          </p:cNvSpPr>
          <p:nvPr>
            <p:ph idx="1"/>
          </p:nvPr>
        </p:nvSpPr>
        <p:spPr>
          <a:xfrm>
            <a:off x="2698915" y="854640"/>
            <a:ext cx="6219038" cy="1611655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sz="1600" dirty="0">
                <a:solidFill>
                  <a:srgbClr val="595959"/>
                </a:solidFill>
              </a:rPr>
              <a:t>The ONE - модный бренд подиумной косметики по доступным ценам.</a:t>
            </a:r>
          </a:p>
          <a:p>
            <a:pPr lvl="0"/>
            <a:r>
              <a:rPr lang="ru-RU" sz="1600" dirty="0">
                <a:solidFill>
                  <a:srgbClr val="595959"/>
                </a:solidFill>
              </a:rPr>
              <a:t>Коллекции The ONE учитывают трендовые изменения на рынке высокой моды.</a:t>
            </a:r>
          </a:p>
          <a:p>
            <a:pPr lvl="0"/>
            <a:r>
              <a:rPr lang="ru-RU" sz="1600" dirty="0">
                <a:solidFill>
                  <a:srgbClr val="595959"/>
                </a:solidFill>
              </a:rPr>
              <a:t>Парад Помад - это возможность для каждой </a:t>
            </a:r>
            <a:r>
              <a:rPr lang="ru-RU" sz="1600" dirty="0" smtClean="0">
                <a:solidFill>
                  <a:srgbClr val="595959"/>
                </a:solidFill>
              </a:rPr>
              <a:t>женщины обновить </a:t>
            </a:r>
            <a:r>
              <a:rPr lang="ru-RU" sz="1600" dirty="0">
                <a:solidFill>
                  <a:srgbClr val="595959"/>
                </a:solidFill>
              </a:rPr>
              <a:t>свою косметичку самыми популярными продуктами, оттенками и текстурами.</a:t>
            </a:r>
          </a:p>
          <a:p>
            <a:pPr lvl="0"/>
            <a:r>
              <a:rPr lang="ru-RU" sz="1600" dirty="0">
                <a:solidFill>
                  <a:srgbClr val="595959"/>
                </a:solidFill>
              </a:rPr>
              <a:t>А вы знали, что в среднем у </a:t>
            </a:r>
            <a:r>
              <a:rPr lang="ru-RU" sz="1600" dirty="0" smtClean="0">
                <a:solidFill>
                  <a:srgbClr val="595959"/>
                </a:solidFill>
              </a:rPr>
              <a:t>каждой </a:t>
            </a:r>
            <a:r>
              <a:rPr lang="ru-RU" sz="1600" dirty="0">
                <a:solidFill>
                  <a:srgbClr val="595959"/>
                </a:solidFill>
              </a:rPr>
              <a:t>женщины постоянно имеются около 15 помад?</a:t>
            </a:r>
          </a:p>
          <a:p>
            <a:pPr lvl="0"/>
            <a:r>
              <a:rPr lang="ru-RU" sz="1600" dirty="0">
                <a:solidFill>
                  <a:srgbClr val="595959"/>
                </a:solidFill>
              </a:rPr>
              <a:t>Именно макияж с акцентом на губы - самый простой способ кардинально изменить имидж.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15616" y="88477"/>
            <a:ext cx="6722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Стойкая</a:t>
            </a:r>
            <a:r>
              <a:rPr lang="en-US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матовая</a:t>
            </a:r>
            <a:r>
              <a:rPr lang="en-US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губная</a:t>
            </a:r>
            <a:r>
              <a:rPr lang="en-US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помада</a:t>
            </a:r>
            <a:r>
              <a:rPr lang="en-US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The ONE Color Unlimited </a:t>
            </a:r>
            <a:r>
              <a:rPr lang="en-US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Matte</a:t>
            </a:r>
            <a:r>
              <a:rPr lang="ru-RU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Стойкая</a:t>
            </a:r>
            <a:r>
              <a:rPr lang="en-US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губная</a:t>
            </a:r>
            <a:r>
              <a:rPr lang="en-US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помада</a:t>
            </a:r>
            <a:r>
              <a:rPr lang="en-US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The ONE </a:t>
            </a:r>
            <a:r>
              <a:rPr lang="en-US" dirty="0" err="1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Colour</a:t>
            </a:r>
            <a:r>
              <a:rPr lang="en-US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Unlimited</a:t>
            </a:r>
            <a:r>
              <a:rPr lang="ru-RU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1613" y="2091117"/>
            <a:ext cx="200974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rgbClr val="595959"/>
                </a:solidFill>
              </a:rPr>
              <a:t>Стойкая матовая губная помада,</a:t>
            </a:r>
          </a:p>
          <a:p>
            <a:pPr algn="ctr"/>
            <a:r>
              <a:rPr lang="ru-RU" sz="1100" dirty="0" smtClean="0">
                <a:solidFill>
                  <a:srgbClr val="595959"/>
                </a:solidFill>
              </a:rPr>
              <a:t> Коды 31684 - 31688</a:t>
            </a:r>
          </a:p>
          <a:p>
            <a:pPr algn="ctr"/>
            <a:endParaRPr lang="ru-RU" sz="1200" dirty="0">
              <a:solidFill>
                <a:srgbClr val="595959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39617" y="4566538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6 - 7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3"/>
          <p:cNvSpPr txBox="1">
            <a:spLocks/>
          </p:cNvSpPr>
          <p:nvPr/>
        </p:nvSpPr>
        <p:spPr>
          <a:xfrm>
            <a:off x="2698915" y="2571750"/>
            <a:ext cx="3528392" cy="23626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Стойкая</a:t>
            </a:r>
            <a:r>
              <a:rPr lang="en-US" sz="11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матовая</a:t>
            </a:r>
            <a:r>
              <a:rPr lang="en-US" sz="11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губная</a:t>
            </a:r>
            <a:r>
              <a:rPr lang="en-US" sz="11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помада</a:t>
            </a:r>
            <a:r>
              <a:rPr lang="en-US" sz="11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The ONE Color Unlimited Matte </a:t>
            </a:r>
            <a:endParaRPr lang="ru-RU" sz="1100" b="1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lvl="0">
              <a:buFont typeface="Symbol" panose="05050102010706020507" pitchFamily="18" charset="2"/>
              <a:buChar char=""/>
            </a:pP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Легко наносится при этом не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растекается,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благодаря формуле на основе 3 восков (</a:t>
            </a:r>
            <a:r>
              <a:rPr lang="ru-RU" sz="9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канделильский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, </a:t>
            </a:r>
            <a:r>
              <a:rPr lang="ru-RU" sz="9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карнаубский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,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ягодный).</a:t>
            </a:r>
            <a:endParaRPr lang="ru-RU" sz="900" dirty="0">
              <a:solidFill>
                <a:schemeClr val="tx1">
                  <a:lumMod val="65000"/>
                  <a:lumOff val="35000"/>
                </a:schemeClr>
              </a:solidFill>
              <a:ea typeface="Times New Roman" panose="02020603050405020304" pitchFamily="18" charset="0"/>
            </a:endParaRPr>
          </a:p>
          <a:p>
            <a:pPr lvl="0">
              <a:buFont typeface="Symbol" panose="05050102010706020507" pitchFamily="18" charset="2"/>
              <a:buChar char=""/>
            </a:pP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Уход и увлажнение благодаря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входящему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в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состав витамина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Е.</a:t>
            </a:r>
            <a:endParaRPr lang="ru-RU" sz="900" dirty="0">
              <a:solidFill>
                <a:schemeClr val="tx1">
                  <a:lumMod val="65000"/>
                  <a:lumOff val="35000"/>
                </a:schemeClr>
              </a:solidFill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b="1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Стойкая</a:t>
            </a:r>
            <a:r>
              <a:rPr lang="en-US" sz="11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губная</a:t>
            </a:r>
            <a:r>
              <a:rPr lang="en-US" sz="11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помада</a:t>
            </a:r>
            <a:r>
              <a:rPr lang="en-US" sz="11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The ONE </a:t>
            </a:r>
            <a:r>
              <a:rPr lang="en-US" sz="1100" b="1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Colour</a:t>
            </a:r>
            <a:r>
              <a:rPr lang="en-US" sz="11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Unlimited </a:t>
            </a:r>
            <a:endParaRPr lang="ru-RU" sz="1100" b="1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Содержит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технологию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LipGrip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с силиконовыми смолами, обладающими водоотталкивающими свойствами, фиксирует цвет, </a:t>
            </a:r>
          </a:p>
          <a:p>
            <a:pPr>
              <a:lnSpc>
                <a:spcPct val="107000"/>
              </a:lnSpc>
            </a:pP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Содержит увлажняющий комплекс </a:t>
            </a:r>
            <a:r>
              <a:rPr lang="ru-RU" sz="9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LIPSoft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с компонентами, смягчающими кожу губ</a:t>
            </a:r>
          </a:p>
          <a:p>
            <a:endParaRPr lang="ru-RU" sz="1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2" name="Content Placeholder 14"/>
          <p:cNvSpPr txBox="1">
            <a:spLocks/>
          </p:cNvSpPr>
          <p:nvPr/>
        </p:nvSpPr>
        <p:spPr>
          <a:xfrm>
            <a:off x="6292997" y="2571750"/>
            <a:ext cx="2697841" cy="236581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Рекомендуем </a:t>
            </a:r>
            <a:r>
              <a:rPr lang="ru-RU" sz="16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приобрести вместе с </a:t>
            </a:r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этими продуктами: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Карандаш для губ 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The ONE </a:t>
            </a:r>
            <a:r>
              <a:rPr lang="en-US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Colour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Stylist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ВВ-бальзам для губ </a:t>
            </a:r>
            <a:r>
              <a:rPr lang="ru-RU" sz="12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The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ONE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(30717)</a:t>
            </a:r>
          </a:p>
        </p:txBody>
      </p:sp>
      <p:sp>
        <p:nvSpPr>
          <p:cNvPr id="4" name="Rectangle 3"/>
          <p:cNvSpPr/>
          <p:nvPr/>
        </p:nvSpPr>
        <p:spPr>
          <a:xfrm>
            <a:off x="769840" y="3928178"/>
            <a:ext cx="15659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100" dirty="0">
                <a:solidFill>
                  <a:srgbClr val="595959"/>
                </a:solidFill>
              </a:rPr>
              <a:t>Стойкая </a:t>
            </a:r>
            <a:r>
              <a:rPr lang="ru-RU" sz="1100" dirty="0" smtClean="0">
                <a:solidFill>
                  <a:srgbClr val="595959"/>
                </a:solidFill>
              </a:rPr>
              <a:t>губная </a:t>
            </a:r>
            <a:r>
              <a:rPr lang="ru-RU" sz="1100" dirty="0">
                <a:solidFill>
                  <a:srgbClr val="595959"/>
                </a:solidFill>
              </a:rPr>
              <a:t>помада,</a:t>
            </a:r>
          </a:p>
          <a:p>
            <a:pPr lvl="0" algn="ctr"/>
            <a:r>
              <a:rPr lang="ru-RU" sz="1100" dirty="0">
                <a:solidFill>
                  <a:srgbClr val="595959"/>
                </a:solidFill>
              </a:rPr>
              <a:t> Коды </a:t>
            </a:r>
            <a:r>
              <a:rPr lang="ru-RU" sz="1100" dirty="0" smtClean="0">
                <a:solidFill>
                  <a:srgbClr val="595959"/>
                </a:solidFill>
              </a:rPr>
              <a:t>30570 - 30578</a:t>
            </a:r>
            <a:endParaRPr lang="ru-RU" sz="1100" dirty="0">
              <a:solidFill>
                <a:srgbClr val="59595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8" t="12200" r="23151" b="13601"/>
          <a:stretch/>
        </p:blipFill>
        <p:spPr>
          <a:xfrm>
            <a:off x="1187624" y="854640"/>
            <a:ext cx="720639" cy="12320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8" t="5200" r="13890" b="6601"/>
          <a:stretch/>
        </p:blipFill>
        <p:spPr>
          <a:xfrm>
            <a:off x="1284610" y="2600981"/>
            <a:ext cx="526666" cy="132719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07339" y="4586820"/>
            <a:ext cx="12975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ББ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235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71600" y="1995686"/>
            <a:ext cx="7772400" cy="1728192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Какой</a:t>
            </a:r>
            <a:b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легендарный </a:t>
            </a:r>
            <a: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аромат</a:t>
            </a:r>
            <a: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вышел в  </a:t>
            </a:r>
            <a:b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новой композиции?  </a:t>
            </a:r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endParaRPr lang="ru-RU" sz="16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504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915566"/>
            <a:ext cx="7849917" cy="3611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755576" y="108410"/>
            <a:ext cx="7312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Туалетная вода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Elvie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Firefly</a:t>
            </a:r>
            <a:endParaRPr lang="ru-RU" sz="24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04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987824" y="595900"/>
            <a:ext cx="5953426" cy="1694745"/>
          </a:xfrm>
        </p:spPr>
        <p:txBody>
          <a:bodyPr>
            <a:normAutofit/>
          </a:bodyPr>
          <a:lstStyle/>
          <a:p>
            <a:pPr lvl="0"/>
            <a:r>
              <a:rPr lang="ru-RU" dirty="0">
                <a:solidFill>
                  <a:srgbClr val="595959"/>
                </a:solidFill>
              </a:rPr>
              <a:t>Новая композиция легендарного аромата Elvie: ключевые ингредиенты остались прежними, добавилось трендовое звучание.</a:t>
            </a:r>
          </a:p>
          <a:p>
            <a:pPr lvl="0"/>
            <a:r>
              <a:rPr lang="ru-RU" dirty="0">
                <a:solidFill>
                  <a:srgbClr val="595959"/>
                </a:solidFill>
              </a:rPr>
              <a:t>Модная эклектика четырех категорий парфюмерных нот: цветочных, фруктовых, древесных и </a:t>
            </a:r>
            <a:r>
              <a:rPr lang="ru-RU" dirty="0" smtClean="0">
                <a:solidFill>
                  <a:srgbClr val="595959"/>
                </a:solidFill>
              </a:rPr>
              <a:t>морских.</a:t>
            </a:r>
            <a:endParaRPr lang="ru-RU" dirty="0">
              <a:solidFill>
                <a:srgbClr val="595959"/>
              </a:solidFill>
            </a:endParaRPr>
          </a:p>
          <a:p>
            <a:pPr lvl="0"/>
            <a:r>
              <a:rPr lang="ru-RU" dirty="0" smtClean="0">
                <a:solidFill>
                  <a:srgbClr val="595959"/>
                </a:solidFill>
              </a:rPr>
              <a:t>Вы можете приобрести аромат со скидкой 65% при выполнеии условий драйвера</a:t>
            </a:r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5576" y="108410"/>
            <a:ext cx="7312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Туалетная вода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Elvie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Firefly</a:t>
            </a:r>
            <a:endParaRPr lang="ru-RU" sz="24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15287" y="4617599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10 - 11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7607" y="3029567"/>
            <a:ext cx="2009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 </a:t>
            </a:r>
            <a:endParaRPr lang="en-US" sz="1200" dirty="0">
              <a:solidFill>
                <a:srgbClr val="595959"/>
              </a:solidFill>
            </a:endParaRPr>
          </a:p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Код </a:t>
            </a:r>
            <a:r>
              <a:rPr lang="en-US" sz="1200" dirty="0" smtClean="0">
                <a:solidFill>
                  <a:srgbClr val="595959"/>
                </a:solidFill>
              </a:rPr>
              <a:t>31119</a:t>
            </a:r>
          </a:p>
          <a:p>
            <a:pPr algn="ctr"/>
            <a:endParaRPr lang="en-US" sz="1200" dirty="0" smtClean="0">
              <a:solidFill>
                <a:srgbClr val="595959"/>
              </a:solidFill>
            </a:endParaRPr>
          </a:p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Спец. код </a:t>
            </a:r>
          </a:p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для участников акции 530119</a:t>
            </a:r>
          </a:p>
          <a:p>
            <a:pPr algn="ctr"/>
            <a:endParaRPr lang="ru-RU" sz="1200" dirty="0">
              <a:solidFill>
                <a:srgbClr val="595959"/>
              </a:solidFill>
            </a:endParaRPr>
          </a:p>
        </p:txBody>
      </p:sp>
      <p:sp>
        <p:nvSpPr>
          <p:cNvPr id="16" name="Content Placeholder 13"/>
          <p:cNvSpPr txBox="1">
            <a:spLocks/>
          </p:cNvSpPr>
          <p:nvPr/>
        </p:nvSpPr>
        <p:spPr>
          <a:xfrm>
            <a:off x="3014527" y="2433357"/>
            <a:ext cx="2997634" cy="264014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ru-RU" sz="11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Автор аромата </a:t>
            </a:r>
            <a:r>
              <a:rPr lang="en-US" sz="11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Elvie</a:t>
            </a:r>
            <a:r>
              <a:rPr lang="en-US" sz="11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sz="11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Firefly</a:t>
            </a:r>
          </a:p>
          <a:p>
            <a:pPr marL="0" lvl="0" indent="0" algn="ctr">
              <a:buNone/>
            </a:pPr>
            <a:r>
              <a:rPr lang="ru-RU" sz="11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Александра </a:t>
            </a:r>
            <a:r>
              <a:rPr lang="ru-RU" sz="1200" b="1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Косински</a:t>
            </a: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endParaRPr lang="ru-RU" sz="1200" b="1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0" lvl="0" indent="0" algn="ctr">
              <a:buNone/>
            </a:pPr>
            <a:endParaRPr lang="ru-RU" sz="12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0" lvl="0" indent="0" algn="ctr">
              <a:buNone/>
            </a:pPr>
            <a:endParaRPr lang="ru-RU" sz="1200" b="1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0" lvl="0" indent="0" algn="ctr">
              <a:buNone/>
            </a:pPr>
            <a:endParaRPr lang="ru-RU" sz="12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0" lvl="0" indent="0" algn="ctr">
              <a:buNone/>
            </a:pPr>
            <a:endParaRPr lang="ru-RU" sz="1200" b="1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0" lvl="0" indent="0" algn="ctr">
              <a:buNone/>
            </a:pPr>
            <a:endParaRPr lang="ru-RU" sz="1200" b="1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0" lvl="0" indent="0" algn="ctr">
              <a:buNone/>
            </a:pPr>
            <a:r>
              <a:rPr lang="ru-RU" sz="105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Создавала ароматы для:</a:t>
            </a:r>
          </a:p>
          <a:p>
            <a:pPr algn="ctr"/>
            <a:r>
              <a:rPr lang="it-IT" sz="10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Versace </a:t>
            </a:r>
            <a:endParaRPr lang="ru-RU" sz="1000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algn="ctr"/>
            <a:r>
              <a:rPr lang="it-IT" sz="10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Lancome</a:t>
            </a:r>
            <a:endParaRPr lang="ru-RU" sz="1000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algn="ctr"/>
            <a:r>
              <a:rPr lang="it-IT" sz="10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Moschino</a:t>
            </a:r>
            <a:endParaRPr lang="ru-RU" sz="1000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algn="ctr"/>
            <a:r>
              <a:rPr lang="it-IT" sz="10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Kenzo</a:t>
            </a:r>
            <a:endParaRPr lang="ru-RU" sz="1000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algn="ctr"/>
            <a:r>
              <a:rPr lang="it-IT" sz="10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Trussardi</a:t>
            </a:r>
            <a:endParaRPr lang="ru-RU" sz="10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7" name="Content Placeholder 14"/>
          <p:cNvSpPr txBox="1">
            <a:spLocks/>
          </p:cNvSpPr>
          <p:nvPr/>
        </p:nvSpPr>
        <p:spPr>
          <a:xfrm>
            <a:off x="6087973" y="2433356"/>
            <a:ext cx="2879984" cy="264014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Описание аромата:  </a:t>
            </a:r>
            <a:endParaRPr lang="ru-RU" sz="1200" b="1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Тип </a:t>
            </a: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аромата: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цветочный, древесный, водный.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endParaRPr lang="ru-RU" sz="200" b="1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Верхние </a:t>
            </a: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ноты: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грейпфрут, персик, </a:t>
            </a: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морской аккорд. 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endParaRPr lang="ru-RU" sz="200" b="1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Сердце</a:t>
            </a: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: полночная роза,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солнечный аккорд, цветочный аккорд. 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endParaRPr lang="ru-RU" sz="200" b="1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Шлейф: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сандал,</a:t>
            </a: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кедр,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белый мускус.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t="13791" r="4596" b="19278"/>
          <a:stretch/>
        </p:blipFill>
        <p:spPr>
          <a:xfrm>
            <a:off x="562467" y="886825"/>
            <a:ext cx="2384235" cy="1519095"/>
          </a:xfrm>
          <a:prstGeom prst="rect">
            <a:avLst/>
          </a:prstGeom>
        </p:spPr>
      </p:pic>
      <p:pic>
        <p:nvPicPr>
          <p:cNvPr id="1026" name="Picture 2" descr="Александра Косински (Alexandra Kosinski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663" y="2931790"/>
            <a:ext cx="849361" cy="903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550682" y="4570718"/>
            <a:ext cx="12975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21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ББ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98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3568" y="1419622"/>
            <a:ext cx="80648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  <a:cs typeface="Arial" panose="020B0604020202020204" pitchFamily="34" charset="0"/>
              </a:rPr>
              <a:t>Какой</a:t>
            </a:r>
          </a:p>
          <a:p>
            <a:pPr algn="ctr"/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новый мужской </a:t>
            </a: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  <a:cs typeface="Arial" panose="020B0604020202020204" pitchFamily="34" charset="0"/>
              </a:rPr>
              <a:t>аромат содержит </a:t>
            </a:r>
          </a:p>
          <a:p>
            <a:pPr algn="ctr"/>
            <a:r>
              <a:rPr lang="ru-RU" sz="3200" b="1" dirty="0" smtClean="0">
                <a:solidFill>
                  <a:srgbClr val="E6B9B8"/>
                </a:solidFill>
                <a:ea typeface="+mj-ea"/>
                <a:cs typeface="Arial" panose="020B0604020202020204" pitchFamily="34" charset="0"/>
              </a:rPr>
              <a:t>модный в этом сезоне парфюмерный компонент</a:t>
            </a:r>
            <a:r>
              <a:rPr lang="ru-RU" sz="32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Arial" panose="020B0604020202020204" pitchFamily="34" charset="0"/>
              </a:rPr>
              <a:t>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30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31982</TotalTime>
  <Words>1790</Words>
  <Application>Microsoft Office PowerPoint</Application>
  <PresentationFormat>On-screen Show (16:9)</PresentationFormat>
  <Paragraphs>495</Paragraphs>
  <Slides>23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1_Тема Office</vt:lpstr>
      <vt:lpstr>7_Тема Office</vt:lpstr>
      <vt:lpstr>8_Тема Office</vt:lpstr>
      <vt:lpstr>PowerPoint Presentation</vt:lpstr>
      <vt:lpstr>PowerPoint Presentation</vt:lpstr>
      <vt:lpstr> Какие трендовые стойкие помады  вы можете приобрести со скидкой  до 40%?    </vt:lpstr>
      <vt:lpstr>PowerPoint Presentation</vt:lpstr>
      <vt:lpstr>PowerPoint Presentation</vt:lpstr>
      <vt:lpstr>Какой легендарный аромат вышел в   новой композиции?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Какой новый   продукт  для макияжа   скроет все недостатки кожи? </vt:lpstr>
      <vt:lpstr>PowerPoint Presentation</vt:lpstr>
      <vt:lpstr>PowerPoint Presentation</vt:lpstr>
      <vt:lpstr> Какие  самые ожидаемые продукты года в бренде NovAge наконец-то появляются в этом каталоге?</vt:lpstr>
      <vt:lpstr>PowerPoint Presentation</vt:lpstr>
      <vt:lpstr>PowerPoint Presentation</vt:lpstr>
      <vt:lpstr> Какой продукт бренда NovAge не только снимет макияж с глаз, но и окажет ухаживающее действие?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Alexeeva, Natalia</dc:creator>
  <cp:lastModifiedBy>Alexeeva, Natalia</cp:lastModifiedBy>
  <cp:revision>805</cp:revision>
  <cp:lastPrinted>2015-04-09T09:36:16Z</cp:lastPrinted>
  <dcterms:created xsi:type="dcterms:W3CDTF">2015-03-19T10:21:20Z</dcterms:created>
  <dcterms:modified xsi:type="dcterms:W3CDTF">2016-08-03T09:50:38Z</dcterms:modified>
</cp:coreProperties>
</file>