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82" r:id="rId2"/>
    <p:sldMasterId id="2147483732" r:id="rId3"/>
  </p:sldMasterIdLst>
  <p:notesMasterIdLst>
    <p:notesMasterId r:id="rId33"/>
  </p:notesMasterIdLst>
  <p:handoutMasterIdLst>
    <p:handoutMasterId r:id="rId34"/>
  </p:handoutMasterIdLst>
  <p:sldIdLst>
    <p:sldId id="257" r:id="rId4"/>
    <p:sldId id="285" r:id="rId5"/>
    <p:sldId id="258" r:id="rId6"/>
    <p:sldId id="335" r:id="rId7"/>
    <p:sldId id="310" r:id="rId8"/>
    <p:sldId id="261" r:id="rId9"/>
    <p:sldId id="262" r:id="rId10"/>
    <p:sldId id="294" r:id="rId11"/>
    <p:sldId id="291" r:id="rId12"/>
    <p:sldId id="322" r:id="rId13"/>
    <p:sldId id="324" r:id="rId14"/>
    <p:sldId id="344" r:id="rId15"/>
    <p:sldId id="345" r:id="rId16"/>
    <p:sldId id="346" r:id="rId17"/>
    <p:sldId id="328" r:id="rId18"/>
    <p:sldId id="329" r:id="rId19"/>
    <p:sldId id="330" r:id="rId20"/>
    <p:sldId id="325" r:id="rId21"/>
    <p:sldId id="336" r:id="rId22"/>
    <p:sldId id="327" r:id="rId23"/>
    <p:sldId id="332" r:id="rId24"/>
    <p:sldId id="340" r:id="rId25"/>
    <p:sldId id="337" r:id="rId26"/>
    <p:sldId id="341" r:id="rId27"/>
    <p:sldId id="342" r:id="rId28"/>
    <p:sldId id="343" r:id="rId29"/>
    <p:sldId id="280" r:id="rId30"/>
    <p:sldId id="320" r:id="rId31"/>
    <p:sldId id="287" r:id="rId32"/>
  </p:sldIdLst>
  <p:sldSz cx="9144000" cy="5143500" type="screen16x9"/>
  <p:notesSz cx="9926638" cy="67976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48A54"/>
    <a:srgbClr val="FFCCFF"/>
    <a:srgbClr val="FF99CC"/>
    <a:srgbClr val="CC0099"/>
    <a:srgbClr val="9966FF"/>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8" autoAdjust="0"/>
    <p:restoredTop sz="76481" autoAdjust="0"/>
  </p:normalViewPr>
  <p:slideViewPr>
    <p:cSldViewPr>
      <p:cViewPr varScale="1">
        <p:scale>
          <a:sx n="118" d="100"/>
          <a:sy n="118" d="100"/>
        </p:scale>
        <p:origin x="-1470" y="-96"/>
      </p:cViewPr>
      <p:guideLst>
        <p:guide orient="horz" pos="2160"/>
        <p:guide orient="horz" pos="1620"/>
        <p:guide pos="2880"/>
      </p:guideLst>
    </p:cSldViewPr>
  </p:slideViewPr>
  <p:outlineViewPr>
    <p:cViewPr>
      <p:scale>
        <a:sx n="33" d="100"/>
        <a:sy n="33" d="100"/>
      </p:scale>
      <p:origin x="0" y="-948"/>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sz="quarter" idx="1"/>
          </p:nvPr>
        </p:nvSpPr>
        <p:spPr>
          <a:xfrm>
            <a:off x="5622798" y="0"/>
            <a:ext cx="4301543" cy="339884"/>
          </a:xfrm>
          <a:prstGeom prst="rect">
            <a:avLst/>
          </a:prstGeom>
        </p:spPr>
        <p:txBody>
          <a:bodyPr vert="horz" lIns="91440" tIns="45720" rIns="91440" bIns="45720" rtlCol="0"/>
          <a:lstStyle>
            <a:lvl1pPr algn="r">
              <a:defRPr sz="1200"/>
            </a:lvl1pPr>
          </a:lstStyle>
          <a:p>
            <a:fld id="{DF927050-E888-4021-BA44-06E9BCBF50FE}" type="datetimeFigureOut">
              <a:rPr lang="ru-RU" smtClean="0"/>
              <a:t>09.08.2016</a:t>
            </a:fld>
            <a:endParaRPr lang="ru-RU"/>
          </a:p>
        </p:txBody>
      </p:sp>
      <p:sp>
        <p:nvSpPr>
          <p:cNvPr id="4" name="Footer Placeholder 3"/>
          <p:cNvSpPr>
            <a:spLocks noGrp="1"/>
          </p:cNvSpPr>
          <p:nvPr>
            <p:ph type="ftr" sz="quarter" idx="2"/>
          </p:nvPr>
        </p:nvSpPr>
        <p:spPr>
          <a:xfrm>
            <a:off x="0" y="6456612"/>
            <a:ext cx="4301543" cy="339884"/>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p:cNvSpPr>
            <a:spLocks noGrp="1"/>
          </p:cNvSpPr>
          <p:nvPr>
            <p:ph type="sldNum" sz="quarter" idx="3"/>
          </p:nvPr>
        </p:nvSpPr>
        <p:spPr>
          <a:xfrm>
            <a:off x="5622798" y="6456612"/>
            <a:ext cx="4301543" cy="339884"/>
          </a:xfrm>
          <a:prstGeom prst="rect">
            <a:avLst/>
          </a:prstGeom>
        </p:spPr>
        <p:txBody>
          <a:bodyPr vert="horz" lIns="91440" tIns="45720" rIns="91440" bIns="45720" rtlCol="0" anchor="b"/>
          <a:lstStyle>
            <a:lvl1pPr algn="r">
              <a:defRPr sz="1200"/>
            </a:lvl1pPr>
          </a:lstStyle>
          <a:p>
            <a:fld id="{BDA74A17-938F-42F4-A5F8-7A0B6A280D2D}" type="slidenum">
              <a:rPr lang="ru-RU" smtClean="0"/>
              <a:t>‹#›</a:t>
            </a:fld>
            <a:endParaRPr lang="ru-RU"/>
          </a:p>
        </p:txBody>
      </p:sp>
    </p:spTree>
    <p:extLst>
      <p:ext uri="{BB962C8B-B14F-4D97-AF65-F5344CB8AC3E}">
        <p14:creationId xmlns:p14="http://schemas.microsoft.com/office/powerpoint/2010/main" val="122586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5622798" y="0"/>
            <a:ext cx="4301543" cy="339884"/>
          </a:xfrm>
          <a:prstGeom prst="rect">
            <a:avLst/>
          </a:prstGeom>
        </p:spPr>
        <p:txBody>
          <a:bodyPr vert="horz" lIns="91440" tIns="45720" rIns="91440" bIns="45720" rtlCol="0"/>
          <a:lstStyle>
            <a:lvl1pPr algn="r">
              <a:defRPr sz="1200"/>
            </a:lvl1pPr>
          </a:lstStyle>
          <a:p>
            <a:fld id="{AD1BD60D-E07F-4D29-A79B-BA37E018C887}" type="datetimeFigureOut">
              <a:rPr lang="ru-RU" smtClean="0"/>
              <a:t>09.08.2016</a:t>
            </a:fld>
            <a:endParaRPr lang="ru-RU"/>
          </a:p>
        </p:txBody>
      </p:sp>
      <p:sp>
        <p:nvSpPr>
          <p:cNvPr id="4" name="Slide Image Placeholder 3"/>
          <p:cNvSpPr>
            <a:spLocks noGrp="1" noRot="1" noChangeAspect="1"/>
          </p:cNvSpPr>
          <p:nvPr>
            <p:ph type="sldImg" idx="2"/>
          </p:nvPr>
        </p:nvSpPr>
        <p:spPr>
          <a:xfrm>
            <a:off x="2697163" y="509588"/>
            <a:ext cx="4532312" cy="2549525"/>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992664" y="3228896"/>
            <a:ext cx="7941310" cy="305895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Footer Placeholder 5"/>
          <p:cNvSpPr>
            <a:spLocks noGrp="1"/>
          </p:cNvSpPr>
          <p:nvPr>
            <p:ph type="ftr" sz="quarter" idx="4"/>
          </p:nvPr>
        </p:nvSpPr>
        <p:spPr>
          <a:xfrm>
            <a:off x="0" y="6456612"/>
            <a:ext cx="4301543" cy="339884"/>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5622798" y="6456612"/>
            <a:ext cx="4301543" cy="339884"/>
          </a:xfrm>
          <a:prstGeom prst="rect">
            <a:avLst/>
          </a:prstGeom>
        </p:spPr>
        <p:txBody>
          <a:bodyPr vert="horz" lIns="91440" tIns="45720" rIns="91440" bIns="45720" rtlCol="0" anchor="b"/>
          <a:lstStyle>
            <a:lvl1pPr algn="r">
              <a:defRPr sz="1200"/>
            </a:lvl1pPr>
          </a:lstStyle>
          <a:p>
            <a:fld id="{F80DFB95-1AC9-489C-A3E8-0FB4261F37B4}" type="slidenum">
              <a:rPr lang="ru-RU" smtClean="0"/>
              <a:t>‹#›</a:t>
            </a:fld>
            <a:endParaRPr lang="ru-RU"/>
          </a:p>
        </p:txBody>
      </p:sp>
    </p:spTree>
    <p:extLst>
      <p:ext uri="{BB962C8B-B14F-4D97-AF65-F5344CB8AC3E}">
        <p14:creationId xmlns:p14="http://schemas.microsoft.com/office/powerpoint/2010/main" val="2178036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F80DFB95-1AC9-489C-A3E8-0FB4261F37B4}" type="slidenum">
              <a:rPr lang="ru-RU" smtClean="0"/>
              <a:t>1</a:t>
            </a:fld>
            <a:endParaRPr lang="ru-RU"/>
          </a:p>
        </p:txBody>
      </p:sp>
    </p:spTree>
    <p:extLst>
      <p:ext uri="{BB962C8B-B14F-4D97-AF65-F5344CB8AC3E}">
        <p14:creationId xmlns:p14="http://schemas.microsoft.com/office/powerpoint/2010/main" val="3902895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a:lnSpc>
                <a:spcPct val="107000"/>
              </a:lnSpc>
              <a:spcAft>
                <a:spcPts val="800"/>
              </a:spcAft>
            </a:pPr>
            <a:r>
              <a:rPr lang="ru-RU" sz="1200" kern="1200" dirty="0" smtClean="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О надежной защите от ультрафиолетовых лучей необходимо думать всегда, ведь они могут оказать разрушительное воздействие на кожу, глаза, волосы.  По последним научным данным чрезмерное пребывание под солнцем является причиной раннего появления морщин, обезвоженности кожи и пигментных пятен. Правильно организованная защита от ультрафиолета должна быть направлена на всю кожу в целом.</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kern="1200" dirty="0" smtClean="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Производители косметики используют для защиты от солнца специальные ингредиенты, который не действуют непосредственно на кожу, а являются «ловушками» для свободных радикалов, не пропуская их повреждающего действия на клетки. Количество этих ингредиентов и уровень защиты от солнца определяет в косметическом средстве SPF – фактор (англ. </a:t>
            </a:r>
            <a:r>
              <a:rPr lang="ru-RU" sz="1200" kern="1200" dirty="0" err="1" smtClean="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Sun</a:t>
            </a:r>
            <a:r>
              <a:rPr lang="ru-RU" sz="1200" kern="1200" dirty="0" smtClean="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 </a:t>
            </a:r>
            <a:r>
              <a:rPr lang="ru-RU" sz="1200" kern="1200" dirty="0" err="1" smtClean="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Protection</a:t>
            </a:r>
            <a:r>
              <a:rPr lang="ru-RU" sz="1200" kern="1200" dirty="0" smtClean="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 </a:t>
            </a:r>
            <a:r>
              <a:rPr lang="ru-RU" sz="1200" kern="1200" dirty="0" err="1" smtClean="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Factor</a:t>
            </a:r>
            <a:r>
              <a:rPr lang="ru-RU" sz="1200" kern="1200" dirty="0" smtClean="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 фактор защиты от солнца). Чем больше защитных ингредиентов, тем выше SPF, тем лучше и сильнее защита.  Один из сильнейших является </a:t>
            </a:r>
            <a:r>
              <a:rPr lang="en-US" sz="1200" kern="1200" dirty="0" smtClean="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SPF</a:t>
            </a:r>
            <a:r>
              <a:rPr lang="ru-RU" sz="1200" kern="1200" dirty="0" smtClean="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 30   такой как в  </a:t>
            </a:r>
            <a:r>
              <a:rPr lang="ru-RU" sz="1200" b="1" kern="1200" dirty="0" smtClean="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32214 Защитном креме для лица SPF 30 </a:t>
            </a:r>
            <a:r>
              <a:rPr lang="ru-RU" sz="1200" b="1" kern="1200" dirty="0" err="1" smtClean="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NovAge</a:t>
            </a:r>
            <a:r>
              <a:rPr lang="ru-RU" sz="1200" b="1" kern="1200" dirty="0" smtClean="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 30 мл</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200" kern="1200" dirty="0" smtClean="0">
                <a:solidFill>
                  <a:srgbClr val="0D0D0D"/>
                </a:solidFill>
                <a:effectLst/>
                <a:latin typeface="Calibri" panose="020F0502020204030204" pitchFamily="34" charset="0"/>
                <a:ea typeface="Times New Roman" panose="02020603050405020304" pitchFamily="18" charset="0"/>
              </a:rPr>
              <a:t>Глубокое увлажнение благодаря, входящей в состав продукта, </a:t>
            </a:r>
            <a:r>
              <a:rPr lang="ru-RU" sz="1200" kern="1200" dirty="0" err="1" smtClean="0">
                <a:solidFill>
                  <a:srgbClr val="0D0D0D"/>
                </a:solidFill>
                <a:effectLst/>
                <a:latin typeface="Calibri" panose="020F0502020204030204" pitchFamily="34" charset="0"/>
                <a:ea typeface="Times New Roman" panose="02020603050405020304" pitchFamily="18" charset="0"/>
              </a:rPr>
              <a:t>гиалуроновой</a:t>
            </a:r>
            <a:r>
              <a:rPr lang="ru-RU" sz="1200" kern="1200" dirty="0" smtClean="0">
                <a:solidFill>
                  <a:srgbClr val="0D0D0D"/>
                </a:solidFill>
                <a:effectLst/>
                <a:latin typeface="Calibri" panose="020F0502020204030204" pitchFamily="34" charset="0"/>
                <a:ea typeface="Times New Roman" panose="02020603050405020304" pitchFamily="18" charset="0"/>
              </a:rPr>
              <a:t> кислоте.</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kern="1200" dirty="0" smtClean="0">
                <a:solidFill>
                  <a:srgbClr val="0D0D0D"/>
                </a:solidFill>
                <a:effectLst/>
                <a:latin typeface="Calibri" panose="020F0502020204030204" pitchFamily="34" charset="0"/>
                <a:ea typeface="Times New Roman" panose="02020603050405020304" pitchFamily="18" charset="0"/>
              </a:rPr>
              <a:t>Легкое осветление, за счет действия на кожу экстракта щавеля.</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kern="1200" dirty="0" smtClean="0">
                <a:solidFill>
                  <a:srgbClr val="0D0D0D"/>
                </a:solidFill>
                <a:effectLst/>
                <a:latin typeface="Calibri" panose="020F0502020204030204" pitchFamily="34" charset="0"/>
                <a:ea typeface="Times New Roman" panose="02020603050405020304" pitchFamily="18" charset="0"/>
              </a:rPr>
              <a:t>Нежная, легкая текстура быстро впитывается, придавая сияние коже.</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kern="1200" dirty="0" smtClean="0">
                <a:solidFill>
                  <a:srgbClr val="0D0D0D"/>
                </a:solidFill>
                <a:effectLst/>
                <a:latin typeface="Calibri" panose="020F0502020204030204" pitchFamily="34" charset="0"/>
                <a:ea typeface="Times New Roman" panose="02020603050405020304" pitchFamily="18" charset="0"/>
              </a:rPr>
              <a:t>обеспечивает высокую степень защиты от UVA/UVB- излучения, </a:t>
            </a:r>
            <a:r>
              <a:rPr lang="en-US" sz="1200" kern="1200" dirty="0" smtClean="0">
                <a:solidFill>
                  <a:srgbClr val="0D0D0D"/>
                </a:solidFill>
                <a:effectLst/>
                <a:latin typeface="Calibri" panose="020F0502020204030204" pitchFamily="34" charset="0"/>
                <a:ea typeface="Times New Roman" panose="02020603050405020304" pitchFamily="18" charset="0"/>
              </a:rPr>
              <a:t>SPF</a:t>
            </a:r>
            <a:r>
              <a:rPr lang="ru-RU" sz="1200" kern="1200" dirty="0" smtClean="0">
                <a:solidFill>
                  <a:srgbClr val="0D0D0D"/>
                </a:solidFill>
                <a:effectLst/>
                <a:latin typeface="Calibri" panose="020F0502020204030204" pitchFamily="34" charset="0"/>
                <a:ea typeface="Times New Roman" panose="02020603050405020304" pitchFamily="18" charset="0"/>
              </a:rPr>
              <a:t> 30/</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kern="1200" dirty="0" smtClean="0">
                <a:solidFill>
                  <a:srgbClr val="0D0D0D"/>
                </a:solidFill>
                <a:effectLst/>
                <a:latin typeface="Calibri" panose="020F0502020204030204" pitchFamily="34" charset="0"/>
                <a:ea typeface="Times New Roman" panose="02020603050405020304" pitchFamily="18" charset="0"/>
              </a:rPr>
              <a:t>Можно обновлять по мере необходимости в течение дня и использовать как базу под макияж</a:t>
            </a:r>
            <a:endParaRPr lang="ru-RU" sz="1200" dirty="0" smtClean="0">
              <a:effectLst/>
              <a:latin typeface="Times New Roman" panose="02020603050405020304" pitchFamily="18" charset="0"/>
              <a:ea typeface="Times New Roman" panose="02020603050405020304" pitchFamily="18" charset="0"/>
            </a:endParaRPr>
          </a:p>
          <a:p>
            <a:pPr>
              <a:lnSpc>
                <a:spcPct val="115000"/>
              </a:lnSpc>
              <a:spcAft>
                <a:spcPts val="0"/>
              </a:spcAft>
            </a:pPr>
            <a:r>
              <a:rPr lang="ru-RU" sz="1800" b="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i="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В действующем каталоге защитный крем для лица SPF 30 </a:t>
            </a:r>
            <a:r>
              <a:rPr lang="ru-RU" sz="1200" i="1"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NovAge</a:t>
            </a:r>
            <a:r>
              <a:rPr lang="ru-RU" sz="1200" i="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за 949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800" b="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solidFill>
                  <a:prstClr val="black"/>
                </a:solidFill>
              </a:rPr>
              <a:pPr/>
              <a:t>13</a:t>
            </a:fld>
            <a:endParaRPr lang="ru-RU">
              <a:solidFill>
                <a:prstClr val="black"/>
              </a:solidFill>
            </a:endParaRPr>
          </a:p>
        </p:txBody>
      </p:sp>
    </p:spTree>
    <p:extLst>
      <p:ext uri="{BB962C8B-B14F-4D97-AF65-F5344CB8AC3E}">
        <p14:creationId xmlns:p14="http://schemas.microsoft.com/office/powerpoint/2010/main" val="1193596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solidFill>
                  <a:prstClr val="black"/>
                </a:solidFill>
              </a:rPr>
              <a:pPr/>
              <a:t>14</a:t>
            </a:fld>
            <a:endParaRPr lang="ru-RU">
              <a:solidFill>
                <a:prstClr val="black"/>
              </a:solidFill>
            </a:endParaRPr>
          </a:p>
        </p:txBody>
      </p:sp>
    </p:spTree>
    <p:extLst>
      <p:ext uri="{BB962C8B-B14F-4D97-AF65-F5344CB8AC3E}">
        <p14:creationId xmlns:p14="http://schemas.microsoft.com/office/powerpoint/2010/main" val="1731585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15</a:t>
            </a:fld>
            <a:endParaRPr lang="ru-RU"/>
          </a:p>
        </p:txBody>
      </p:sp>
    </p:spTree>
    <p:extLst>
      <p:ext uri="{BB962C8B-B14F-4D97-AF65-F5344CB8AC3E}">
        <p14:creationId xmlns:p14="http://schemas.microsoft.com/office/powerpoint/2010/main" val="4291202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a:lnSpc>
                <a:spcPct val="115000"/>
              </a:lnSpc>
              <a:spcAft>
                <a:spcPts val="0"/>
              </a:spcAft>
            </a:pP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Румяна являются незаменимым продуктом даже в легком невесомом </a:t>
            </a:r>
            <a:r>
              <a:rPr lang="en-US"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nude</a:t>
            </a: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-макияже. Конечно же в этом случае важно «не нарисовать» новый овал лица, а правильно расставить акценты.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Линейка «</a:t>
            </a:r>
            <a:r>
              <a:rPr lang="ru-RU" sz="11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Ультралегкость</a:t>
            </a: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бренда </a:t>
            </a:r>
            <a:r>
              <a:rPr lang="en-US"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ONE</a:t>
            </a: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представляет долгожданную новинку – рассыпчатые румяна, которых до этого не было представлено в нашем ассортименте.</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Рассыпчатые румяна</a:t>
            </a:r>
            <a:r>
              <a:rPr lang="en-US"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 ONE </a:t>
            </a:r>
            <a:r>
              <a:rPr lang="en-US" sz="1100" b="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Featherlight</a:t>
            </a:r>
            <a:r>
              <a:rPr lang="en-US"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 </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г</a:t>
            </a:r>
            <a:r>
              <a:rPr lang="en-US"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32688 </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Бронза</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32687 </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Персик</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32686 </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Роза</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Рассыпчатые румяна</a:t>
            </a:r>
            <a:r>
              <a:rPr lang="en-US"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 ONE </a:t>
            </a:r>
            <a:r>
              <a:rPr lang="en-US" sz="11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Featherlight</a:t>
            </a:r>
            <a:r>
              <a:rPr lang="en-US"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a:t>
            </a: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это</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100" dirty="0" smtClean="0">
                <a:solidFill>
                  <a:srgbClr val="000000"/>
                </a:solidFill>
                <a:effectLst/>
                <a:latin typeface="Calibri" panose="020F0502020204030204" pitchFamily="34" charset="0"/>
                <a:ea typeface="Calibri" panose="020F0502020204030204" pitchFamily="34" charset="0"/>
              </a:rPr>
              <a:t>Минеральные частицы тончайшего помола.</a:t>
            </a:r>
            <a:endParaRPr lang="ru-RU" sz="11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100" dirty="0" smtClean="0">
                <a:solidFill>
                  <a:srgbClr val="000000"/>
                </a:solidFill>
                <a:effectLst/>
                <a:latin typeface="Calibri" panose="020F0502020204030204" pitchFamily="34" charset="0"/>
                <a:ea typeface="Calibri" panose="020F0502020204030204" pitchFamily="34" charset="0"/>
              </a:rPr>
              <a:t>Насыщенные пигменты, которые надолго остаются на коже и смотрятся невероятно естественно.</a:t>
            </a:r>
            <a:endParaRPr lang="ru-RU" sz="11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100" dirty="0" smtClean="0">
                <a:solidFill>
                  <a:srgbClr val="000000"/>
                </a:solidFill>
                <a:effectLst/>
                <a:latin typeface="Calibri" panose="020F0502020204030204" pitchFamily="34" charset="0"/>
                <a:ea typeface="Calibri" panose="020F0502020204030204" pitchFamily="34" charset="0"/>
              </a:rPr>
              <a:t>Придают коже деликатное мерцание, «оживляя» макияж.</a:t>
            </a:r>
            <a:endParaRPr lang="ru-RU" sz="11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100" dirty="0" smtClean="0">
                <a:solidFill>
                  <a:srgbClr val="000000"/>
                </a:solidFill>
                <a:effectLst/>
                <a:latin typeface="Calibri" panose="020F0502020204030204" pitchFamily="34" charset="0"/>
                <a:ea typeface="Calibri" panose="020F0502020204030204" pitchFamily="34" charset="0"/>
              </a:rPr>
              <a:t>Румяна представлены в 3 оттенках:</a:t>
            </a:r>
            <a:endParaRPr lang="ru-RU" sz="11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pPr>
            <a:r>
              <a:rPr lang="ru-RU" sz="1100" dirty="0" smtClean="0">
                <a:solidFill>
                  <a:srgbClr val="000000"/>
                </a:solidFill>
                <a:effectLst/>
                <a:latin typeface="Calibri" panose="020F0502020204030204" pitchFamily="34" charset="0"/>
                <a:ea typeface="Calibri" panose="020F0502020204030204" pitchFamily="34" charset="0"/>
              </a:rPr>
              <a:t>Оттенок бронза – прекрасно подойдет для смуглой и загорелой кожи.</a:t>
            </a:r>
            <a:endParaRPr lang="ru-RU" sz="11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pPr>
            <a:r>
              <a:rPr lang="ru-RU" sz="1100" dirty="0" smtClean="0">
                <a:solidFill>
                  <a:srgbClr val="000000"/>
                </a:solidFill>
                <a:effectLst/>
                <a:latin typeface="Calibri" panose="020F0502020204030204" pitchFamily="34" charset="0"/>
                <a:ea typeface="Calibri" panose="020F0502020204030204" pitchFamily="34" charset="0"/>
              </a:rPr>
              <a:t>Оттенок персик – универсальный оттенок.</a:t>
            </a:r>
            <a:endParaRPr lang="ru-RU" sz="11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pPr>
            <a:r>
              <a:rPr lang="ru-RU" sz="1100" dirty="0" smtClean="0">
                <a:solidFill>
                  <a:srgbClr val="000000"/>
                </a:solidFill>
                <a:effectLst/>
                <a:latin typeface="Calibri" panose="020F0502020204030204" pitchFamily="34" charset="0"/>
                <a:ea typeface="Calibri" panose="020F0502020204030204" pitchFamily="34" charset="0"/>
              </a:rPr>
              <a:t>Оттенок роза – подойдет для светлой кожи. </a:t>
            </a:r>
            <a:endParaRPr lang="ru-RU" sz="1100" dirty="0" smtClean="0">
              <a:effectLst/>
              <a:latin typeface="Times New Roman" panose="02020603050405020304" pitchFamily="18" charset="0"/>
              <a:ea typeface="Times New Roman" panose="02020603050405020304" pitchFamily="18" charset="0"/>
            </a:endParaRPr>
          </a:p>
          <a:p>
            <a:pPr>
              <a:lnSpc>
                <a:spcPct val="107000"/>
              </a:lnSpc>
              <a:spcAft>
                <a:spcPts val="800"/>
              </a:spcAft>
            </a:pP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Рекомендация по нанесению: чтобы добиться максимально естественного эффекта необходимо наносить румяна кистью.</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В действующем каталоге можно приобрести</a:t>
            </a: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100"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любой оттенок рассыпчатых румян </a:t>
            </a:r>
            <a:r>
              <a:rPr lang="ru-RU" sz="1100" i="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a:t>
            </a:r>
            <a:r>
              <a:rPr lang="ru-RU" sz="1100"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ONE </a:t>
            </a:r>
            <a:r>
              <a:rPr lang="ru-RU" sz="1100" i="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Featherlight</a:t>
            </a:r>
            <a:r>
              <a:rPr lang="ru-RU" sz="1100" i="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коды 32686 - 32688, за 699 рублей.</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b="1" i="1" dirty="0" smtClean="0">
                <a:effectLst/>
                <a:latin typeface="Calibri" panose="020F0502020204030204" pitchFamily="34" charset="0"/>
                <a:ea typeface="Calibri" panose="020F0502020204030204" pitchFamily="34" charset="0"/>
                <a:cs typeface="Times New Roman" panose="02020603050405020304" pitchFamily="18" charset="0"/>
              </a:rPr>
              <a:t>Внимание акция!</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i="1" dirty="0" smtClean="0">
                <a:effectLst/>
                <a:latin typeface="Calibri" panose="020F0502020204030204" pitchFamily="34" charset="0"/>
                <a:ea typeface="Calibri" panose="020F0502020204030204" pitchFamily="34" charset="0"/>
                <a:cs typeface="Times New Roman" panose="02020603050405020304" pitchFamily="18" charset="0"/>
              </a:rPr>
              <a:t>Вы можете приобрести любой оттенок рассыпчатых румян </a:t>
            </a:r>
            <a:r>
              <a:rPr lang="ru-RU" sz="1100" i="1" dirty="0" err="1" smtClean="0">
                <a:effectLst/>
                <a:latin typeface="Calibri" panose="020F0502020204030204" pitchFamily="34" charset="0"/>
                <a:ea typeface="Calibri" panose="020F0502020204030204" pitchFamily="34" charset="0"/>
                <a:cs typeface="Times New Roman" panose="02020603050405020304" pitchFamily="18" charset="0"/>
              </a:rPr>
              <a:t>The</a:t>
            </a:r>
            <a:r>
              <a:rPr lang="ru-RU" sz="1100" i="1" dirty="0" smtClean="0">
                <a:effectLst/>
                <a:latin typeface="Calibri" panose="020F0502020204030204" pitchFamily="34" charset="0"/>
                <a:ea typeface="Calibri" panose="020F0502020204030204" pitchFamily="34" charset="0"/>
                <a:cs typeface="Times New Roman" panose="02020603050405020304" pitchFamily="18" charset="0"/>
              </a:rPr>
              <a:t> ONE </a:t>
            </a:r>
            <a:r>
              <a:rPr lang="ru-RU" sz="1100" i="1" dirty="0" err="1" smtClean="0">
                <a:effectLst/>
                <a:latin typeface="Calibri" panose="020F0502020204030204" pitchFamily="34" charset="0"/>
                <a:ea typeface="Calibri" panose="020F0502020204030204" pitchFamily="34" charset="0"/>
                <a:cs typeface="Times New Roman" panose="02020603050405020304" pitchFamily="18" charset="0"/>
              </a:rPr>
              <a:t>Featherlight</a:t>
            </a:r>
            <a:r>
              <a:rPr lang="ru-RU" sz="1100" i="1" dirty="0" smtClean="0">
                <a:effectLst/>
                <a:latin typeface="Calibri" panose="020F0502020204030204" pitchFamily="34" charset="0"/>
                <a:ea typeface="Calibri" panose="020F0502020204030204" pitchFamily="34" charset="0"/>
                <a:cs typeface="Times New Roman" panose="02020603050405020304" pitchFamily="18" charset="0"/>
              </a:rPr>
              <a:t>, коды 530 686 – 530688, всего за 499 рублей со скидкой 50% от регулярной стоимости продукта, если вы сделали заказ на 300 руб. из этого каталога.</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i="1" dirty="0" smtClean="0">
                <a:effectLst/>
                <a:latin typeface="Calibri" panose="020F0502020204030204" pitchFamily="34" charset="0"/>
                <a:ea typeface="Calibri" panose="020F0502020204030204" pitchFamily="34" charset="0"/>
                <a:cs typeface="Times New Roman" panose="02020603050405020304" pitchFamily="18" charset="0"/>
              </a:rPr>
              <a:t>*Предложение действительно при единовременном заказе продуктов. В случае если продукт, продающийся по специальной цене, закончится, мы предложим замену.</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80DFB95-1AC9-489C-A3E8-0FB4261F37B4}" type="slidenum">
              <a:rPr lang="ru-RU" smtClean="0"/>
              <a:t>16</a:t>
            </a:fld>
            <a:endParaRPr lang="ru-RU"/>
          </a:p>
        </p:txBody>
      </p:sp>
    </p:spTree>
    <p:extLst>
      <p:ext uri="{BB962C8B-B14F-4D97-AF65-F5344CB8AC3E}">
        <p14:creationId xmlns:p14="http://schemas.microsoft.com/office/powerpoint/2010/main" val="3941854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F80DFB95-1AC9-489C-A3E8-0FB4261F37B4}" type="slidenum">
              <a:rPr lang="ru-RU" smtClean="0"/>
              <a:t>17</a:t>
            </a:fld>
            <a:endParaRPr lang="ru-RU"/>
          </a:p>
        </p:txBody>
      </p:sp>
    </p:spTree>
    <p:extLst>
      <p:ext uri="{BB962C8B-B14F-4D97-AF65-F5344CB8AC3E}">
        <p14:creationId xmlns:p14="http://schemas.microsoft.com/office/powerpoint/2010/main" val="392119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0"/>
              </a:spcAft>
            </a:pPr>
            <a:r>
              <a:rPr lang="ru-RU" sz="1200" kern="1200" dirty="0" smtClean="0">
                <a:effectLst/>
                <a:latin typeface="Calibri" panose="020F0502020204030204" pitchFamily="34" charset="0"/>
                <a:ea typeface="+mn-ea"/>
                <a:cs typeface="+mn-cs"/>
              </a:rPr>
              <a:t>Естественная красота и элегантная</a:t>
            </a:r>
            <a:r>
              <a:rPr lang="ru-RU" sz="1200" b="1" kern="1200" dirty="0" smtClean="0">
                <a:effectLst/>
                <a:latin typeface="Calibri" panose="020F0502020204030204" pitchFamily="34" charset="0"/>
                <a:ea typeface="+mn-ea"/>
                <a:cs typeface="+mn-cs"/>
              </a:rPr>
              <a:t> </a:t>
            </a:r>
            <a:r>
              <a:rPr lang="ru-RU" sz="1200" kern="1200" dirty="0" smtClean="0">
                <a:effectLst/>
                <a:latin typeface="Calibri" panose="020F0502020204030204" pitchFamily="34" charset="0"/>
                <a:ea typeface="+mn-ea"/>
                <a:cs typeface="+mn-cs"/>
              </a:rPr>
              <a:t>сексуальность – эти 2 тенденции макияжа не только не исключают, а даже напротив, прекрасно дополняют друг друга и могут присутствовать в одном макияже.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kern="1200" dirty="0" smtClean="0">
                <a:effectLst/>
                <a:latin typeface="Calibri" panose="020F0502020204030204" pitchFamily="34" charset="0"/>
                <a:ea typeface="+mn-ea"/>
                <a:cs typeface="+mn-cs"/>
              </a:rPr>
              <a:t>Как добиться такого эффекта?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kern="1200" dirty="0" smtClean="0">
                <a:effectLst/>
                <a:latin typeface="Calibri" panose="020F0502020204030204" pitchFamily="34" charset="0"/>
                <a:ea typeface="+mn-ea"/>
                <a:cs typeface="+mn-cs"/>
              </a:rPr>
              <a:t>Ровный тон кожи, деликатный и искусно сделанный макияж глаз и использование помады яркого оттенка невесомой текстуры.</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kern="1200" dirty="0" smtClean="0">
                <a:effectLst/>
                <a:latin typeface="Calibri" panose="020F0502020204030204" pitchFamily="34" charset="0"/>
                <a:ea typeface="+mn-ea"/>
                <a:cs typeface="+mn-cs"/>
              </a:rPr>
              <a:t>Именно такую помаду вы можете найти на страницах действующего каталога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100" kern="1200" dirty="0" smtClean="0">
                <a:effectLst/>
                <a:latin typeface="Calibri" panose="020F0502020204030204" pitchFamily="34" charset="0"/>
                <a:ea typeface="+mn-ea"/>
                <a:cs typeface="+mn-cs"/>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err="1"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Ультралегкая</a:t>
            </a:r>
            <a:r>
              <a:rPr lang="ru-RU" sz="1200" b="1"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 губная помада</a:t>
            </a:r>
            <a:r>
              <a:rPr lang="en-US" sz="1200" b="1"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 5-</a:t>
            </a:r>
            <a:r>
              <a:rPr lang="ru-RU" sz="1200" b="1"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в</a:t>
            </a:r>
            <a:r>
              <a:rPr lang="en-US" sz="1200" b="1"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-1 The ONE </a:t>
            </a:r>
            <a:r>
              <a:rPr lang="en-US" sz="1200" b="1" dirty="0" err="1"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Colour</a:t>
            </a:r>
            <a:r>
              <a:rPr lang="en-US" sz="1200" b="1"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 Stylist </a:t>
            </a:r>
            <a:r>
              <a:rPr lang="en-US" sz="1200" b="1" dirty="0" err="1"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Featherlight</a:t>
            </a:r>
            <a:r>
              <a:rPr lang="en-US" sz="1200" b="1"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 4 </a:t>
            </a:r>
            <a:r>
              <a:rPr lang="ru-RU" sz="1200" b="1"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г</a:t>
            </a:r>
            <a:r>
              <a:rPr lang="en-US" sz="1200" b="1"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32712 Розовое Облако</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32713 Персиковое Безе</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32714 Элегантный Пион</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32715 Цветущая Орхидея</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32716 Нежная </a:t>
            </a:r>
            <a:r>
              <a:rPr lang="ru-RU" sz="1200" b="1" dirty="0" err="1"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Фрезия</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32718 Пурпурный Бархат</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32719 Ежевичный Мусс</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Преимущества продукта: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Насыщенный ровный цвет с первого нанесения*.</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Увлажняющая ухаживающая формула на основе касторового масла, масла семян подсолнечника и витамина Е*.</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Натуральные растительные воски ухаживают за кожей губ, смягчая ее.</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Невесомая формула, которая напоминает о себе только в зеркале.</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В коллекции представлено 8 сочных оттенков.</a:t>
            </a:r>
            <a:endParaRPr lang="ru-RU" sz="1200" dirty="0" smtClean="0">
              <a:effectLst/>
              <a:latin typeface="Times New Roman" panose="02020603050405020304" pitchFamily="18" charset="0"/>
              <a:ea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*По результатам потребительского тестирования</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 текущем каталоге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ультралегкую</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губную помаду 5-в-1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The</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ONE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Colour</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Stylist</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Featherlight</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коды 32712 – 32719, можно приобрести за 399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i="1" dirty="0" smtClean="0">
                <a:effectLst/>
                <a:latin typeface="Calibri" panose="020F0502020204030204" pitchFamily="34" charset="0"/>
                <a:ea typeface="Calibri" panose="020F0502020204030204" pitchFamily="34" charset="0"/>
                <a:cs typeface="Times New Roman" panose="02020603050405020304" pitchFamily="18" charset="0"/>
              </a:rPr>
              <a:t>Внимание акция!</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Вы можете приобрести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ультралегкую</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губную помаду 5-в-1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The</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ONE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Colour</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Stylist</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Featherlight</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коды 530712 – 530718, 530327, всего за 289 рублей со скидкой 50% от регулярной стоимости продукта, если вы сделали заказ на 300 руб. из этого каталога.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*Предложение действительно при единовременном заказе продуктов. В случае если продукт, продающийся по специальной цене, закончится, мы предложим замену.</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Slide Number Placeholder 3"/>
          <p:cNvSpPr>
            <a:spLocks noGrp="1"/>
          </p:cNvSpPr>
          <p:nvPr>
            <p:ph type="sldNum" sz="quarter" idx="10"/>
          </p:nvPr>
        </p:nvSpPr>
        <p:spPr/>
        <p:txBody>
          <a:bodyPr/>
          <a:lstStyle/>
          <a:p>
            <a:fld id="{F80DFB95-1AC9-489C-A3E8-0FB4261F37B4}" type="slidenum">
              <a:rPr lang="ru-RU" smtClean="0"/>
              <a:t>18</a:t>
            </a:fld>
            <a:endParaRPr lang="ru-RU"/>
          </a:p>
        </p:txBody>
      </p:sp>
    </p:spTree>
    <p:extLst>
      <p:ext uri="{BB962C8B-B14F-4D97-AF65-F5344CB8AC3E}">
        <p14:creationId xmlns:p14="http://schemas.microsoft.com/office/powerpoint/2010/main" val="3122678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20</a:t>
            </a:fld>
            <a:endParaRPr lang="ru-RU"/>
          </a:p>
        </p:txBody>
      </p:sp>
    </p:spTree>
    <p:extLst>
      <p:ext uri="{BB962C8B-B14F-4D97-AF65-F5344CB8AC3E}">
        <p14:creationId xmlns:p14="http://schemas.microsoft.com/office/powerpoint/2010/main" val="910337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a:lnSpc>
                <a:spcPct val="107000"/>
              </a:lnSpc>
              <a:spcAft>
                <a:spcPts val="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В этом сезоне вновь набирает популярность перламутровый макияж тенями, ведь их блеск</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не только привлекает к себе внимание, но и визуально увеличивает глаза.</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Встречайте еще одну новинку коллекции «</a:t>
            </a:r>
            <a:r>
              <a:rPr lang="ru-RU" sz="12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Ультралегкость</a:t>
            </a: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a:t>
            </a:r>
            <a:r>
              <a:rPr lang="ru-RU" sz="12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Рассыпчатые тени для век </a:t>
            </a:r>
            <a:r>
              <a:rPr lang="ru-RU" sz="1200" b="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a:t>
            </a:r>
            <a:r>
              <a:rPr lang="ru-RU" sz="12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ONE </a:t>
            </a:r>
            <a:r>
              <a:rPr lang="ru-RU" sz="1200" b="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Featherlight</a:t>
            </a:r>
            <a:r>
              <a:rPr lang="ru-RU" sz="12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1,3 г.</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32583 </a:t>
            </a: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Холодное Серебро</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32584 </a:t>
            </a: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Золотистая Корица</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32585 </a:t>
            </a: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Морозная Бронза</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32586 </a:t>
            </a: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Сияющая Лаванда</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32587 </a:t>
            </a: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Прохладная Мята</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Преимущества продукта:</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400" dirty="0" smtClean="0">
                <a:solidFill>
                  <a:srgbClr val="000000"/>
                </a:solidFill>
                <a:effectLst/>
                <a:latin typeface="Calibri" panose="020F0502020204030204" pitchFamily="34" charset="0"/>
                <a:ea typeface="Calibri" panose="020F0502020204030204" pitchFamily="34" charset="0"/>
              </a:rPr>
              <a:t>Рассыпчатые тени с перламутровыми пигментами и суперлегкой текстурой.</a:t>
            </a:r>
            <a:endParaRPr lang="ru-RU" sz="14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400" dirty="0" smtClean="0">
                <a:solidFill>
                  <a:srgbClr val="000000"/>
                </a:solidFill>
                <a:effectLst/>
                <a:latin typeface="Calibri" panose="020F0502020204030204" pitchFamily="34" charset="0"/>
                <a:ea typeface="GillSansAltOneWGL"/>
              </a:rPr>
              <a:t>Сияющие насыщенные оттенки.</a:t>
            </a:r>
            <a:endParaRPr lang="ru-RU" sz="14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400" dirty="0" smtClean="0">
                <a:solidFill>
                  <a:srgbClr val="000000"/>
                </a:solidFill>
                <a:effectLst/>
                <a:latin typeface="Calibri" panose="020F0502020204030204" pitchFamily="34" charset="0"/>
                <a:ea typeface="GillSansAltOneWGL"/>
              </a:rPr>
              <a:t>Ровное покрытие и удобное нанесение даже в несколько слоев.</a:t>
            </a:r>
            <a:endParaRPr lang="ru-RU" sz="14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400" dirty="0" smtClean="0">
                <a:solidFill>
                  <a:srgbClr val="000000"/>
                </a:solidFill>
                <a:effectLst/>
                <a:latin typeface="Calibri" panose="020F0502020204030204" pitchFamily="34" charset="0"/>
                <a:ea typeface="GillSansAltOneWGL"/>
              </a:rPr>
              <a:t>Стилисты предлагают использовать перламутровые тени не только в вечернем, но и в деликатном дневном макияже глаз.</a:t>
            </a:r>
            <a:endParaRPr lang="ru-RU" sz="14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400" dirty="0" smtClean="0">
                <a:solidFill>
                  <a:srgbClr val="000000"/>
                </a:solidFill>
                <a:effectLst/>
                <a:latin typeface="Calibri" panose="020F0502020204030204" pitchFamily="34" charset="0"/>
                <a:ea typeface="GillSansAltOneWGL"/>
              </a:rPr>
              <a:t>Палитра из 5 самых популярных оттенков этого сезона, которая включает в себя как как универсальные оттенки (бронза, серебро и корица), так и оттенки – фавориты этого года (лаванда и мята).</a:t>
            </a:r>
            <a:endParaRPr lang="ru-RU" sz="14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400" dirty="0" smtClean="0">
                <a:solidFill>
                  <a:srgbClr val="000000"/>
                </a:solidFill>
                <a:effectLst/>
                <a:latin typeface="Calibri" panose="020F0502020204030204" pitchFamily="34" charset="0"/>
                <a:ea typeface="GillSansAltOneWGL"/>
              </a:rPr>
              <a:t>Есть несколько вариантов нанесения:</a:t>
            </a:r>
            <a:endParaRPr lang="ru-RU" sz="1400" dirty="0" smtClean="0">
              <a:effectLst/>
              <a:latin typeface="Times New Roman" panose="02020603050405020304" pitchFamily="18" charset="0"/>
              <a:ea typeface="Times New Roman" panose="02020603050405020304" pitchFamily="18" charset="0"/>
            </a:endParaRPr>
          </a:p>
          <a:p>
            <a:pPr marL="457200">
              <a:spcAft>
                <a:spcPts val="0"/>
              </a:spcAft>
            </a:pPr>
            <a:r>
              <a:rPr lang="ru-RU" sz="1400" dirty="0" smtClean="0">
                <a:solidFill>
                  <a:srgbClr val="000000"/>
                </a:solidFill>
                <a:effectLst/>
                <a:latin typeface="Calibri" panose="020F0502020204030204" pitchFamily="34" charset="0"/>
                <a:ea typeface="GillSansAltOneWGL"/>
              </a:rPr>
              <a:t> </a:t>
            </a:r>
            <a:endParaRPr lang="ru-RU" sz="14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pPr>
            <a:r>
              <a:rPr lang="ru-RU" sz="1400" dirty="0" smtClean="0">
                <a:solidFill>
                  <a:srgbClr val="000000"/>
                </a:solidFill>
                <a:effectLst/>
                <a:latin typeface="Calibri" panose="020F0502020204030204" pitchFamily="34" charset="0"/>
                <a:ea typeface="GillSansAltOneWGL"/>
              </a:rPr>
              <a:t>Можно наносить как сухим, так и влажным способом.</a:t>
            </a:r>
            <a:endParaRPr lang="ru-RU" sz="14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pPr>
            <a:r>
              <a:rPr lang="ru-RU" sz="1400" dirty="0" smtClean="0">
                <a:solidFill>
                  <a:srgbClr val="000000"/>
                </a:solidFill>
                <a:effectLst/>
                <a:latin typeface="Calibri" panose="020F0502020204030204" pitchFamily="34" charset="0"/>
                <a:ea typeface="Calibri" panose="020F0502020204030204" pitchFamily="34" charset="0"/>
              </a:rPr>
              <a:t>В несколько слоев для создания интенсивного (вечернего, праздничного) макияжа.</a:t>
            </a:r>
            <a:endParaRPr lang="ru-RU" sz="14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pPr>
            <a:r>
              <a:rPr lang="ru-RU" sz="1400" dirty="0" smtClean="0">
                <a:solidFill>
                  <a:srgbClr val="000000"/>
                </a:solidFill>
                <a:effectLst/>
                <a:latin typeface="Calibri" panose="020F0502020204030204" pitchFamily="34" charset="0"/>
                <a:ea typeface="Calibri" panose="020F0502020204030204" pitchFamily="34" charset="0"/>
              </a:rPr>
              <a:t>В один слой – для создания легкого естественного макияжа.</a:t>
            </a:r>
            <a:endParaRPr lang="ru-RU" sz="14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pPr>
            <a:r>
              <a:rPr lang="ru-RU" sz="1400" dirty="0" smtClean="0">
                <a:solidFill>
                  <a:srgbClr val="000000"/>
                </a:solidFill>
                <a:effectLst/>
                <a:latin typeface="Calibri" panose="020F0502020204030204" pitchFamily="34" charset="0"/>
                <a:ea typeface="GillSansAltOneWGL"/>
              </a:rPr>
              <a:t>В своем макияже можно использовать как один оттенок, так и сочетание 2-3 оттенков*.</a:t>
            </a:r>
            <a:endParaRPr lang="ru-RU" sz="1400" dirty="0" smtClean="0">
              <a:effectLst/>
              <a:latin typeface="Times New Roman" panose="02020603050405020304" pitchFamily="18" charset="0"/>
              <a:ea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 </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*Экспериментируй, чтобы найти свое уникальное сочетание. Оттенки </a:t>
            </a:r>
            <a:r>
              <a:rPr lang="ru-RU" sz="14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32585 «Морозная</a:t>
            </a:r>
            <a:r>
              <a:rPr lang="ru-RU" sz="14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4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Бронза»</a:t>
            </a:r>
            <a:r>
              <a:rPr lang="ru-RU" sz="1400" dirty="0" smtClean="0">
                <a:solidFill>
                  <a:srgbClr val="000000"/>
                </a:solidFill>
                <a:effectLst/>
                <a:latin typeface="Calibri" panose="020F0502020204030204" pitchFamily="34" charset="0"/>
                <a:ea typeface="GillSansAltOneWGL"/>
                <a:cs typeface="Times New Roman" panose="02020603050405020304" pitchFamily="18" charset="0"/>
              </a:rPr>
              <a:t>, </a:t>
            </a:r>
            <a:r>
              <a:rPr lang="ru-RU" sz="14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32584 «Золотистая Корица»</a:t>
            </a:r>
            <a:r>
              <a:rPr lang="ru-RU" sz="14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400" dirty="0" smtClean="0">
                <a:solidFill>
                  <a:srgbClr val="000000"/>
                </a:solidFill>
                <a:effectLst/>
                <a:latin typeface="Calibri" panose="020F0502020204030204" pitchFamily="34" charset="0"/>
                <a:ea typeface="GillSansAltOneWGL"/>
                <a:cs typeface="Times New Roman" panose="02020603050405020304" pitchFamily="18" charset="0"/>
              </a:rPr>
              <a:t>и </a:t>
            </a:r>
            <a:r>
              <a:rPr lang="ru-RU" sz="14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32583 «Холодное Серебро» </a:t>
            </a:r>
            <a:r>
              <a:rPr lang="ru-RU" sz="14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универсальны – их можно смешивать с любым другим оттенком.</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i="1" dirty="0" smtClean="0">
                <a:solidFill>
                  <a:srgbClr val="000000"/>
                </a:solidFill>
                <a:effectLst/>
                <a:latin typeface="Calibri" panose="020F0502020204030204" pitchFamily="34" charset="0"/>
                <a:ea typeface="EuropeanPi-One"/>
                <a:cs typeface="GillSansAltOneWGL-Bold"/>
              </a:rPr>
              <a:t>В действующем каталоге рассыпчатые тени для век </a:t>
            </a:r>
            <a:r>
              <a:rPr lang="ru-RU" sz="1400" i="1" dirty="0" err="1" smtClean="0">
                <a:solidFill>
                  <a:srgbClr val="000000"/>
                </a:solidFill>
                <a:effectLst/>
                <a:latin typeface="Calibri" panose="020F0502020204030204" pitchFamily="34" charset="0"/>
                <a:ea typeface="EuropeanPi-One"/>
                <a:cs typeface="GillSansAltOneWGL-Bold"/>
              </a:rPr>
              <a:t>The</a:t>
            </a:r>
            <a:r>
              <a:rPr lang="ru-RU" sz="1400" i="1" dirty="0" smtClean="0">
                <a:solidFill>
                  <a:srgbClr val="000000"/>
                </a:solidFill>
                <a:effectLst/>
                <a:latin typeface="Calibri" panose="020F0502020204030204" pitchFamily="34" charset="0"/>
                <a:ea typeface="EuropeanPi-One"/>
                <a:cs typeface="GillSansAltOneWGL-Bold"/>
              </a:rPr>
              <a:t> ONE </a:t>
            </a:r>
            <a:r>
              <a:rPr lang="ru-RU" sz="1400" i="1" dirty="0" err="1" smtClean="0">
                <a:solidFill>
                  <a:srgbClr val="000000"/>
                </a:solidFill>
                <a:effectLst/>
                <a:latin typeface="Calibri" panose="020F0502020204030204" pitchFamily="34" charset="0"/>
                <a:ea typeface="EuropeanPi-One"/>
                <a:cs typeface="GillSansAltOneWGL-Bold"/>
              </a:rPr>
              <a:t>Featherlight</a:t>
            </a:r>
            <a:r>
              <a:rPr lang="ru-RU" sz="1400" i="1" dirty="0" smtClean="0">
                <a:solidFill>
                  <a:srgbClr val="000000"/>
                </a:solidFill>
                <a:effectLst/>
                <a:latin typeface="Calibri" panose="020F0502020204030204" pitchFamily="34" charset="0"/>
                <a:ea typeface="EuropeanPi-One"/>
                <a:cs typeface="GillSansAltOneWGL-Bold"/>
              </a:rPr>
              <a:t>, коды 32583 – 32587, всего за 449 рублей.</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i="1" dirty="0" smtClean="0">
                <a:solidFill>
                  <a:srgbClr val="000000"/>
                </a:solidFill>
                <a:effectLst/>
                <a:latin typeface="Calibri" panose="020F0502020204030204" pitchFamily="34" charset="0"/>
                <a:ea typeface="EuropeanPi-One"/>
                <a:cs typeface="GillSansAltOneWGL-Bold"/>
              </a:rPr>
              <a:t> </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b="1" i="1" dirty="0" smtClean="0">
                <a:effectLst/>
                <a:latin typeface="Calibri" panose="020F0502020204030204" pitchFamily="34" charset="0"/>
                <a:ea typeface="Calibri" panose="020F0502020204030204" pitchFamily="34" charset="0"/>
                <a:cs typeface="Times New Roman" panose="02020603050405020304" pitchFamily="18" charset="0"/>
              </a:rPr>
              <a:t>Внимание акция!</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i="1" dirty="0" smtClean="0">
                <a:effectLst/>
                <a:latin typeface="Calibri" panose="020F0502020204030204" pitchFamily="34" charset="0"/>
                <a:ea typeface="Calibri" panose="020F0502020204030204" pitchFamily="34" charset="0"/>
                <a:cs typeface="Times New Roman" panose="02020603050405020304" pitchFamily="18" charset="0"/>
              </a:rPr>
              <a:t>Вы можете приобрести тени для век </a:t>
            </a:r>
            <a:r>
              <a:rPr lang="ru-RU" sz="1400" i="1" dirty="0" err="1" smtClean="0">
                <a:effectLst/>
                <a:latin typeface="Calibri" panose="020F0502020204030204" pitchFamily="34" charset="0"/>
                <a:ea typeface="Calibri" panose="020F0502020204030204" pitchFamily="34" charset="0"/>
                <a:cs typeface="Times New Roman" panose="02020603050405020304" pitchFamily="18" charset="0"/>
              </a:rPr>
              <a:t>The</a:t>
            </a:r>
            <a:r>
              <a:rPr lang="ru-RU" sz="1400" i="1" dirty="0" smtClean="0">
                <a:effectLst/>
                <a:latin typeface="Calibri" panose="020F0502020204030204" pitchFamily="34" charset="0"/>
                <a:ea typeface="Calibri" panose="020F0502020204030204" pitchFamily="34" charset="0"/>
                <a:cs typeface="Times New Roman" panose="02020603050405020304" pitchFamily="18" charset="0"/>
              </a:rPr>
              <a:t> ONE </a:t>
            </a:r>
            <a:r>
              <a:rPr lang="ru-RU" sz="1400" i="1" dirty="0" err="1" smtClean="0">
                <a:effectLst/>
                <a:latin typeface="Calibri" panose="020F0502020204030204" pitchFamily="34" charset="0"/>
                <a:ea typeface="Calibri" panose="020F0502020204030204" pitchFamily="34" charset="0"/>
                <a:cs typeface="Times New Roman" panose="02020603050405020304" pitchFamily="18" charset="0"/>
              </a:rPr>
              <a:t>Featherlight</a:t>
            </a:r>
            <a:r>
              <a:rPr lang="ru-RU" sz="1400" i="1" dirty="0" smtClean="0">
                <a:effectLst/>
                <a:latin typeface="Calibri" panose="020F0502020204030204" pitchFamily="34" charset="0"/>
                <a:ea typeface="Calibri" panose="020F0502020204030204" pitchFamily="34" charset="0"/>
                <a:cs typeface="Times New Roman" panose="02020603050405020304" pitchFamily="18" charset="0"/>
              </a:rPr>
              <a:t>, коды 530583 – 530587, всего за 319 рублей со скидкой 50% от регулярной стоимости продукта, если вы сделали заказ на 300 руб. из этого каталога.</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i="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i="1" dirty="0" smtClean="0">
                <a:effectLst/>
                <a:latin typeface="Calibri" panose="020F0502020204030204" pitchFamily="34" charset="0"/>
                <a:ea typeface="Calibri" panose="020F0502020204030204" pitchFamily="34" charset="0"/>
                <a:cs typeface="Times New Roman" panose="02020603050405020304" pitchFamily="18" charset="0"/>
              </a:rPr>
              <a:t>*Предложение действительно при единовременном заказе продуктов. В случае если продукт, продающийся по специальной цене, закончится, мы предложим замену.</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22</a:t>
            </a:fld>
            <a:endParaRPr lang="ru-RU"/>
          </a:p>
        </p:txBody>
      </p:sp>
    </p:spTree>
    <p:extLst>
      <p:ext uri="{BB962C8B-B14F-4D97-AF65-F5344CB8AC3E}">
        <p14:creationId xmlns:p14="http://schemas.microsoft.com/office/powerpoint/2010/main" val="1666877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23</a:t>
            </a:fld>
            <a:endParaRPr lang="ru-RU"/>
          </a:p>
        </p:txBody>
      </p:sp>
    </p:spTree>
    <p:extLst>
      <p:ext uri="{BB962C8B-B14F-4D97-AF65-F5344CB8AC3E}">
        <p14:creationId xmlns:p14="http://schemas.microsoft.com/office/powerpoint/2010/main" val="1843189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a:lnSpc>
                <a:spcPct val="107000"/>
              </a:lnSpc>
              <a:spcAft>
                <a:spcPts val="0"/>
              </a:spcAft>
            </a:pPr>
            <a:r>
              <a:rPr lang="ru-RU" sz="12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В условиях современного ритма жизни дополнительный уход за волосами – необходимая составляющая.  Сейчас недостаточно просто шампуня или кондиционера. Все большую и большую популярность у потребителей завоевывает, так называемый, несмываемый уход: крема, сыворотки, масла. Высокая концентрация, специальная легкая текстура позволяют быстро впитываться, проникать глубоко в структуру волоса и давать быстрый и выраженный эффект.</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Серия комплексного ухода за волосами впервые появилась в прошлом году, и это был прорыв.</a:t>
            </a:r>
            <a:r>
              <a:rPr lang="ru-RU" sz="12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Натуральные масла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арганы</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и розы глубоко питают и восстанавливают волосы по всей длине, придавая им великолепный блеск, тонкий аромат, а невесомая текстура не влияет на объем. Волосы вновь сильные, блестящие и живые! В действующем каталоге выходит еще один из продуктов дополнительного ухода: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31613 Восстанавливающее масло для волос </a:t>
            </a:r>
            <a:r>
              <a:rPr lang="ru-RU" sz="1200" b="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Eleo</a:t>
            </a:r>
            <a:r>
              <a:rPr lang="ru-RU" sz="12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50 мл</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Times New Roman" panose="02020603050405020304" pitchFamily="18" charset="0"/>
              </a:rPr>
              <a:t>Невесомый экстра-уход с натуральными маслами </a:t>
            </a:r>
            <a:r>
              <a:rPr lang="ru-RU" sz="1200" dirty="0" err="1" smtClean="0">
                <a:solidFill>
                  <a:srgbClr val="000000"/>
                </a:solidFill>
                <a:effectLst/>
                <a:latin typeface="Calibri" panose="020F0502020204030204" pitchFamily="34" charset="0"/>
                <a:ea typeface="Times New Roman" panose="02020603050405020304" pitchFamily="18" charset="0"/>
              </a:rPr>
              <a:t>арганы</a:t>
            </a:r>
            <a:r>
              <a:rPr lang="ru-RU" sz="1200" dirty="0" smtClean="0">
                <a:solidFill>
                  <a:srgbClr val="000000"/>
                </a:solidFill>
                <a:effectLst/>
                <a:latin typeface="Calibri" panose="020F0502020204030204" pitchFamily="34" charset="0"/>
                <a:ea typeface="Times New Roman" panose="02020603050405020304" pitchFamily="18" charset="0"/>
              </a:rPr>
              <a:t> и розы, экстрактом репейного корня и витамином F для питания и восстановления волос от корней до кончиков. </a:t>
            </a:r>
            <a:endParaRPr lang="ru-RU" sz="1200" dirty="0" smtClean="0">
              <a:effectLst/>
              <a:latin typeface="Times New Roman" panose="02020603050405020304" pitchFamily="18" charset="0"/>
              <a:ea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Times New Roman" panose="02020603050405020304" pitchFamily="18" charset="0"/>
              </a:rPr>
              <a:t>Укрепляет, увлажняет и разглаживает*, не утяжеляя волосы</a:t>
            </a:r>
            <a:endParaRPr lang="ru-RU" sz="1200" dirty="0" smtClean="0">
              <a:effectLst/>
              <a:latin typeface="Times New Roman" panose="02020603050405020304" pitchFamily="18" charset="0"/>
              <a:ea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Times New Roman" panose="02020603050405020304" pitchFamily="18" charset="0"/>
              </a:rPr>
              <a:t>Идеально для СУХИХ И ПОВРЕЖДЕННЫХ волос</a:t>
            </a:r>
            <a:endParaRPr lang="ru-RU" sz="1200" dirty="0" smtClean="0">
              <a:effectLst/>
              <a:latin typeface="Times New Roman" panose="02020603050405020304" pitchFamily="18" charset="0"/>
              <a:ea typeface="Times New Roman" panose="02020603050405020304" pitchFamily="18" charset="0"/>
            </a:endParaRPr>
          </a:p>
          <a:p>
            <a:pPr>
              <a:lnSpc>
                <a:spcPct val="107000"/>
              </a:lnSpc>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Применение: небольшое количества средства равномерно нанести на чистые влажные волосы, не смывать.</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solidFill>
                  <a:srgbClr val="000000"/>
                </a:solidFill>
                <a:effectLst/>
                <a:latin typeface="Calibri" panose="020F0502020204030204" pitchFamily="34" charset="0"/>
                <a:ea typeface="GillSansAltOneWGL"/>
                <a:cs typeface="Times New Roman" panose="02020603050405020304" pitchFamily="18" charset="0"/>
              </a:rPr>
              <a:t>В действующем каталоге есть возможность приобрести восстанавливающее масло для волос </a:t>
            </a:r>
            <a:r>
              <a:rPr lang="ru-RU" sz="1200" i="1" dirty="0" err="1" smtClean="0">
                <a:solidFill>
                  <a:srgbClr val="000000"/>
                </a:solidFill>
                <a:effectLst/>
                <a:latin typeface="Calibri" panose="020F0502020204030204" pitchFamily="34" charset="0"/>
                <a:ea typeface="GillSansAltOneWGL"/>
                <a:cs typeface="Times New Roman" panose="02020603050405020304" pitchFamily="18" charset="0"/>
              </a:rPr>
              <a:t>Eleo</a:t>
            </a:r>
            <a:r>
              <a:rPr lang="ru-RU" sz="1200" i="1" dirty="0" smtClean="0">
                <a:solidFill>
                  <a:srgbClr val="000000"/>
                </a:solidFill>
                <a:effectLst/>
                <a:latin typeface="Calibri" panose="020F0502020204030204" pitchFamily="34" charset="0"/>
                <a:ea typeface="GillSansAltOneWGL"/>
                <a:cs typeface="Times New Roman" panose="02020603050405020304" pitchFamily="18" charset="0"/>
              </a:rPr>
              <a:t> всего за 719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solidFill>
                  <a:srgbClr val="000000"/>
                </a:solidFill>
                <a:effectLst/>
                <a:latin typeface="Calibri" panose="020F0502020204030204" pitchFamily="34" charset="0"/>
                <a:ea typeface="GillSansAltOneWGL"/>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i="1" dirty="0" smtClean="0">
                <a:solidFill>
                  <a:srgbClr val="000000"/>
                </a:solidFill>
                <a:effectLst/>
                <a:latin typeface="Calibri" panose="020F0502020204030204" pitchFamily="34" charset="0"/>
                <a:ea typeface="GillSansAltOneWGL"/>
                <a:cs typeface="Times New Roman" panose="02020603050405020304" pitchFamily="18" charset="0"/>
              </a:rPr>
              <a:t>Внимание, акция!</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Сделайте</a:t>
            </a:r>
            <a:r>
              <a:rPr lang="ru-RU" sz="1200" i="1" dirty="0" smtClean="0">
                <a:solidFill>
                  <a:srgbClr val="000000"/>
                </a:solidFill>
                <a:effectLst/>
                <a:latin typeface="Calibri" panose="020F0502020204030204" pitchFamily="34" charset="0"/>
                <a:ea typeface="GillSansAltOneWGL"/>
                <a:cs typeface="Times New Roman" panose="02020603050405020304" pitchFamily="18" charset="0"/>
              </a:rPr>
              <a:t> заказ на 300 рублей из этого каталога и получите любой продукт </a:t>
            </a:r>
            <a:r>
              <a:rPr lang="ru-RU" sz="1200" i="1" dirty="0" err="1" smtClean="0">
                <a:solidFill>
                  <a:srgbClr val="000000"/>
                </a:solidFill>
                <a:effectLst/>
                <a:latin typeface="Calibri" panose="020F0502020204030204" pitchFamily="34" charset="0"/>
                <a:ea typeface="GillSansAltOneWGL"/>
                <a:cs typeface="Times New Roman" panose="02020603050405020304" pitchFamily="18" charset="0"/>
              </a:rPr>
              <a:t>Eleo</a:t>
            </a:r>
            <a:r>
              <a:rPr lang="ru-RU" sz="1200" i="1" dirty="0" smtClean="0">
                <a:solidFill>
                  <a:srgbClr val="000000"/>
                </a:solidFill>
                <a:effectLst/>
                <a:latin typeface="Calibri" panose="020F0502020204030204" pitchFamily="34" charset="0"/>
                <a:ea typeface="GillSansAltOneWGL"/>
                <a:cs typeface="Times New Roman" panose="02020603050405020304" pitchFamily="18" charset="0"/>
              </a:rPr>
              <a:t>* со скидкой -40%, восстанавливающее масло для волос (специальный код для участников акции</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dirty="0" smtClean="0">
                <a:solidFill>
                  <a:srgbClr val="000000"/>
                </a:solidFill>
                <a:effectLst/>
                <a:latin typeface="Calibri" panose="020F0502020204030204" pitchFamily="34" charset="0"/>
                <a:ea typeface="GillSansAltOneWGL"/>
                <a:cs typeface="Times New Roman" panose="02020603050405020304" pitchFamily="18" charset="0"/>
              </a:rPr>
              <a:t>530613) за 579 рублей.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solidFill>
                  <a:srgbClr val="000000"/>
                </a:solidFill>
                <a:effectLst/>
                <a:latin typeface="Calibri" panose="020F0502020204030204" pitchFamily="34" charset="0"/>
                <a:ea typeface="GillSansAltOneWGL"/>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solidFill>
                  <a:srgbClr val="000000"/>
                </a:solidFill>
                <a:effectLst/>
                <a:latin typeface="Calibri" panose="020F0502020204030204" pitchFamily="34" charset="0"/>
                <a:ea typeface="GillSansAltOneWGL"/>
                <a:cs typeface="Times New Roman" panose="02020603050405020304" pitchFamily="18" charset="0"/>
              </a:rPr>
              <a:t>*Предложение действительно при единовременном заказе продуктов. В случае если продукт, продающийся по специальной цене, закончится, мы предложим замену.</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solidFill>
                  <a:srgbClr val="000000"/>
                </a:solidFill>
                <a:effectLst/>
                <a:latin typeface="Calibri" panose="020F0502020204030204" pitchFamily="34" charset="0"/>
                <a:ea typeface="GillSansAltOneWGL"/>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Это интересно:</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ru-RU" sz="1200" dirty="0" err="1" smtClean="0">
                <a:effectLst/>
              </a:rPr>
              <a:t>Аргановое</a:t>
            </a:r>
            <a:r>
              <a:rPr lang="ru-RU" sz="1200" dirty="0" smtClean="0">
                <a:effectLst/>
              </a:rPr>
              <a:t> масло – это удивительный комплекс химических веществ: различные кислоты, витамин Е (его здесь больше, чем в легендарном оливковом масле) и </a:t>
            </a:r>
            <a:r>
              <a:rPr lang="ru-RU" sz="1200" dirty="0" err="1" smtClean="0">
                <a:effectLst/>
              </a:rPr>
              <a:t>стеролы</a:t>
            </a:r>
            <a:r>
              <a:rPr lang="ru-RU" sz="1200" dirty="0" smtClean="0">
                <a:effectLst/>
              </a:rPr>
              <a:t> – особые вещества, жизненно необходимые для человеческой кожи. </a:t>
            </a:r>
            <a:r>
              <a:rPr lang="ru-RU" sz="1200" dirty="0" err="1" smtClean="0">
                <a:effectLst/>
              </a:rPr>
              <a:t>Аргановое</a:t>
            </a:r>
            <a:r>
              <a:rPr lang="ru-RU" sz="1200" dirty="0" smtClean="0">
                <a:effectLst/>
              </a:rPr>
              <a:t> масло получают из зернышек плодов </a:t>
            </a:r>
            <a:r>
              <a:rPr lang="ru-RU" sz="1200" dirty="0" err="1" smtClean="0">
                <a:effectLst/>
              </a:rPr>
              <a:t>арганового</a:t>
            </a:r>
            <a:r>
              <a:rPr lang="ru-RU" sz="1200" dirty="0" smtClean="0">
                <a:effectLst/>
              </a:rPr>
              <a:t> дерева: растет чудо-дерево на юге Марокко и реже – в Алжире. Масло </a:t>
            </a:r>
            <a:r>
              <a:rPr lang="ru-RU" sz="1200" dirty="0" err="1" smtClean="0">
                <a:effectLst/>
              </a:rPr>
              <a:t>арганы</a:t>
            </a:r>
            <a:r>
              <a:rPr lang="ru-RU" sz="1200" dirty="0" smtClean="0">
                <a:effectLst/>
              </a:rPr>
              <a:t> очень редкое: чтобы добыть литр этого эликсира молодости и здоровья, необходимо 30 килограммов плодов. Последние научные исследования показали, что масло </a:t>
            </a:r>
            <a:r>
              <a:rPr lang="ru-RU" sz="1200" dirty="0" err="1" smtClean="0">
                <a:effectLst/>
              </a:rPr>
              <a:t>арганы</a:t>
            </a:r>
            <a:r>
              <a:rPr lang="ru-RU" sz="1200" dirty="0" smtClean="0">
                <a:effectLst/>
              </a:rPr>
              <a:t> обладает уникальным омолаживающим действием как на кожу, так и на волосы. Быстрый восстанавливающий эффект, защита от повреждений внешней среды – делает этот ингредиент одним из ведущих на современном рынке косметических средств.</a:t>
            </a:r>
            <a:endParaRPr lang="ru-RU" dirty="0" smtClean="0">
              <a:effectLst/>
            </a:endParaRPr>
          </a:p>
          <a:p>
            <a:pPr marL="342900" lvl="0" indent="-342900">
              <a:buFont typeface="Symbol" panose="05050102010706020507" pitchFamily="18" charset="2"/>
              <a:buChar char=""/>
            </a:pPr>
            <a:r>
              <a:rPr lang="ru-RU" sz="1200" dirty="0" smtClean="0">
                <a:effectLst/>
              </a:rPr>
              <a:t>Полиненасыщенные жирные кислоты условно называют витамином F. Под этим названием понимают семейство омега-3, 6. 9 (</a:t>
            </a:r>
            <a:r>
              <a:rPr lang="ru-RU" sz="1200" dirty="0" err="1" smtClean="0">
                <a:effectLst/>
              </a:rPr>
              <a:t>арахидоновая</a:t>
            </a:r>
            <a:r>
              <a:rPr lang="ru-RU" sz="1200" dirty="0" smtClean="0">
                <a:effectLst/>
              </a:rPr>
              <a:t> кислота) жирных кислот. Кроме того, полиненасыщенные жирные кислоты являются структурными компонентами клеточных мембран. Таким образом, эти соединения защищают клетку от разрушений вредными соединениями.</a:t>
            </a:r>
            <a:endParaRPr lang="ru-RU" dirty="0" smtClean="0">
              <a:effectLst/>
            </a:endParaRPr>
          </a:p>
          <a:p>
            <a:pPr>
              <a:lnSpc>
                <a:spcPct val="107000"/>
              </a:lnSpc>
              <a:spcAft>
                <a:spcPts val="800"/>
              </a:spcAft>
            </a:pPr>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solidFill>
                  <a:prstClr val="black"/>
                </a:solidFill>
              </a:rPr>
              <a:pPr/>
              <a:t>25</a:t>
            </a:fld>
            <a:endParaRPr lang="ru-RU">
              <a:solidFill>
                <a:prstClr val="black"/>
              </a:solidFill>
            </a:endParaRPr>
          </a:p>
        </p:txBody>
      </p:sp>
    </p:spTree>
    <p:extLst>
      <p:ext uri="{BB962C8B-B14F-4D97-AF65-F5344CB8AC3E}">
        <p14:creationId xmlns:p14="http://schemas.microsoft.com/office/powerpoint/2010/main" val="1372748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Тема нового каталога – «Будь собой!». </a:t>
            </a:r>
          </a:p>
          <a:p>
            <a:r>
              <a:rPr lang="ru-RU" sz="1200" kern="1200" dirty="0" smtClean="0">
                <a:solidFill>
                  <a:schemeClr val="tx1"/>
                </a:solidFill>
                <a:effectLst/>
                <a:latin typeface="+mn-lt"/>
                <a:ea typeface="+mn-ea"/>
                <a:cs typeface="+mn-cs"/>
              </a:rPr>
              <a:t>Начало нового сезона, как всегда, будет очень активным: это и запуски новых коллекций, и новые рекрутинговые кампании. В это время многие возвращаются из отпусков и начинают подготовку к рабочим будням или учебному году.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В этом каталоге мы говорим о близости к природе и делаем акцент на средства по уходу с максимальным количеством натуральных и органических компонентов и декоративную косметику нейтральных, естественных оттенков.</a:t>
            </a:r>
          </a:p>
          <a:p>
            <a:r>
              <a:rPr lang="ru-RU" sz="1200" kern="1200" dirty="0" smtClean="0">
                <a:solidFill>
                  <a:schemeClr val="tx1"/>
                </a:solidFill>
                <a:effectLst/>
                <a:latin typeface="+mn-lt"/>
                <a:ea typeface="+mn-ea"/>
                <a:cs typeface="+mn-cs"/>
              </a:rPr>
              <a:t>Предложение действует с 11 сентября 2016 года по 1 октября 2016 года*</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*Обращаем Ваше внимание, на то, что коммуникация по срокам действия каталога изменена. Теперь мы делаем акцент на период действия предложений каталога. Количество каталогов, выпускаемых ежегодно компанией </a:t>
            </a:r>
            <a:r>
              <a:rPr lang="ru-RU" sz="1200" kern="1200" dirty="0" err="1" smtClean="0">
                <a:solidFill>
                  <a:schemeClr val="tx1"/>
                </a:solidFill>
                <a:effectLst/>
                <a:latin typeface="+mn-lt"/>
                <a:ea typeface="+mn-ea"/>
                <a:cs typeface="+mn-cs"/>
              </a:rPr>
              <a:t>Орифлэйм</a:t>
            </a:r>
            <a:r>
              <a:rPr lang="ru-RU" sz="1200" kern="1200" dirty="0" smtClean="0">
                <a:solidFill>
                  <a:schemeClr val="tx1"/>
                </a:solidFill>
                <a:effectLst/>
                <a:latin typeface="+mn-lt"/>
                <a:ea typeface="+mn-ea"/>
                <a:cs typeface="+mn-cs"/>
              </a:rPr>
              <a:t>, не поменяется и останется прежним: 17 каталогов в год!</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Фокусы каталога:</a:t>
            </a:r>
            <a:r>
              <a:rPr lang="en-US" sz="1200"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1) </a:t>
            </a:r>
            <a:r>
              <a:rPr lang="ru-RU" sz="1200" b="1" kern="1200" dirty="0" err="1" smtClean="0">
                <a:solidFill>
                  <a:schemeClr val="tx1"/>
                </a:solidFill>
                <a:effectLst/>
                <a:latin typeface="+mn-lt"/>
                <a:ea typeface="+mn-ea"/>
                <a:cs typeface="+mn-cs"/>
              </a:rPr>
              <a:t>Суперпредложение</a:t>
            </a:r>
            <a:r>
              <a:rPr lang="ru-RU" sz="1200" b="1" kern="1200" dirty="0" smtClean="0">
                <a:solidFill>
                  <a:schemeClr val="tx1"/>
                </a:solidFill>
                <a:effectLst/>
                <a:latin typeface="+mn-lt"/>
                <a:ea typeface="+mn-ea"/>
                <a:cs typeface="+mn-cs"/>
              </a:rPr>
              <a:t> в начале каталога </a:t>
            </a:r>
            <a:r>
              <a:rPr lang="ru-RU" sz="1200" kern="1200" dirty="0" smtClean="0">
                <a:solidFill>
                  <a:schemeClr val="tx1"/>
                </a:solidFill>
                <a:effectLst/>
                <a:latin typeface="+mn-lt"/>
                <a:ea typeface="+mn-ea"/>
                <a:cs typeface="+mn-cs"/>
              </a:rPr>
              <a:t>– это интересные предложения со значительными скидками на нескольких разворотах в самом начале каталога, объединённые общими темами.  </a:t>
            </a:r>
          </a:p>
          <a:p>
            <a:r>
              <a:rPr lang="ru-RU" sz="1200" b="1" kern="1200" dirty="0" smtClean="0">
                <a:solidFill>
                  <a:schemeClr val="tx1"/>
                </a:solidFill>
                <a:effectLst/>
                <a:latin typeface="+mn-lt"/>
                <a:ea typeface="+mn-ea"/>
                <a:cs typeface="+mn-cs"/>
              </a:rPr>
              <a:t>2) Драйвер каталога </a:t>
            </a:r>
            <a:r>
              <a:rPr lang="ru-RU" sz="1200" kern="1200" dirty="0" smtClean="0">
                <a:solidFill>
                  <a:schemeClr val="tx1"/>
                </a:solidFill>
                <a:effectLst/>
                <a:latin typeface="+mn-lt"/>
                <a:ea typeface="+mn-ea"/>
                <a:cs typeface="+mn-cs"/>
              </a:rPr>
              <a:t>– это очень привлекательный продукт, который можно получить по выгодной цене при условии размещения заказа на определенную сумму. </a:t>
            </a:r>
          </a:p>
          <a:p>
            <a:r>
              <a:rPr lang="ru-RU" sz="1200" kern="1200" dirty="0" smtClean="0">
                <a:solidFill>
                  <a:schemeClr val="tx1"/>
                </a:solidFill>
                <a:effectLst/>
                <a:latin typeface="+mn-lt"/>
                <a:ea typeface="+mn-ea"/>
                <a:cs typeface="+mn-cs"/>
              </a:rPr>
              <a:t>Драйвером текущего каталога (период  действия предложения с 11.09 по 01.10.2016) является платок </a:t>
            </a:r>
            <a:r>
              <a:rPr lang="en-US" sz="1200" kern="1200" dirty="0" err="1" smtClean="0">
                <a:solidFill>
                  <a:schemeClr val="tx1"/>
                </a:solidFill>
                <a:effectLst/>
                <a:latin typeface="+mn-lt"/>
                <a:ea typeface="+mn-ea"/>
                <a:cs typeface="+mn-cs"/>
              </a:rPr>
              <a:t>Siah</a:t>
            </a:r>
            <a:r>
              <a:rPr lang="ru-RU" sz="1200" kern="1200" dirty="0" smtClean="0">
                <a:solidFill>
                  <a:schemeClr val="tx1"/>
                </a:solidFill>
                <a:effectLst/>
                <a:latin typeface="+mn-lt"/>
                <a:ea typeface="+mn-ea"/>
                <a:cs typeface="+mn-cs"/>
              </a:rPr>
              <a:t>, который можно приобрести всего за всего за 499 рублей со скидкой 50 % при единовременном заказе на 990 рублей из этого каталога.</a:t>
            </a:r>
          </a:p>
          <a:p>
            <a:r>
              <a:rPr lang="ru-RU" sz="1200" b="1" kern="1200" dirty="0" smtClean="0">
                <a:solidFill>
                  <a:schemeClr val="tx1"/>
                </a:solidFill>
                <a:effectLst/>
                <a:latin typeface="+mn-lt"/>
                <a:ea typeface="+mn-ea"/>
                <a:cs typeface="+mn-cs"/>
              </a:rPr>
              <a:t>3) </a:t>
            </a:r>
            <a:r>
              <a:rPr lang="ru-RU" sz="1200" b="1" kern="1200" dirty="0" err="1" smtClean="0">
                <a:solidFill>
                  <a:schemeClr val="tx1"/>
                </a:solidFill>
                <a:effectLst/>
                <a:latin typeface="+mn-lt"/>
                <a:ea typeface="+mn-ea"/>
                <a:cs typeface="+mn-cs"/>
              </a:rPr>
              <a:t>Суперпредложение</a:t>
            </a:r>
            <a:r>
              <a:rPr lang="ru-RU" sz="1200" b="1" kern="1200" dirty="0" smtClean="0">
                <a:solidFill>
                  <a:schemeClr val="tx1"/>
                </a:solidFill>
                <a:effectLst/>
                <a:latin typeface="+mn-lt"/>
                <a:ea typeface="+mn-ea"/>
                <a:cs typeface="+mn-cs"/>
              </a:rPr>
              <a:t> в конце каталога </a:t>
            </a:r>
            <a:r>
              <a:rPr lang="ru-RU" sz="1200" kern="1200" dirty="0" smtClean="0">
                <a:solidFill>
                  <a:schemeClr val="tx1"/>
                </a:solidFill>
                <a:effectLst/>
                <a:latin typeface="+mn-lt"/>
                <a:ea typeface="+mn-ea"/>
                <a:cs typeface="+mn-cs"/>
              </a:rPr>
              <a:t>– это дополнительные интересные предложения с суперскидками на нескольких разворотах в самом конце каталога, объединённые общими темами.  </a:t>
            </a:r>
          </a:p>
          <a:p>
            <a:r>
              <a:rPr lang="ru-RU" sz="1200" b="1" kern="1200" dirty="0" smtClean="0">
                <a:solidFill>
                  <a:schemeClr val="tx1"/>
                </a:solidFill>
                <a:effectLst/>
                <a:latin typeface="+mn-lt"/>
                <a:ea typeface="+mn-ea"/>
                <a:cs typeface="+mn-cs"/>
              </a:rPr>
              <a:t>4) Главные продукты каталога </a:t>
            </a:r>
            <a:r>
              <a:rPr lang="ru-RU" sz="1200" kern="1200" dirty="0" smtClean="0">
                <a:solidFill>
                  <a:schemeClr val="tx1"/>
                </a:solidFill>
                <a:effectLst/>
                <a:latin typeface="+mn-lt"/>
                <a:ea typeface="+mn-ea"/>
                <a:cs typeface="+mn-cs"/>
              </a:rPr>
              <a:t>–</a:t>
            </a:r>
            <a:r>
              <a:rPr lang="ru-RU" sz="1200" b="1"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это популярные продукты с большой скидкой, они расположены внутри каталога. Потенциально это самые продаваемые продукты из текущего каталога. Дизайн страниц с такими продуктами намеренно отличается от остальных страниц с целью привлечения внимания.</a:t>
            </a:r>
          </a:p>
          <a:p>
            <a:r>
              <a:rPr lang="ru-RU" sz="1200" b="1" kern="1200" dirty="0" smtClean="0">
                <a:solidFill>
                  <a:schemeClr val="tx1"/>
                </a:solidFill>
                <a:effectLst/>
                <a:latin typeface="+mn-lt"/>
                <a:ea typeface="+mn-ea"/>
                <a:cs typeface="+mn-cs"/>
              </a:rPr>
              <a:t>5) </a:t>
            </a:r>
            <a:r>
              <a:rPr lang="ru-RU" sz="1200" b="1" kern="1200" dirty="0" err="1" smtClean="0">
                <a:solidFill>
                  <a:schemeClr val="tx1"/>
                </a:solidFill>
                <a:effectLst/>
                <a:latin typeface="+mn-lt"/>
                <a:ea typeface="+mn-ea"/>
                <a:cs typeface="+mn-cs"/>
              </a:rPr>
              <a:t>Суперпредложение</a:t>
            </a:r>
            <a:r>
              <a:rPr lang="ru-RU" sz="1200" b="1" kern="1200" dirty="0" smtClean="0">
                <a:solidFill>
                  <a:schemeClr val="tx1"/>
                </a:solidFill>
                <a:effectLst/>
                <a:latin typeface="+mn-lt"/>
                <a:ea typeface="+mn-ea"/>
                <a:cs typeface="+mn-cs"/>
              </a:rPr>
              <a:t> на задней обложке каталога - </a:t>
            </a:r>
            <a:r>
              <a:rPr lang="ru-RU" sz="1200" kern="1200" dirty="0" smtClean="0">
                <a:solidFill>
                  <a:schemeClr val="tx1"/>
                </a:solidFill>
                <a:effectLst/>
                <a:latin typeface="+mn-lt"/>
                <a:ea typeface="+mn-ea"/>
                <a:cs typeface="+mn-cs"/>
              </a:rPr>
              <a:t>это предложение называется «Дверь в </a:t>
            </a:r>
            <a:r>
              <a:rPr lang="ru-RU" sz="1200" kern="1200" dirty="0" err="1" smtClean="0">
                <a:solidFill>
                  <a:schemeClr val="tx1"/>
                </a:solidFill>
                <a:effectLst/>
                <a:latin typeface="+mn-lt"/>
                <a:ea typeface="+mn-ea"/>
                <a:cs typeface="+mn-cs"/>
              </a:rPr>
              <a:t>Орифлэйм</a:t>
            </a:r>
            <a:r>
              <a:rPr lang="ru-RU" sz="1200" kern="1200" dirty="0" smtClean="0">
                <a:solidFill>
                  <a:schemeClr val="tx1"/>
                </a:solidFill>
                <a:effectLst/>
                <a:latin typeface="+mn-lt"/>
                <a:ea typeface="+mn-ea"/>
                <a:cs typeface="+mn-cs"/>
              </a:rPr>
              <a:t>», так как многие клиенты начинают просмотр каталога с конца. Как правило, в каждом заказе есть этот продукт! </a:t>
            </a:r>
          </a:p>
          <a:p>
            <a:r>
              <a:rPr lang="en-US" sz="1200"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5) Кроме того, в каталоге, конечно, представлены ВСЕ категории продуктов</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Вэлнэс</a:t>
            </a:r>
            <a:r>
              <a:rPr lang="ru-RU" sz="1200" kern="1200" dirty="0" smtClean="0">
                <a:solidFill>
                  <a:schemeClr val="tx1"/>
                </a:solidFill>
                <a:effectLst/>
                <a:latin typeface="+mn-lt"/>
                <a:ea typeface="+mn-ea"/>
                <a:cs typeface="+mn-cs"/>
              </a:rPr>
              <a:t>, уход за кожей лица, декоративная косметика, ароматы, уход за волосами, уход за телом и аксессуары. При просмотре каталога стоит обратить внимание на продукты в разных категориях, чтобы найти именно то, что нужно вам.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80DFB95-1AC9-489C-A3E8-0FB4261F37B4}" type="slidenum">
              <a:rPr lang="ru-RU" smtClean="0"/>
              <a:t>2</a:t>
            </a:fld>
            <a:endParaRPr lang="ru-RU"/>
          </a:p>
        </p:txBody>
      </p:sp>
    </p:spTree>
    <p:extLst>
      <p:ext uri="{BB962C8B-B14F-4D97-AF65-F5344CB8AC3E}">
        <p14:creationId xmlns:p14="http://schemas.microsoft.com/office/powerpoint/2010/main" val="1519269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solidFill>
                  <a:prstClr val="black"/>
                </a:solidFill>
              </a:rPr>
              <a:pPr/>
              <a:t>26</a:t>
            </a:fld>
            <a:endParaRPr lang="ru-RU">
              <a:solidFill>
                <a:prstClr val="black"/>
              </a:solidFill>
            </a:endParaRPr>
          </a:p>
        </p:txBody>
      </p:sp>
    </p:spTree>
    <p:extLst>
      <p:ext uri="{BB962C8B-B14F-4D97-AF65-F5344CB8AC3E}">
        <p14:creationId xmlns:p14="http://schemas.microsoft.com/office/powerpoint/2010/main" val="3049520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a:lnSpc>
                <a:spcPct val="107000"/>
              </a:lnSpc>
              <a:spcAft>
                <a:spcPts val="0"/>
              </a:spcAft>
            </a:pPr>
            <a:r>
              <a:rPr lang="ru-RU" sz="1200" dirty="0" smtClean="0">
                <a:solidFill>
                  <a:srgbClr val="000000"/>
                </a:solidFill>
                <a:effectLst/>
                <a:latin typeface="Calibri" panose="020F0502020204030204" pitchFamily="34" charset="0"/>
                <a:ea typeface="EuropeanPi-One"/>
                <a:cs typeface="GillSansAltOneWGL-Bold"/>
              </a:rPr>
              <a:t>Самые первые признаки возраста проявляются именно на коже век. Этому есть научное объяснение-особенности строения этой области.  Она тонкая, практически лишена подкожно жировой клетчатки, и, можно сказать, отсутствует сальные и потовые железы. Также очень сильная нагрузка на кожу век, в течении дня человек моргает около 20 000 раз, трет глаза, растягивая кожу и так далее. Поэтому за этой зоной ухаживать нужно особенно тщательно, специальными средствами.</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EuropeanPi-One"/>
                <a:cs typeface="GillSansAltOneWGL-Bold"/>
              </a:rPr>
              <a:t>В действующем каталоге </a:t>
            </a:r>
            <a:r>
              <a:rPr lang="ru-RU" sz="1200" dirty="0" err="1" smtClean="0">
                <a:solidFill>
                  <a:srgbClr val="000000"/>
                </a:solidFill>
                <a:effectLst/>
                <a:latin typeface="Calibri" panose="020F0502020204030204" pitchFamily="34" charset="0"/>
                <a:ea typeface="EuropeanPi-One"/>
                <a:cs typeface="GillSansAltOneWGL-Bold"/>
              </a:rPr>
              <a:t>Орифлэйм</a:t>
            </a:r>
            <a:r>
              <a:rPr lang="ru-RU" sz="1200" dirty="0" smtClean="0">
                <a:solidFill>
                  <a:srgbClr val="000000"/>
                </a:solidFill>
                <a:effectLst/>
                <a:latin typeface="Calibri" panose="020F0502020204030204" pitchFamily="34" charset="0"/>
                <a:ea typeface="EuropeanPi-One"/>
                <a:cs typeface="GillSansAltOneWGL-Bold"/>
              </a:rPr>
              <a:t> предлагает великолепные средства для ухода за кожей век из серии «</a:t>
            </a:r>
            <a:r>
              <a:rPr lang="ru-RU" sz="1200" dirty="0" err="1" smtClean="0">
                <a:solidFill>
                  <a:srgbClr val="000000"/>
                </a:solidFill>
                <a:effectLst/>
                <a:latin typeface="Calibri" panose="020F0502020204030204" pitchFamily="34" charset="0"/>
                <a:ea typeface="EuropeanPi-One"/>
                <a:cs typeface="GillSansAltOneWGL-Bold"/>
              </a:rPr>
              <a:t>Love</a:t>
            </a:r>
            <a:r>
              <a:rPr lang="ru-RU" sz="1200" dirty="0" smtClean="0">
                <a:solidFill>
                  <a:srgbClr val="000000"/>
                </a:solidFill>
                <a:effectLst/>
                <a:latin typeface="Calibri" panose="020F0502020204030204" pitchFamily="34" charset="0"/>
                <a:ea typeface="EuropeanPi-One"/>
                <a:cs typeface="GillSansAltOneWGL-Bold"/>
              </a:rPr>
              <a:t> </a:t>
            </a:r>
            <a:r>
              <a:rPr lang="en-US" sz="1200" dirty="0" smtClean="0">
                <a:solidFill>
                  <a:srgbClr val="000000"/>
                </a:solidFill>
                <a:effectLst/>
                <a:latin typeface="Calibri" panose="020F0502020204030204" pitchFamily="34" charset="0"/>
                <a:ea typeface="EuropeanPi-One"/>
                <a:cs typeface="GillSansAltOneWGL-Bold"/>
              </a:rPr>
              <a:t>Nature</a:t>
            </a:r>
            <a:r>
              <a:rPr lang="ru-RU" sz="1200" dirty="0" smtClean="0">
                <a:solidFill>
                  <a:srgbClr val="000000"/>
                </a:solidFill>
                <a:effectLst/>
                <a:latin typeface="Calibri" panose="020F0502020204030204" pitchFamily="34" charset="0"/>
                <a:ea typeface="EuropeanPi-One"/>
                <a:cs typeface="GillSansAltOneWGL-Bold"/>
              </a:rPr>
              <a:t>»</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EuropeanPi-One"/>
                <a:cs typeface="GillSansAltOneWGL-Bold"/>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EuropeanPi-One"/>
                <a:cs typeface="EuropeanPi-One"/>
              </a:rPr>
              <a:t>30162 </a:t>
            </a:r>
            <a:r>
              <a:rPr lang="ru-RU" sz="1200" b="1" dirty="0" smtClean="0">
                <a:effectLst/>
                <a:latin typeface="Calibri" panose="020F0502020204030204" pitchFamily="34" charset="0"/>
                <a:ea typeface="EuropeanPi-One"/>
                <a:cs typeface="GillSansAltOneWGL-Bold"/>
              </a:rPr>
              <a:t>Крем для кожи вокруг глаз «Шиповник» </a:t>
            </a:r>
            <a:r>
              <a:rPr lang="ru-RU" sz="1200" b="1" dirty="0" smtClean="0">
                <a:effectLst/>
                <a:latin typeface="Calibri" panose="020F0502020204030204" pitchFamily="34" charset="0"/>
                <a:ea typeface="GillSansAltOneWGL"/>
                <a:cs typeface="GillSansAltOneWGL"/>
              </a:rPr>
              <a:t>15 мл.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GillSansAltOneWGL"/>
                <a:cs typeface="GillSansAltOneWGL"/>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effectLst/>
                <a:latin typeface="Calibri" panose="020F0502020204030204" pitchFamily="34" charset="0"/>
                <a:ea typeface="GillSansAltOneWGL"/>
                <a:cs typeface="GillSansAltOneWGL"/>
              </a:rPr>
              <a:t>Питает нежную кожу вокруг глаз за счет масла шиповника, обладающее смягчающими и </a:t>
            </a:r>
            <a:r>
              <a:rPr lang="ru-RU" sz="1200" dirty="0" err="1" smtClean="0">
                <a:effectLst/>
                <a:latin typeface="Calibri" panose="020F0502020204030204" pitchFamily="34" charset="0"/>
                <a:ea typeface="GillSansAltOneWGL"/>
                <a:cs typeface="GillSansAltOneWGL"/>
              </a:rPr>
              <a:t>восстанваливающими</a:t>
            </a:r>
            <a:r>
              <a:rPr lang="ru-RU" sz="1200" dirty="0" smtClean="0">
                <a:effectLst/>
                <a:latin typeface="Calibri" panose="020F0502020204030204" pitchFamily="34" charset="0"/>
                <a:ea typeface="GillSansAltOneWGL"/>
                <a:cs typeface="GillSansAltOneWGL"/>
              </a:rPr>
              <a:t> свойствами</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effectLst/>
                <a:latin typeface="Calibri" panose="020F0502020204030204" pitchFamily="34" charset="0"/>
                <a:ea typeface="GillSansAltOneWGL"/>
                <a:cs typeface="GillSansAltOneWGL"/>
              </a:rPr>
              <a:t>Легкая текстура быстро впитывается</a:t>
            </a:r>
            <a:endParaRPr lang="ru-RU" sz="1200" dirty="0" smtClean="0">
              <a:effectLst/>
              <a:latin typeface="Times New Roman" panose="02020603050405020304" pitchFamily="18" charset="0"/>
              <a:ea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GillSansAltOneWGL"/>
                <a:cs typeface="GillSansAltOneWGL"/>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GillSansAltOneWGL"/>
                <a:cs typeface="GillSansAltOneWGL"/>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EuropeanPi-One"/>
                <a:cs typeface="GillSansAltOneWGL-Bold"/>
              </a:rPr>
              <a:t>30143 Гель для век «Алоэ вера» 15 мл.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EuropeanPi-One"/>
                <a:cs typeface="GillSansAltOneWGL-Bold"/>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effectLst/>
                <a:latin typeface="Calibri" panose="020F0502020204030204" pitchFamily="34" charset="0"/>
                <a:ea typeface="EuropeanPi-One"/>
                <a:cs typeface="GillSansAltOneWGL-Bold"/>
              </a:rPr>
              <a:t>Увлажняет и тонизирует кожу вокруг глаз за счет масла экстракта алоэ, который обладает выраженным увлажняющим действием.</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effectLst/>
                <a:latin typeface="Calibri" panose="020F0502020204030204" pitchFamily="34" charset="0"/>
                <a:ea typeface="EuropeanPi-One"/>
                <a:cs typeface="GillSansAltOneWGL-Bold"/>
              </a:rPr>
              <a:t>Легкая текстура геля обеспечивает лёгкое впитывание</a:t>
            </a:r>
            <a:endParaRPr lang="ru-RU" sz="1200" dirty="0" smtClean="0">
              <a:effectLst/>
              <a:latin typeface="Times New Roman" panose="02020603050405020304" pitchFamily="18" charset="0"/>
              <a:ea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EuropeanPi-One"/>
                <a:cs typeface="GillSansAltOneWGL-Bold"/>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EuropeanPi-One"/>
                <a:cs typeface="GillSansAltOneWGL-Bold"/>
              </a:rPr>
              <a:t>31396  </a:t>
            </a:r>
            <a:r>
              <a:rPr lang="ru-RU" sz="1200" b="1" dirty="0" err="1" smtClean="0">
                <a:effectLst/>
                <a:latin typeface="Calibri" panose="020F0502020204030204" pitchFamily="34" charset="0"/>
                <a:ea typeface="EuropeanPi-One"/>
                <a:cs typeface="GillSansAltOneWGL-Bold"/>
              </a:rPr>
              <a:t>Антивозрастной</a:t>
            </a:r>
            <a:r>
              <a:rPr lang="ru-RU" sz="1200" b="1" dirty="0" smtClean="0">
                <a:effectLst/>
                <a:latin typeface="Calibri" panose="020F0502020204030204" pitchFamily="34" charset="0"/>
                <a:ea typeface="EuropeanPi-One"/>
                <a:cs typeface="GillSansAltOneWGL-Bold"/>
              </a:rPr>
              <a:t> крем для кожи вокруг глаз с </a:t>
            </a:r>
            <a:r>
              <a:rPr lang="ru-RU" sz="1200" b="1" dirty="0" err="1" smtClean="0">
                <a:effectLst/>
                <a:latin typeface="Calibri" panose="020F0502020204030204" pitchFamily="34" charset="0"/>
                <a:ea typeface="EuropeanPi-One"/>
                <a:cs typeface="GillSansAltOneWGL-Bold"/>
              </a:rPr>
              <a:t>коэнзимом</a:t>
            </a:r>
            <a:r>
              <a:rPr lang="ru-RU" sz="1200" b="1" dirty="0" smtClean="0">
                <a:effectLst/>
                <a:latin typeface="Calibri" panose="020F0502020204030204" pitchFamily="34" charset="0"/>
                <a:ea typeface="EuropeanPi-One"/>
                <a:cs typeface="GillSansAltOneWGL-Bold"/>
              </a:rPr>
              <a:t> Q10 «Люцерна» 15 мл.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EuropeanPi-One"/>
                <a:cs typeface="GillSansAltOneWGL-Bold"/>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effectLst/>
                <a:latin typeface="Calibri" panose="020F0502020204030204" pitchFamily="34" charset="0"/>
                <a:ea typeface="EuropeanPi-One"/>
                <a:cs typeface="GillSansAltOneWGL-Bold"/>
              </a:rPr>
              <a:t>Убирает первые признаки старения вокруг глаз за счет экстракта люцерны, который быстро восстанавливает деятельность клеток кожи.</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effectLst/>
                <a:latin typeface="Calibri" panose="020F0502020204030204" pitchFamily="34" charset="0"/>
                <a:ea typeface="EuropeanPi-One"/>
                <a:cs typeface="GillSansAltOneWGL-Bold"/>
              </a:rPr>
              <a:t>Невесомая текстура обеспечивает лёгкое впитывание</a:t>
            </a:r>
            <a:endParaRPr lang="ru-RU" sz="1200" dirty="0" smtClean="0">
              <a:effectLst/>
              <a:latin typeface="Times New Roman" panose="02020603050405020304" pitchFamily="18" charset="0"/>
              <a:ea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EuropeanPi-One"/>
                <a:cs typeface="GillSansAltOneWGL-Bold"/>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EuropeanPi-One"/>
                <a:cs typeface="GillSansAltOneWGL-Bold"/>
              </a:rPr>
              <a:t>В действующем каталоге, каждый из кремов по уходу за кожей век серии «</a:t>
            </a:r>
            <a:r>
              <a:rPr lang="en-US" sz="1200" dirty="0" smtClean="0">
                <a:effectLst/>
                <a:latin typeface="Calibri" panose="020F0502020204030204" pitchFamily="34" charset="0"/>
                <a:ea typeface="EuropeanPi-One"/>
                <a:cs typeface="GillSansAltOneWGL-Bold"/>
              </a:rPr>
              <a:t>Love Nature</a:t>
            </a:r>
            <a:r>
              <a:rPr lang="ru-RU" sz="1200" smtClean="0">
                <a:effectLst/>
                <a:latin typeface="Calibri" panose="020F0502020204030204" pitchFamily="34" charset="0"/>
                <a:ea typeface="EuropeanPi-One"/>
                <a:cs typeface="GillSansAltOneWGL-Bold"/>
              </a:rPr>
              <a:t>» можно пробрести всего за 85 рублей.</a:t>
            </a:r>
            <a:endParaRPr lang="ru-RU" sz="110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27</a:t>
            </a:fld>
            <a:endParaRPr lang="ru-RU"/>
          </a:p>
        </p:txBody>
      </p:sp>
    </p:spTree>
    <p:extLst>
      <p:ext uri="{BB962C8B-B14F-4D97-AF65-F5344CB8AC3E}">
        <p14:creationId xmlns:p14="http://schemas.microsoft.com/office/powerpoint/2010/main" val="807856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algn="just">
              <a:lnSpc>
                <a:spcPct val="115000"/>
              </a:lnSpc>
              <a:spcAft>
                <a:spcPts val="100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Вот уже на протяжении нескольких модных сезонов визажисты сошлись во мнении, что ничто так не украшает девушек, как ухоженная кожа, подчеркнуто длинные ресницы и слегка накрашенные губы. И модный сезон 2016-2017 года не стал исключением. Естественный макияж - это тренд, который сегодня можно встретить не только на подиумах, но и городских улицах. Такой образ универсален и поэтому он превосходно подходит для всех случаев жизни. Но, при этом, достичь эффекта «макияжа без макияжа», порой, оказывается сложнее, чем кажется на первый взгляд.</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Ведь такой </a:t>
            </a:r>
            <a:r>
              <a:rPr lang="ru-RU" sz="12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мейк</a:t>
            </a: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-ап выглядит совершенным лишь при условии здоровой кожи</a:t>
            </a:r>
            <a:r>
              <a:rPr lang="ru-RU" sz="1200" kern="1200" dirty="0" smtClean="0">
                <a:solidFill>
                  <a:srgbClr val="000000"/>
                </a:solidFill>
                <a:effectLst/>
                <a:latin typeface="Calibri" panose="020F0502020204030204" pitchFamily="34" charset="0"/>
                <a:ea typeface="+mn-ea"/>
                <a:cs typeface="+mn-cs"/>
              </a:rPr>
              <a:t> и правильно подобранных косметических средств.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200" kern="1200" dirty="0" smtClean="0">
                <a:solidFill>
                  <a:srgbClr val="000000"/>
                </a:solidFill>
                <a:effectLst/>
                <a:latin typeface="Calibri" panose="020F0502020204030204" pitchFamily="34" charset="0"/>
                <a:ea typeface="+mn-ea"/>
                <a:cs typeface="+mn-cs"/>
              </a:rPr>
              <a:t>Зная о том, </a:t>
            </a: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что женщины по всему миру все чаще хотят, чтобы макияж не маскировал, а отражал и подчеркивал их натуральную красоту</a:t>
            </a:r>
            <a:r>
              <a:rPr lang="ru-RU" sz="1200" kern="1200" dirty="0" smtClean="0">
                <a:solidFill>
                  <a:srgbClr val="000000"/>
                </a:solidFill>
                <a:effectLst/>
                <a:latin typeface="Calibri" panose="020F0502020204030204" pitchFamily="34" charset="0"/>
                <a:ea typeface="+mn-ea"/>
                <a:cs typeface="+mn-cs"/>
              </a:rPr>
              <a:t>, компания </a:t>
            </a:r>
            <a:r>
              <a:rPr lang="ru-RU" sz="1200" kern="1200" dirty="0" err="1" smtClean="0">
                <a:solidFill>
                  <a:srgbClr val="000000"/>
                </a:solidFill>
                <a:effectLst/>
                <a:latin typeface="Calibri" panose="020F0502020204030204" pitchFamily="34" charset="0"/>
                <a:ea typeface="+mn-ea"/>
                <a:cs typeface="+mn-cs"/>
              </a:rPr>
              <a:t>Орифлэйм</a:t>
            </a:r>
            <a:r>
              <a:rPr lang="ru-RU" sz="1200" kern="1200" dirty="0" smtClean="0">
                <a:solidFill>
                  <a:srgbClr val="000000"/>
                </a:solidFill>
                <a:effectLst/>
                <a:latin typeface="Calibri" panose="020F0502020204030204" pitchFamily="34" charset="0"/>
                <a:ea typeface="+mn-ea"/>
                <a:cs typeface="+mn-cs"/>
              </a:rPr>
              <a:t>, как всегда, стремиться удовлетворить все желания своих клиентов и консультантов.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ru-RU" sz="1200" kern="1200" dirty="0" smtClean="0">
                <a:solidFill>
                  <a:srgbClr val="000000"/>
                </a:solidFill>
                <a:effectLst/>
                <a:latin typeface="Calibri" panose="020F0502020204030204" pitchFamily="34" charset="0"/>
                <a:ea typeface="+mn-ea"/>
                <a:cs typeface="+mn-cs"/>
              </a:rPr>
              <a:t>В нашем ассортименте всегда были качественные средства для комплексного ухода за лицом в домашних условиях, а сегодня, следуя за модной тенденцией «естественного макияжа» компания запускает новую линейку средств декоративной косметики в бренде </a:t>
            </a:r>
            <a:r>
              <a:rPr lang="en-US" sz="1200" kern="1200" dirty="0" smtClean="0">
                <a:solidFill>
                  <a:srgbClr val="000000"/>
                </a:solidFill>
                <a:effectLst/>
                <a:latin typeface="Calibri" panose="020F0502020204030204" pitchFamily="34" charset="0"/>
                <a:ea typeface="+mn-ea"/>
                <a:cs typeface="+mn-cs"/>
              </a:rPr>
              <a:t>The ONE</a:t>
            </a:r>
            <a:r>
              <a:rPr lang="ru-RU" sz="1200" kern="1200" dirty="0" smtClean="0">
                <a:solidFill>
                  <a:srgbClr val="000000"/>
                </a:solidFill>
                <a:effectLst/>
                <a:latin typeface="Calibri" panose="020F0502020204030204" pitchFamily="34" charset="0"/>
                <a:ea typeface="+mn-ea"/>
                <a:cs typeface="+mn-cs"/>
              </a:rPr>
              <a:t> – </a:t>
            </a:r>
            <a:r>
              <a:rPr lang="ru-RU" sz="12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a:t>
            </a: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ONE  </a:t>
            </a:r>
            <a:r>
              <a:rPr lang="ru-RU" sz="12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Featherlight</a:t>
            </a: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200" kern="1200" dirty="0" smtClean="0">
                <a:solidFill>
                  <a:srgbClr val="000000"/>
                </a:solidFill>
                <a:effectLst/>
                <a:latin typeface="Calibri" panose="020F0502020204030204" pitchFamily="34" charset="0"/>
                <a:ea typeface="+mn-ea"/>
                <a:cs typeface="+mn-cs"/>
              </a:rPr>
              <a:t>«</a:t>
            </a:r>
            <a:r>
              <a:rPr lang="ru-RU" sz="1200" kern="1200" dirty="0" err="1" smtClean="0">
                <a:solidFill>
                  <a:srgbClr val="000000"/>
                </a:solidFill>
                <a:effectLst/>
                <a:latin typeface="Calibri" panose="020F0502020204030204" pitchFamily="34" charset="0"/>
                <a:ea typeface="+mn-ea"/>
                <a:cs typeface="+mn-cs"/>
              </a:rPr>
              <a:t>Ультралегкость</a:t>
            </a:r>
            <a:r>
              <a:rPr lang="ru-RU" sz="1200" kern="1200" dirty="0" smtClean="0">
                <a:solidFill>
                  <a:srgbClr val="000000"/>
                </a:solidFill>
                <a:effectLst/>
                <a:latin typeface="Calibri" panose="020F0502020204030204" pitchFamily="34" charset="0"/>
                <a:ea typeface="+mn-ea"/>
                <a:cs typeface="+mn-cs"/>
              </a:rPr>
              <a:t>»</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ЭФФЕКТНАЯ КРАСОТА – ЛЕГКО И ЕСТЕСТВЕННО</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Линейка «</a:t>
            </a:r>
            <a:r>
              <a:rPr lang="ru-RU" sz="12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Ультралегкость</a:t>
            </a: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это легкость тончайших текстур и сочетание ухаживающих ингредиентов с яркими и модными оттенками сезона.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С новой линейкой вы можете создать любой образ: от легкого до сочного и праздничного. Однако за счет невесомой текстуры продуктов макияж будет выглядеть натурально.</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kern="1200" dirty="0" smtClean="0">
                <a:solidFill>
                  <a:srgbClr val="000000"/>
                </a:solidFill>
                <a:effectLst/>
                <a:latin typeface="Calibri" panose="020F0502020204030204" pitchFamily="34" charset="0"/>
                <a:ea typeface="+mn-ea"/>
                <a:cs typeface="+mn-cs"/>
              </a:rPr>
              <a:t>В линейке «</a:t>
            </a:r>
            <a:r>
              <a:rPr lang="ru-RU" sz="1200" kern="1200" dirty="0" err="1" smtClean="0">
                <a:solidFill>
                  <a:srgbClr val="000000"/>
                </a:solidFill>
                <a:effectLst/>
                <a:latin typeface="Calibri" panose="020F0502020204030204" pitchFamily="34" charset="0"/>
                <a:ea typeface="+mn-ea"/>
                <a:cs typeface="+mn-cs"/>
              </a:rPr>
              <a:t>Ультралегкость</a:t>
            </a:r>
            <a:r>
              <a:rPr lang="ru-RU" sz="1200" kern="1200" dirty="0" smtClean="0">
                <a:solidFill>
                  <a:srgbClr val="000000"/>
                </a:solidFill>
                <a:effectLst/>
                <a:latin typeface="Calibri" panose="020F0502020204030204" pitchFamily="34" charset="0"/>
                <a:ea typeface="+mn-ea"/>
                <a:cs typeface="+mn-cs"/>
              </a:rPr>
              <a:t>» на страницах действующего каталога запускается сразу несколько продуктов, одним из которых является </a:t>
            </a:r>
            <a:r>
              <a:rPr lang="ru-RU" sz="12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Разделяющая тушь для ресниц </a:t>
            </a:r>
            <a:r>
              <a:rPr lang="ru-RU" sz="1200" b="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a:t>
            </a:r>
            <a:r>
              <a:rPr lang="ru-RU" sz="12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ONE </a:t>
            </a:r>
            <a:r>
              <a:rPr lang="ru-RU" sz="1200" b="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Featherlight</a:t>
            </a:r>
            <a:r>
              <a:rPr lang="ru-RU" sz="12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200" b="1" dirty="0" smtClean="0">
                <a:solidFill>
                  <a:srgbClr val="000000"/>
                </a:solidFill>
                <a:effectLst/>
                <a:latin typeface="Calibri" panose="020F0502020204030204" pitchFamily="34" charset="0"/>
                <a:ea typeface="GillSansAltOneWGL"/>
                <a:cs typeface="Times New Roman" panose="02020603050405020304" pitchFamily="18" charset="0"/>
              </a:rPr>
              <a:t>8 мл.</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32421 </a:t>
            </a: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Черный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32422 </a:t>
            </a: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Сливовый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Преимущества продукта: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GillSansAltOneWGL"/>
              </a:rPr>
              <a:t>Равномерное нанесение без комочков благодаря невесомой формуле на основе натуральных восков подсолнечника и ягод.</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GillSansAltOneWGL"/>
              </a:rPr>
              <a:t>Специальная мягкая разделяющая щеточка создает веерный эффект, прокрашивая даже самые тонкие реснички.</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GillSansAltOneWGL"/>
              </a:rPr>
              <a:t>При нанесении тушь не </a:t>
            </a: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образует комочков и не осыпается* </a:t>
            </a:r>
            <a:endParaRPr lang="ru-RU" dirty="0" smtClean="0">
              <a:solidFill>
                <a:srgbClr val="000000"/>
              </a:solidFill>
              <a:effectLst/>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Идеальное удлинение, разделение и </a:t>
            </a:r>
            <a:r>
              <a:rPr lang="ru-RU" sz="1200" dirty="0" err="1" smtClean="0">
                <a:solidFill>
                  <a:srgbClr val="000000"/>
                </a:solidFill>
                <a:effectLst/>
                <a:latin typeface="Calibri" panose="020F0502020204030204" pitchFamily="34" charset="0"/>
                <a:ea typeface="GillSansAltOneWGL"/>
                <a:cs typeface="Times New Roman" panose="02020603050405020304" pitchFamily="18" charset="0"/>
              </a:rPr>
              <a:t>прокрашивание</a:t>
            </a: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a:t>
            </a:r>
            <a:endParaRPr lang="ru-RU" dirty="0" smtClean="0">
              <a:solidFill>
                <a:srgbClr val="000000"/>
              </a:solidFill>
              <a:effectLst/>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Тушь выходит в 2 классических оттенках: черном и сливовом.</a:t>
            </a:r>
            <a:endParaRPr lang="ru-RU" dirty="0" smtClean="0">
              <a:solidFill>
                <a:srgbClr val="000000"/>
              </a:solidFill>
              <a:effectLst/>
            </a:endParaRPr>
          </a:p>
          <a:p>
            <a:pPr marL="342900" lvl="0" indent="-342900">
              <a:spcAft>
                <a:spcPts val="0"/>
              </a:spcAft>
              <a:buFont typeface="Symbol" panose="05050102010706020507" pitchFamily="18" charset="2"/>
              <a:buChar char=""/>
            </a:pPr>
            <a:r>
              <a:rPr lang="ru-RU" sz="1200" dirty="0" smtClean="0">
                <a:solidFill>
                  <a:srgbClr val="000000"/>
                </a:solidFill>
                <a:effectLst/>
                <a:latin typeface="Calibri" panose="020F0502020204030204" pitchFamily="34" charset="0"/>
                <a:ea typeface="GillSansAltOneWGL"/>
                <a:cs typeface="Times New Roman" panose="02020603050405020304" pitchFamily="18" charset="0"/>
              </a:rPr>
              <a:t>Результат: прекрасный макияж и невероятное ощущение легкости! </a:t>
            </a:r>
            <a:r>
              <a:rPr lang="ru-RU" dirty="0" smtClean="0">
                <a:solidFill>
                  <a:srgbClr val="000000"/>
                </a:solidFill>
                <a:effectLst/>
                <a:latin typeface="Calibri" panose="020F0502020204030204" pitchFamily="34" charset="0"/>
                <a:ea typeface="GillSansAltOneWGL"/>
                <a:cs typeface="Times New Roman" panose="02020603050405020304" pitchFamily="18" charset="0"/>
              </a:rPr>
              <a:t>*</a:t>
            </a:r>
            <a:endParaRPr lang="ru-RU" dirty="0" smtClean="0">
              <a:solidFill>
                <a:srgbClr val="000000"/>
              </a:solidFill>
              <a:effectLst/>
            </a:endParaRPr>
          </a:p>
          <a:p>
            <a:pPr marL="457200">
              <a:spcAft>
                <a:spcPts val="0"/>
              </a:spcAft>
            </a:pPr>
            <a:r>
              <a:rPr lang="ru-RU" dirty="0" smtClean="0">
                <a:solidFill>
                  <a:srgbClr val="000000"/>
                </a:solidFill>
                <a:effectLst/>
                <a:latin typeface="Calibri" panose="020F0502020204030204" pitchFamily="34" charset="0"/>
                <a:ea typeface="GillSansAltOneWGL"/>
                <a:cs typeface="Times New Roman" panose="02020603050405020304" pitchFamily="18" charset="0"/>
              </a:rPr>
              <a:t> </a:t>
            </a:r>
            <a:endParaRPr lang="ru-RU" dirty="0" smtClean="0">
              <a:effectLst/>
            </a:endParaRPr>
          </a:p>
          <a:p>
            <a:pPr>
              <a:lnSpc>
                <a:spcPct val="107000"/>
              </a:lnSpc>
              <a:spcAft>
                <a:spcPts val="800"/>
              </a:spcAft>
            </a:pPr>
            <a:r>
              <a:rPr lang="ru-RU" sz="11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По результатам потребительского тестирования с участием 100 женщин</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 действующем каталоге любой оттенок </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разделяющей туши для ресниц </a:t>
            </a:r>
            <a:r>
              <a:rPr lang="ru-RU" sz="1100" b="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ONE </a:t>
            </a:r>
            <a:r>
              <a:rPr lang="ru-RU" sz="1100" b="1"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Featherlight</a:t>
            </a:r>
            <a:r>
              <a:rPr lang="ru-RU" sz="11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коды 32421-32422,</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вы можете приобрести по 449</a:t>
            </a:r>
            <a:r>
              <a:rPr lang="ru-RU" sz="1200" i="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рублей каждая.</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i="1" dirty="0" smtClean="0">
                <a:effectLst/>
                <a:latin typeface="Calibri" panose="020F0502020204030204" pitchFamily="34" charset="0"/>
                <a:ea typeface="Calibri" panose="020F0502020204030204" pitchFamily="34" charset="0"/>
                <a:cs typeface="Times New Roman" panose="02020603050405020304" pitchFamily="18" charset="0"/>
              </a:rPr>
              <a:t>Внимание акция!</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Вы можете приобрести любой оттенок разделяющей туши для ресниц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The</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ONE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Featherlight</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коды 530421 – 530422, всего за 319 рублей со скидкой 50% от регулярной стоимости продукта, если вы сделали заказ на 300 руб. из этого каталога.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*Предложение действительно при единовременном заказе продуктов. В случае если продукт, продающийся по специальной цене, закончится, мы предложим замену.</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4</a:t>
            </a:fld>
            <a:endParaRPr lang="ru-RU"/>
          </a:p>
        </p:txBody>
      </p:sp>
    </p:spTree>
    <p:extLst>
      <p:ext uri="{BB962C8B-B14F-4D97-AF65-F5344CB8AC3E}">
        <p14:creationId xmlns:p14="http://schemas.microsoft.com/office/powerpoint/2010/main" val="868838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F80DFB95-1AC9-489C-A3E8-0FB4261F37B4}" type="slidenum">
              <a:rPr lang="ru-RU" smtClean="0">
                <a:solidFill>
                  <a:prstClr val="black"/>
                </a:solidFill>
              </a:rPr>
              <a:pPr/>
              <a:t>5</a:t>
            </a:fld>
            <a:endParaRPr lang="ru-RU">
              <a:solidFill>
                <a:prstClr val="black"/>
              </a:solidFill>
            </a:endParaRPr>
          </a:p>
        </p:txBody>
      </p:sp>
    </p:spTree>
    <p:extLst>
      <p:ext uri="{BB962C8B-B14F-4D97-AF65-F5344CB8AC3E}">
        <p14:creationId xmlns:p14="http://schemas.microsoft.com/office/powerpoint/2010/main" val="3932405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Образ человека складывается многих вещей, и здесь нет мелочей, здесь важно все. Например, стилисты и дизайнеры одежды говорят о том, что в гардеробе должно быть 70% базовых вещей, который вы носите каждый день и 30% ярких дизайнерских вещей, и по большей части это всегда аксессуары.</a:t>
            </a:r>
          </a:p>
          <a:p>
            <a:r>
              <a:rPr lang="ru-RU" sz="1200" kern="1200" dirty="0" smtClean="0">
                <a:solidFill>
                  <a:schemeClr val="tx1"/>
                </a:solidFill>
                <a:effectLst/>
                <a:latin typeface="+mn-lt"/>
                <a:ea typeface="+mn-ea"/>
                <a:cs typeface="+mn-cs"/>
              </a:rPr>
              <a:t>Классическим примером из этих 30% является платок. Он позволяет освежить или дополнить образ, придать ему пикантности или женственности.  Оставаясь на пике популярности, этот аксессуар не теряет своей актуальности уже на протяжении нескольких десятилетий. Осенью 2016 года очень модными будут модели, классических, контрастных оттенков, которые гармонируют с любой одеждой.</a:t>
            </a:r>
          </a:p>
          <a:p>
            <a:r>
              <a:rPr lang="ru-RU" sz="1200" b="1" kern="1200" dirty="0" smtClean="0">
                <a:solidFill>
                  <a:schemeClr val="tx1"/>
                </a:solidFill>
                <a:effectLst/>
                <a:latin typeface="+mn-lt"/>
                <a:ea typeface="+mn-ea"/>
                <a:cs typeface="+mn-cs"/>
              </a:rPr>
              <a:t>29059 Платок </a:t>
            </a:r>
            <a:r>
              <a:rPr lang="ru-RU" sz="1200" b="1" kern="1200" dirty="0" err="1" smtClean="0">
                <a:solidFill>
                  <a:schemeClr val="tx1"/>
                </a:solidFill>
                <a:effectLst/>
                <a:latin typeface="+mn-lt"/>
                <a:ea typeface="+mn-ea"/>
                <a:cs typeface="+mn-cs"/>
              </a:rPr>
              <a:t>Siah</a:t>
            </a:r>
            <a:endParaRPr lang="ru-RU" sz="120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Контрастный рисунок – черные перья на белом фоне в сочетании с золотисто-желтым </a:t>
            </a:r>
            <a:r>
              <a:rPr lang="ru-RU" sz="1200" kern="1200" dirty="0" err="1" smtClean="0">
                <a:solidFill>
                  <a:schemeClr val="tx1"/>
                </a:solidFill>
                <a:effectLst/>
                <a:latin typeface="+mn-lt"/>
                <a:ea typeface="+mn-ea"/>
                <a:cs typeface="+mn-cs"/>
              </a:rPr>
              <a:t>анималистичным</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принтом</a:t>
            </a:r>
            <a:r>
              <a:rPr lang="ru-RU" sz="1200" kern="1200" dirty="0" smtClean="0">
                <a:solidFill>
                  <a:schemeClr val="tx1"/>
                </a:solidFill>
                <a:effectLst/>
                <a:latin typeface="+mn-lt"/>
                <a:ea typeface="+mn-ea"/>
                <a:cs typeface="+mn-cs"/>
              </a:rPr>
              <a:t> «под змею» – невероятно стильный аксессуар сезона</a:t>
            </a:r>
          </a:p>
          <a:p>
            <a:pPr lvl="0"/>
            <a:r>
              <a:rPr lang="ru-RU" sz="1200" kern="1200" dirty="0" smtClean="0">
                <a:solidFill>
                  <a:schemeClr val="tx1"/>
                </a:solidFill>
                <a:effectLst/>
                <a:latin typeface="+mn-lt"/>
                <a:ea typeface="+mn-ea"/>
                <a:cs typeface="+mn-cs"/>
              </a:rPr>
              <a:t>Материал: полиэстер, тонкий, но в тоже время прочный материал, характеризуется низкой </a:t>
            </a:r>
            <a:r>
              <a:rPr lang="ru-RU" sz="1200" kern="1200" dirty="0" err="1" smtClean="0">
                <a:solidFill>
                  <a:schemeClr val="tx1"/>
                </a:solidFill>
                <a:effectLst/>
                <a:latin typeface="+mn-lt"/>
                <a:ea typeface="+mn-ea"/>
                <a:cs typeface="+mn-cs"/>
              </a:rPr>
              <a:t>сминаемостью</a:t>
            </a:r>
            <a:r>
              <a:rPr lang="ru-RU" sz="1200" kern="1200" dirty="0" smtClean="0">
                <a:solidFill>
                  <a:schemeClr val="tx1"/>
                </a:solidFill>
                <a:effectLst/>
                <a:latin typeface="+mn-lt"/>
                <a:ea typeface="+mn-ea"/>
                <a:cs typeface="+mn-cs"/>
              </a:rPr>
              <a:t>, устойчивостью к загрязнениям, тепло-, свето- и </a:t>
            </a:r>
            <a:r>
              <a:rPr lang="ru-RU" sz="1200" kern="1200" dirty="0" err="1" smtClean="0">
                <a:solidFill>
                  <a:schemeClr val="tx1"/>
                </a:solidFill>
                <a:effectLst/>
                <a:latin typeface="+mn-lt"/>
                <a:ea typeface="+mn-ea"/>
                <a:cs typeface="+mn-cs"/>
              </a:rPr>
              <a:t>атмосферостойкостью</a:t>
            </a:r>
            <a:r>
              <a:rPr lang="ru-RU" sz="1200" kern="1200" dirty="0" smtClean="0">
                <a:solidFill>
                  <a:schemeClr val="tx1"/>
                </a:solidFill>
                <a:effectLst/>
                <a:latin typeface="+mn-lt"/>
                <a:ea typeface="+mn-ea"/>
                <a:cs typeface="+mn-cs"/>
              </a:rPr>
              <a:t>, комфортен при любой температуре</a:t>
            </a:r>
          </a:p>
          <a:p>
            <a:pPr lvl="0"/>
            <a:r>
              <a:rPr lang="ru-RU" sz="1200" kern="1200" dirty="0" smtClean="0">
                <a:solidFill>
                  <a:schemeClr val="tx1"/>
                </a:solidFill>
                <a:effectLst/>
                <a:latin typeface="+mn-lt"/>
                <a:ea typeface="+mn-ea"/>
                <a:cs typeface="+mn-cs"/>
              </a:rPr>
              <a:t>Размер: 110 x 110 см.- оптимальное сочетание длины и ширины. </a:t>
            </a:r>
          </a:p>
          <a:p>
            <a:pPr lvl="0"/>
            <a:r>
              <a:rPr lang="ru-RU" sz="1200" kern="1200" dirty="0" smtClean="0">
                <a:solidFill>
                  <a:schemeClr val="tx1"/>
                </a:solidFill>
                <a:effectLst/>
                <a:latin typeface="+mn-lt"/>
                <a:ea typeface="+mn-ea"/>
                <a:cs typeface="+mn-cs"/>
              </a:rPr>
              <a:t>Инструкция с разными вариантами завязывания идет в дополнение к платку.</a:t>
            </a:r>
          </a:p>
          <a:p>
            <a:r>
              <a:rPr lang="ru-RU" sz="1200" kern="1200" dirty="0" smtClean="0">
                <a:solidFill>
                  <a:schemeClr val="tx1"/>
                </a:solidFill>
                <a:effectLst/>
                <a:latin typeface="+mn-lt"/>
                <a:ea typeface="+mn-ea"/>
                <a:cs typeface="+mn-cs"/>
              </a:rPr>
              <a:t> </a:t>
            </a:r>
            <a:r>
              <a:rPr lang="ru-RU" sz="1200" b="1" i="1" kern="1200" dirty="0" smtClean="0">
                <a:solidFill>
                  <a:schemeClr val="tx1"/>
                </a:solidFill>
                <a:effectLst/>
                <a:latin typeface="+mn-lt"/>
                <a:ea typeface="+mn-ea"/>
                <a:cs typeface="+mn-cs"/>
              </a:rPr>
              <a:t>Внимание, акция!</a:t>
            </a:r>
            <a:endParaRPr lang="ru-RU" sz="1200" kern="1200" dirty="0" smtClean="0">
              <a:solidFill>
                <a:schemeClr val="tx1"/>
              </a:solidFill>
              <a:effectLst/>
              <a:latin typeface="+mn-lt"/>
              <a:ea typeface="+mn-ea"/>
              <a:cs typeface="+mn-cs"/>
            </a:endParaRPr>
          </a:p>
          <a:p>
            <a:r>
              <a:rPr lang="ru-RU" sz="1200" i="1" kern="1200" dirty="0" smtClean="0">
                <a:solidFill>
                  <a:schemeClr val="tx1"/>
                </a:solidFill>
                <a:effectLst/>
                <a:latin typeface="+mn-lt"/>
                <a:ea typeface="+mn-ea"/>
                <a:cs typeface="+mn-cs"/>
              </a:rPr>
              <a:t>Великолепный дизайнерский платок* всего за 499 рублей при единовременном заказе на 990 рублей из этого каталога.</a:t>
            </a:r>
            <a:endParaRPr lang="ru-RU" sz="1200" kern="1200" dirty="0" smtClean="0">
              <a:solidFill>
                <a:schemeClr val="tx1"/>
              </a:solidFill>
              <a:effectLst/>
              <a:latin typeface="+mn-lt"/>
              <a:ea typeface="+mn-ea"/>
              <a:cs typeface="+mn-cs"/>
            </a:endParaRPr>
          </a:p>
          <a:p>
            <a:r>
              <a:rPr lang="ru-RU" sz="1200" i="1" kern="1200" dirty="0" smtClean="0">
                <a:solidFill>
                  <a:schemeClr val="tx1"/>
                </a:solidFill>
                <a:effectLst/>
                <a:latin typeface="+mn-lt"/>
                <a:ea typeface="+mn-ea"/>
                <a:cs typeface="+mn-cs"/>
              </a:rPr>
              <a:t>*Предложение действительно при единовременном заказе продуктов. В случае, если продукт, продающийся по специальной цене, закончится, мы предложим замену.</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ДИЗАЙНЕР платка </a:t>
            </a:r>
            <a:r>
              <a:rPr lang="ru-RU" sz="1200" kern="1200" dirty="0" err="1" smtClean="0">
                <a:solidFill>
                  <a:schemeClr val="tx1"/>
                </a:solidFill>
                <a:effectLst/>
                <a:latin typeface="+mn-lt"/>
                <a:ea typeface="+mn-ea"/>
                <a:cs typeface="+mn-cs"/>
              </a:rPr>
              <a:t>Siah</a:t>
            </a:r>
            <a:r>
              <a:rPr lang="ru-RU" sz="1200" kern="1200" dirty="0" smtClean="0">
                <a:solidFill>
                  <a:schemeClr val="tx1"/>
                </a:solidFill>
                <a:effectLst/>
                <a:latin typeface="+mn-lt"/>
                <a:ea typeface="+mn-ea"/>
                <a:cs typeface="+mn-cs"/>
              </a:rPr>
              <a:t> -  ШИА ДЖАВАЭРИ</a:t>
            </a:r>
          </a:p>
          <a:p>
            <a:r>
              <a:rPr lang="ru-RU" sz="1200" kern="1200" dirty="0" smtClean="0">
                <a:solidFill>
                  <a:schemeClr val="tx1"/>
                </a:solidFill>
                <a:effectLst/>
                <a:latin typeface="+mn-lt"/>
                <a:ea typeface="+mn-ea"/>
                <a:cs typeface="+mn-cs"/>
              </a:rPr>
              <a:t>Ежегодно в Стокгольме нашей компанией вручается премия </a:t>
            </a:r>
            <a:r>
              <a:rPr lang="ru-RU" sz="1200" kern="1200" dirty="0" err="1" smtClean="0">
                <a:solidFill>
                  <a:schemeClr val="tx1"/>
                </a:solidFill>
                <a:effectLst/>
                <a:latin typeface="+mn-lt"/>
                <a:ea typeface="+mn-ea"/>
                <a:cs typeface="+mn-cs"/>
              </a:rPr>
              <a:t>Oriflame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Trend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Award</a:t>
            </a:r>
            <a:r>
              <a:rPr lang="ru-RU" sz="1200" kern="1200" dirty="0" smtClean="0">
                <a:solidFill>
                  <a:schemeClr val="tx1"/>
                </a:solidFill>
                <a:effectLst/>
                <a:latin typeface="+mn-lt"/>
                <a:ea typeface="+mn-ea"/>
                <a:cs typeface="+mn-cs"/>
              </a:rPr>
              <a:t>, лауреатом которой стала молодой дизайнер </a:t>
            </a:r>
            <a:r>
              <a:rPr lang="ru-RU" sz="1200" kern="1200" dirty="0" err="1" smtClean="0">
                <a:solidFill>
                  <a:schemeClr val="tx1"/>
                </a:solidFill>
                <a:effectLst/>
                <a:latin typeface="+mn-lt"/>
                <a:ea typeface="+mn-ea"/>
                <a:cs typeface="+mn-cs"/>
              </a:rPr>
              <a:t>Шиа</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Джаваэри</a:t>
            </a:r>
            <a:r>
              <a:rPr lang="ru-RU" sz="1200" kern="1200" dirty="0" smtClean="0">
                <a:solidFill>
                  <a:schemeClr val="tx1"/>
                </a:solidFill>
                <a:effectLst/>
                <a:latin typeface="+mn-lt"/>
                <a:ea typeface="+mn-ea"/>
                <a:cs typeface="+mn-cs"/>
              </a:rPr>
              <a:t>. Она студентка Стокгольмской школы дизайна </a:t>
            </a:r>
            <a:r>
              <a:rPr lang="ru-RU" sz="1200" kern="1200" dirty="0" err="1" smtClean="0">
                <a:solidFill>
                  <a:schemeClr val="tx1"/>
                </a:solidFill>
                <a:effectLst/>
                <a:latin typeface="+mn-lt"/>
                <a:ea typeface="+mn-ea"/>
                <a:cs typeface="+mn-cs"/>
              </a:rPr>
              <a:t>Бекман</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Beckmans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College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Design</a:t>
            </a:r>
            <a:r>
              <a:rPr lang="ru-RU" sz="1200" kern="1200" dirty="0" smtClean="0">
                <a:solidFill>
                  <a:schemeClr val="tx1"/>
                </a:solidFill>
                <a:effectLst/>
                <a:latin typeface="+mn-lt"/>
                <a:ea typeface="+mn-ea"/>
                <a:cs typeface="+mn-cs"/>
              </a:rPr>
              <a:t>), чьим выпускникам принадлежат многие знаменитые работы в области современного дизайна. </a:t>
            </a:r>
            <a:r>
              <a:rPr lang="ru-RU" sz="1200" kern="1200" dirty="0" err="1" smtClean="0">
                <a:solidFill>
                  <a:schemeClr val="tx1"/>
                </a:solidFill>
                <a:effectLst/>
                <a:latin typeface="+mn-lt"/>
                <a:ea typeface="+mn-ea"/>
                <a:cs typeface="+mn-cs"/>
              </a:rPr>
              <a:t>Шиа</a:t>
            </a:r>
            <a:r>
              <a:rPr lang="ru-RU" sz="1200" kern="1200" dirty="0" smtClean="0">
                <a:solidFill>
                  <a:schemeClr val="tx1"/>
                </a:solidFill>
                <a:effectLst/>
                <a:latin typeface="+mn-lt"/>
                <a:ea typeface="+mn-ea"/>
                <a:cs typeface="+mn-cs"/>
              </a:rPr>
              <a:t> выросла в Швеции и работает в модной индустрии как в стране, так и за ее пределами.</a:t>
            </a:r>
          </a:p>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7</a:t>
            </a:fld>
            <a:endParaRPr lang="ru-RU"/>
          </a:p>
        </p:txBody>
      </p:sp>
    </p:spTree>
    <p:extLst>
      <p:ext uri="{BB962C8B-B14F-4D97-AF65-F5344CB8AC3E}">
        <p14:creationId xmlns:p14="http://schemas.microsoft.com/office/powerpoint/2010/main" val="2583671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F80DFB95-1AC9-489C-A3E8-0FB4261F37B4}" type="slidenum">
              <a:rPr lang="ru-RU" smtClean="0"/>
              <a:t>8</a:t>
            </a:fld>
            <a:endParaRPr lang="ru-RU"/>
          </a:p>
        </p:txBody>
      </p:sp>
    </p:spTree>
    <p:extLst>
      <p:ext uri="{BB962C8B-B14F-4D97-AF65-F5344CB8AC3E}">
        <p14:creationId xmlns:p14="http://schemas.microsoft.com/office/powerpoint/2010/main" val="110549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2697163" y="509588"/>
            <a:ext cx="4532312" cy="2549525"/>
          </a:xfrm>
        </p:spPr>
      </p:sp>
      <p:sp>
        <p:nvSpPr>
          <p:cNvPr id="3" name="Заметки 2"/>
          <p:cNvSpPr>
            <a:spLocks noGrp="1"/>
          </p:cNvSpPr>
          <p:nvPr>
            <p:ph type="body" idx="1"/>
          </p:nvPr>
        </p:nvSpPr>
        <p:spPr/>
        <p:txBody>
          <a:bodyPr/>
          <a:lstStyle/>
          <a:p>
            <a:pPr>
              <a:lnSpc>
                <a:spcPct val="107000"/>
              </a:lnSpc>
              <a:spcAft>
                <a:spcPts val="80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ru-RU" dirty="0"/>
          </a:p>
        </p:txBody>
      </p:sp>
      <p:sp>
        <p:nvSpPr>
          <p:cNvPr id="4" name="Номер слайда 3"/>
          <p:cNvSpPr>
            <a:spLocks noGrp="1"/>
          </p:cNvSpPr>
          <p:nvPr>
            <p:ph type="sldNum" sz="quarter" idx="10"/>
          </p:nvPr>
        </p:nvSpPr>
        <p:spPr/>
        <p:txBody>
          <a:bodyPr/>
          <a:lstStyle/>
          <a:p>
            <a:fld id="{F80DFB95-1AC9-489C-A3E8-0FB4261F37B4}" type="slidenum">
              <a:rPr lang="ru-RU" smtClean="0"/>
              <a:t>9</a:t>
            </a:fld>
            <a:endParaRPr lang="ru-RU"/>
          </a:p>
        </p:txBody>
      </p:sp>
    </p:spTree>
    <p:extLst>
      <p:ext uri="{BB962C8B-B14F-4D97-AF65-F5344CB8AC3E}">
        <p14:creationId xmlns:p14="http://schemas.microsoft.com/office/powerpoint/2010/main" val="544221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Согласно статистике, у каждой женщины на столике стоит от 3 до 6 разных ароматов, Тех, кто хранит верность одному аромату на протяжении жизни от 10 до 15%. Этому есть простое объяснение – поиск новизны. И именно цветочные, зеленые ароматы, с пересечением нот фруктов и цветов, и создают удивительное настроение наслаждения жизнью. Один из таких ароматов, предлагает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Орифлэйм</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в действующем каталоге</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31300</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Туалетная вода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Wonder</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Flowe</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Женщина в стиле </a:t>
            </a: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Wonder Flower </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всегда в поисках чего-то нового. Она в курсе всех последних трендов и обожает спонтанный шопинг. Независимая, но тонко чувствующая натура – она наслаждается жизнью, стараясь взять от нее как можно больше. Быть стильной и привлекательной – ее жизненное кредо.</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Описание флакона: </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очаровательный флакон из нежно-голубого стекла украшен цветком-крышкой, напоминающим соцветие ромашки. Необычный флакон однозначно вызывает позитивные эмоции и улыбку.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Описание аромата: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Тип аромата: </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цветочный, зеленый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Верхние ноты: </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груша, цветок миндаля, ягоды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годжи</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Сердце: </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фиалковая пудра, дыня, жасмин и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цикломен</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Шлейф: </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серая амбра, кедр,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кашмеран</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GillSansAltOneWGL"/>
                <a:cs typeface="Times New Roman" panose="02020603050405020304" pitchFamily="18" charset="0"/>
              </a:rPr>
              <a:t>О нотах, это интересно:</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GillSansAltOneWGL"/>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effectLst/>
                <a:latin typeface="Calibri" panose="020F0502020204030204" pitchFamily="34" charset="0"/>
                <a:ea typeface="GillSansAltOneWGL"/>
              </a:rPr>
              <a:t>Жасмин издревле считался символом любви и страсти. Его аромат – истинный </a:t>
            </a:r>
            <a:r>
              <a:rPr lang="ru-RU" sz="1200" dirty="0" err="1" smtClean="0">
                <a:effectLst/>
                <a:latin typeface="Calibri" panose="020F0502020204030204" pitchFamily="34" charset="0"/>
                <a:ea typeface="GillSansAltOneWGL"/>
              </a:rPr>
              <a:t>афродизиак</a:t>
            </a:r>
            <a:r>
              <a:rPr lang="ru-RU" sz="1200" dirty="0" smtClean="0">
                <a:effectLst/>
                <a:latin typeface="Calibri" panose="020F0502020204030204" pitchFamily="34" charset="0"/>
                <a:ea typeface="GillSansAltOneWGL"/>
              </a:rPr>
              <a:t>, манящий и мужчин, и женщин. Белые цветы раскрываются только в ночи, отдавая сумеркам свой волшебный аромат.</a:t>
            </a:r>
            <a:endParaRPr lang="ru-RU" sz="12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ru-RU" sz="1200" dirty="0" smtClean="0">
                <a:effectLst/>
                <a:latin typeface="Calibri" panose="020F0502020204030204" pitchFamily="34" charset="0"/>
                <a:ea typeface="GillSansAltOneWGL"/>
              </a:rPr>
              <a:t>Жасмин на сегодняшний день считается едва ли не самой популярной (разумеется, с точки зрения использования парфюмерами) нотой в парфюмерной индустрии.</a:t>
            </a:r>
            <a:endParaRPr lang="ru-RU" sz="1200" dirty="0" smtClean="0">
              <a:effectLst/>
              <a:latin typeface="Times New Roman" panose="02020603050405020304" pitchFamily="18" charset="0"/>
              <a:ea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GillSansAltOneWGL"/>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В действующем каталоге есть возможность приобрести туалетную воду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Wonder</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Flower</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за 899 рублей.</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i="1" dirty="0" smtClean="0">
                <a:effectLst/>
                <a:latin typeface="Calibri" panose="020F0502020204030204" pitchFamily="34" charset="0"/>
                <a:ea typeface="Calibri" panose="020F0502020204030204" pitchFamily="34" charset="0"/>
                <a:cs typeface="Times New Roman" panose="02020603050405020304" pitchFamily="18" charset="0"/>
              </a:rPr>
              <a:t>Внимание, акция!</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При единовременном заказе на 500 рублей из этого каталога есть возможность приобрести новый удивительный аромат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Wonder</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i="1" dirty="0" err="1" smtClean="0">
                <a:effectLst/>
                <a:latin typeface="Calibri" panose="020F0502020204030204" pitchFamily="34" charset="0"/>
                <a:ea typeface="Calibri" panose="020F0502020204030204" pitchFamily="34" charset="0"/>
                <a:cs typeface="Times New Roman" panose="02020603050405020304" pitchFamily="18" charset="0"/>
              </a:rPr>
              <a:t>Flower</a:t>
            </a: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за 699 рублей со скидкой -45% (код 530300 для участников акции)</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*Предложение действительно при единовременном заказе продуктов. В случае если</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продукт, продающийся по специальной цене, закончится, мы предложим замену.</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Вдохновение парфюмера: </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«Аромат </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Wonder Flower</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на мой взгляд, пробуждает истинную женственность – он забавный и живой одновременно! Я выстроила композицию этого парфюма вокруг радужного аккорда – игривой и очаровательной тоны. Этот живой яркий ингредиент удивительным образом дарит ощущение свободы и улучшает настроение».</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i="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Досье парфюмера Элеонор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Массенет</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Alienor</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b="1" dirty="0" err="1" smtClean="0">
                <a:effectLst/>
                <a:latin typeface="Calibri" panose="020F0502020204030204" pitchFamily="34" charset="0"/>
                <a:ea typeface="Calibri" panose="020F0502020204030204" pitchFamily="34" charset="0"/>
                <a:cs typeface="Times New Roman" panose="02020603050405020304" pitchFamily="18" charset="0"/>
              </a:rPr>
              <a:t>Massenet</a:t>
            </a: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Внучка художников и химиков, венгерка по происхождению, Элеонор еще в самые свои молодые годы, во время обучения в школе, уже любила и умела распознавать запахи, принадлежащие окружавшим её людям. Тогда же она начала заниматься игрой на фортепиано и различия музыкальных нот тесно переплелись в её сознании с нотами ароматов.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Во время своей дальнейшей учебы, Элеонор являлась младшим парфюмером под руководством Моник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Шлингер</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в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Firmenich</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и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Cinquième</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Sens</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где она постигла науку добычи эссенций из парфюмерного сырья и узнала цену своего исключительному обонянию. Позже она приобрела более глубокий опыт при сотрудничестве с мастерами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Carlos</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Benaim</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и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Sophia</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1200" dirty="0" err="1" smtClean="0">
                <a:effectLst/>
                <a:latin typeface="Calibri" panose="020F0502020204030204" pitchFamily="34" charset="0"/>
                <a:ea typeface="Calibri" panose="020F0502020204030204" pitchFamily="34" charset="0"/>
                <a:cs typeface="Times New Roman" panose="02020603050405020304" pitchFamily="18" charset="0"/>
              </a:rPr>
              <a:t>Grojsman</a:t>
            </a: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 в компании IFF в Америке.</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dirty="0" smtClean="0">
                <a:effectLst/>
                <a:latin typeface="Calibri" panose="020F0502020204030204" pitchFamily="34" charset="0"/>
                <a:ea typeface="Calibri" panose="020F0502020204030204" pitchFamily="34" charset="0"/>
                <a:cs typeface="Times New Roman" panose="02020603050405020304" pitchFamily="18" charset="0"/>
              </a:rPr>
              <a:t>Чрезвычайно независимая Элеонор – настоящий бунтарь по характеру, которая нашла свое самовыражение в создании парфюмерных композиций: «Когда я была ребенком, может, 13 или 14 лет, в одном из парфюмерных магазинов Монако я влюбилась в один аромат с нотами ванили. Эта свежая ориентальная композиция была очень интересной: сладкая и искристая одновременно.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Мой совет тем, кто выбирает первый в жизни аромат – позволить вашим эмоциям и интуиции принимать решение о покупке. Очень важно, чтобы ваш первый парфюм позволил вам выразить именно то, что вы считаете нужным. Эта композиция должна выгодно подчеркивать вашу индивидуальность».</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Наиболее яркие достижения парфюмера:</a:t>
            </a: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Eau du Fleur </a:t>
            </a:r>
            <a:r>
              <a:rPr lang="en-US" sz="1200" b="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Neroli</a:t>
            </a:r>
            <a:r>
              <a:rPr lang="en-US" sz="1200" b="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for Chloe</a:t>
            </a:r>
          </a:p>
          <a:p>
            <a:pPr>
              <a:lnSpc>
                <a:spcPct val="107000"/>
              </a:lnSpc>
              <a:spcAft>
                <a:spcPts val="0"/>
              </a:spcAft>
            </a:pPr>
            <a:r>
              <a:rPr lang="en-US" sz="1200" b="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Instinct Gold Edition for David &amp; Victoria Beckham</a:t>
            </a:r>
          </a:p>
          <a:p>
            <a:pPr>
              <a:lnSpc>
                <a:spcPct val="107000"/>
              </a:lnSpc>
              <a:spcAft>
                <a:spcPts val="0"/>
              </a:spcAft>
            </a:pPr>
            <a:r>
              <a:rPr lang="en-US" sz="1200" b="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Only The Brave Extreme for Diesel</a:t>
            </a:r>
          </a:p>
          <a:p>
            <a:pPr>
              <a:lnSpc>
                <a:spcPct val="107000"/>
              </a:lnSpc>
              <a:spcAft>
                <a:spcPts val="0"/>
              </a:spcAft>
            </a:pPr>
            <a:r>
              <a:rPr lang="en-US" sz="1200" b="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Esprit Pure for Women for Esprit</a:t>
            </a:r>
          </a:p>
          <a:p>
            <a:pPr>
              <a:lnSpc>
                <a:spcPct val="107000"/>
              </a:lnSpc>
              <a:spcAft>
                <a:spcPts val="0"/>
              </a:spcAft>
            </a:pPr>
            <a:r>
              <a:rPr lang="en-US" sz="1200" b="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Intuition for Men for Estée Lauder</a:t>
            </a:r>
          </a:p>
          <a:p>
            <a:pPr>
              <a:lnSpc>
                <a:spcPct val="107000"/>
              </a:lnSpc>
              <a:spcAft>
                <a:spcPts val="0"/>
              </a:spcAft>
            </a:pPr>
            <a:r>
              <a:rPr lang="en-US" sz="1200" b="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Emporio</a:t>
            </a:r>
            <a:r>
              <a:rPr lang="en-US" sz="1200" b="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Armani Night for Giorgio Armani </a:t>
            </a:r>
          </a:p>
          <a:p>
            <a:pPr>
              <a:lnSpc>
                <a:spcPct val="107000"/>
              </a:lnSpc>
              <a:spcAft>
                <a:spcPts val="0"/>
              </a:spcAft>
            </a:pPr>
            <a:r>
              <a:rPr lang="en-US" sz="1200" b="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Parlez-Moi</a:t>
            </a:r>
            <a:r>
              <a:rPr lang="en-US" sz="1200" b="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d’Amour</a:t>
            </a:r>
            <a:r>
              <a:rPr lang="en-US" sz="1200" b="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for John Galliano</a:t>
            </a:r>
          </a:p>
          <a:p>
            <a:pPr>
              <a:lnSpc>
                <a:spcPct val="107000"/>
              </a:lnSpc>
              <a:spcAft>
                <a:spcPts val="0"/>
              </a:spcAft>
            </a:pPr>
            <a:r>
              <a:rPr lang="en-US" sz="1200" b="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Tresor</a:t>
            </a:r>
            <a:r>
              <a:rPr lang="en-US" sz="1200" b="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Sparkling for </a:t>
            </a:r>
            <a:r>
              <a:rPr lang="en-US" sz="1200" b="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Lancome</a:t>
            </a:r>
            <a:endParaRPr lang="en-US" sz="1200" b="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ru-RU"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t>10</a:t>
            </a:fld>
            <a:endParaRPr lang="ru-RU"/>
          </a:p>
        </p:txBody>
      </p:sp>
    </p:spTree>
    <p:extLst>
      <p:ext uri="{BB962C8B-B14F-4D97-AF65-F5344CB8AC3E}">
        <p14:creationId xmlns:p14="http://schemas.microsoft.com/office/powerpoint/2010/main" val="614772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0DFB95-1AC9-489C-A3E8-0FB4261F37B4}" type="slidenum">
              <a:rPr lang="ru-RU" smtClean="0">
                <a:solidFill>
                  <a:prstClr val="black"/>
                </a:solidFill>
              </a:rPr>
              <a:pPr/>
              <a:t>11</a:t>
            </a:fld>
            <a:endParaRPr lang="ru-RU">
              <a:solidFill>
                <a:prstClr val="black"/>
              </a:solidFill>
            </a:endParaRPr>
          </a:p>
        </p:txBody>
      </p:sp>
    </p:spTree>
    <p:extLst>
      <p:ext uri="{BB962C8B-B14F-4D97-AF65-F5344CB8AC3E}">
        <p14:creationId xmlns:p14="http://schemas.microsoft.com/office/powerpoint/2010/main" val="37335580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3_Только заголовок">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93962" y="2193962"/>
            <a:ext cx="5143503" cy="755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spTree>
    <p:extLst>
      <p:ext uri="{BB962C8B-B14F-4D97-AF65-F5344CB8AC3E}">
        <p14:creationId xmlns:p14="http://schemas.microsoft.com/office/powerpoint/2010/main" val="9861204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Титульный слайд">
    <p:spTree>
      <p:nvGrpSpPr>
        <p:cNvPr id="1" name=""/>
        <p:cNvGrpSpPr/>
        <p:nvPr/>
      </p:nvGrpSpPr>
      <p:grpSpPr>
        <a:xfrm>
          <a:off x="0" y="0"/>
          <a:ext cx="0" cy="0"/>
          <a:chOff x="0" y="0"/>
          <a:chExt cx="0" cy="0"/>
        </a:xfrm>
      </p:grpSpPr>
      <p:pic>
        <p:nvPicPr>
          <p:cNvPr id="5" name="Picture 4"/>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2176214" y="2139701"/>
            <a:ext cx="5143501" cy="864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1653648"/>
            <a:ext cx="7772400" cy="1728192"/>
          </a:xfrm>
        </p:spPr>
        <p:txBody>
          <a:bodyPr/>
          <a:lstStyle/>
          <a:p>
            <a:r>
              <a:rPr lang="ru-RU" smtClean="0"/>
              <a:t>Образец заголовка</a:t>
            </a:r>
            <a:endParaRPr lang="ru-RU"/>
          </a:p>
        </p:txBody>
      </p:sp>
    </p:spTree>
    <p:extLst>
      <p:ext uri="{BB962C8B-B14F-4D97-AF65-F5344CB8AC3E}">
        <p14:creationId xmlns:p14="http://schemas.microsoft.com/office/powerpoint/2010/main" val="12251411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Объект с подписью">
    <p:spTree>
      <p:nvGrpSpPr>
        <p:cNvPr id="1" name=""/>
        <p:cNvGrpSpPr/>
        <p:nvPr/>
      </p:nvGrpSpPr>
      <p:grpSpPr>
        <a:xfrm>
          <a:off x="0" y="0"/>
          <a:ext cx="0" cy="0"/>
          <a:chOff x="0" y="0"/>
          <a:chExt cx="0" cy="0"/>
        </a:xfrm>
      </p:grpSpPr>
      <p:pic>
        <p:nvPicPr>
          <p:cNvPr id="10"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93962" y="2193962"/>
            <a:ext cx="5143503" cy="755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681540"/>
            <a:ext cx="6335886" cy="1998222"/>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2733768"/>
            <a:ext cx="3383558"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2733768"/>
            <a:ext cx="2951510"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spTree>
    <p:extLst>
      <p:ext uri="{BB962C8B-B14F-4D97-AF65-F5344CB8AC3E}">
        <p14:creationId xmlns:p14="http://schemas.microsoft.com/office/powerpoint/2010/main" val="212839696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Объект с подписью">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2144307" y="2157956"/>
            <a:ext cx="5143502" cy="827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681540"/>
            <a:ext cx="6335886" cy="1998222"/>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2733768"/>
            <a:ext cx="3383558"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2733768"/>
            <a:ext cx="2951510"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spTree>
    <p:extLst>
      <p:ext uri="{BB962C8B-B14F-4D97-AF65-F5344CB8AC3E}">
        <p14:creationId xmlns:p14="http://schemas.microsoft.com/office/powerpoint/2010/main" val="330432797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Объект с подписью">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57958" y="2157958"/>
            <a:ext cx="5143502" cy="82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681540"/>
            <a:ext cx="6335886" cy="1998222"/>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2733768"/>
            <a:ext cx="3383558"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2733768"/>
            <a:ext cx="2951510"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spTree>
    <p:extLst>
      <p:ext uri="{BB962C8B-B14F-4D97-AF65-F5344CB8AC3E}">
        <p14:creationId xmlns:p14="http://schemas.microsoft.com/office/powerpoint/2010/main" val="159255633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Объект с подписью">
    <p:spTree>
      <p:nvGrpSpPr>
        <p:cNvPr id="1" name=""/>
        <p:cNvGrpSpPr/>
        <p:nvPr/>
      </p:nvGrpSpPr>
      <p:grpSpPr>
        <a:xfrm>
          <a:off x="0" y="0"/>
          <a:ext cx="0" cy="0"/>
          <a:chOff x="0" y="0"/>
          <a:chExt cx="0" cy="0"/>
        </a:xfrm>
      </p:grpSpPr>
      <p:pic>
        <p:nvPicPr>
          <p:cNvPr id="10" name="Picture 5"/>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65952" y="2149964"/>
            <a:ext cx="5143500" cy="84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681540"/>
            <a:ext cx="6335886" cy="1998222"/>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2733768"/>
            <a:ext cx="3383558"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2733768"/>
            <a:ext cx="2951510"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spTree>
    <p:extLst>
      <p:ext uri="{BB962C8B-B14F-4D97-AF65-F5344CB8AC3E}">
        <p14:creationId xmlns:p14="http://schemas.microsoft.com/office/powerpoint/2010/main" val="159255633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pic>
        <p:nvPicPr>
          <p:cNvPr id="13" name="Picture 1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2176214" y="2139701"/>
            <a:ext cx="5143501" cy="864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2627784" y="681540"/>
            <a:ext cx="6335886" cy="1998222"/>
          </a:xfrm>
          <a:ln>
            <a:solidFill>
              <a:schemeClr val="bg1">
                <a:lumMod val="75000"/>
              </a:schemeClr>
            </a:solidFill>
          </a:ln>
        </p:spPr>
        <p:txBody>
          <a:bodyPr>
            <a:norm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Содержимое 2"/>
          <p:cNvSpPr>
            <a:spLocks noGrp="1"/>
          </p:cNvSpPr>
          <p:nvPr>
            <p:ph idx="10"/>
          </p:nvPr>
        </p:nvSpPr>
        <p:spPr>
          <a:xfrm>
            <a:off x="2627784" y="2733768"/>
            <a:ext cx="3383558"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Содержимое 2"/>
          <p:cNvSpPr>
            <a:spLocks noGrp="1"/>
          </p:cNvSpPr>
          <p:nvPr>
            <p:ph idx="11"/>
          </p:nvPr>
        </p:nvSpPr>
        <p:spPr>
          <a:xfrm>
            <a:off x="6084168" y="2733768"/>
            <a:ext cx="2951510" cy="2268252"/>
          </a:xfrm>
          <a:ln>
            <a:solidFill>
              <a:schemeClr val="bg1">
                <a:lumMod val="75000"/>
              </a:schemeClr>
            </a:solidFill>
          </a:ln>
        </p:spPr>
        <p:txBody>
          <a:bodyPr>
            <a:noAutofit/>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spTree>
    <p:extLst>
      <p:ext uri="{BB962C8B-B14F-4D97-AF65-F5344CB8AC3E}">
        <p14:creationId xmlns:p14="http://schemas.microsoft.com/office/powerpoint/2010/main" val="147492508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Tree>
    <p:extLst>
      <p:ext uri="{BB962C8B-B14F-4D97-AF65-F5344CB8AC3E}">
        <p14:creationId xmlns:p14="http://schemas.microsoft.com/office/powerpoint/2010/main" val="2321321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F032BBDB-C7E1-4B55-A4B2-5B438713971A}" type="datetimeFigureOut">
              <a:rPr lang="ru-RU" smtClean="0"/>
              <a:t>09.08.2016</a:t>
            </a:fld>
            <a:endParaRPr lang="ru-RU"/>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ru-RU"/>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D4F2E504-5903-4968-901B-1307BC280A30}" type="slidenum">
              <a:rPr lang="ru-RU" smtClean="0"/>
              <a:t>‹#›</a:t>
            </a:fld>
            <a:endParaRPr lang="ru-RU"/>
          </a:p>
        </p:txBody>
      </p:sp>
    </p:spTree>
    <p:extLst>
      <p:ext uri="{BB962C8B-B14F-4D97-AF65-F5344CB8AC3E}">
        <p14:creationId xmlns:p14="http://schemas.microsoft.com/office/powerpoint/2010/main" val="272526313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nding Slide">
    <p:spTree>
      <p:nvGrpSpPr>
        <p:cNvPr id="1" name=""/>
        <p:cNvGrpSpPr/>
        <p:nvPr/>
      </p:nvGrpSpPr>
      <p:grpSpPr>
        <a:xfrm>
          <a:off x="0" y="0"/>
          <a:ext cx="0" cy="0"/>
          <a:chOff x="0" y="0"/>
          <a:chExt cx="0" cy="0"/>
        </a:xfrm>
      </p:grpSpPr>
      <p:pic>
        <p:nvPicPr>
          <p:cNvPr id="1026" name="Picture 2" descr="C:\Users\AnnaB\Desktop\background.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512" y="-8335"/>
            <a:ext cx="9252000" cy="5206355"/>
          </a:xfrm>
          <a:prstGeom prst="rect">
            <a:avLst/>
          </a:prstGeom>
          <a:noFill/>
        </p:spPr>
      </p:pic>
      <p:pic>
        <p:nvPicPr>
          <p:cNvPr id="11"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051720" y="1563639"/>
            <a:ext cx="5202064" cy="1728192"/>
          </a:xfrm>
          <a:prstGeom prst="rect">
            <a:avLst/>
          </a:prstGeom>
          <a:noFill/>
          <a:ln w="9525">
            <a:noFill/>
            <a:miter lim="800000"/>
            <a:headEnd/>
            <a:tailEnd/>
          </a:ln>
          <a:effectLst/>
        </p:spPr>
      </p:pic>
    </p:spTree>
    <p:extLst>
      <p:ext uri="{BB962C8B-B14F-4D97-AF65-F5344CB8AC3E}">
        <p14:creationId xmlns:p14="http://schemas.microsoft.com/office/powerpoint/2010/main" val="331253368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21780" y="57939"/>
            <a:ext cx="908365" cy="78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2" descr="http://mlm-oriflame.at.ua/bumaga.jp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l="-1105"/>
          <a:stretch/>
        </p:blipFill>
        <p:spPr bwMode="auto">
          <a:xfrm>
            <a:off x="4893673" y="2605998"/>
            <a:ext cx="1071186" cy="4104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oriflame-su.ru/wp-content/uploads/2012/08/images.jp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951121" y="1578299"/>
            <a:ext cx="804272" cy="6623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www.677spo.com/i/p/1380571866.jpg"/>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951121" y="492681"/>
            <a:ext cx="768314" cy="7887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Users\NALEXEEVA\Downloads\ori_foun_color_primary.ai.jpg"/>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5082810" y="3309862"/>
            <a:ext cx="792218" cy="702469"/>
          </a:xfrm>
          <a:prstGeom prst="rect">
            <a:avLst/>
          </a:prstGeom>
          <a:noFill/>
          <a:ln>
            <a:noFill/>
          </a:ln>
          <a:extLst>
            <a:ext uri="{53640926-AAD7-44D8-BBD7-CCE9431645EC}">
              <a14:shadowObscured xmlns:a14="http://schemas.microsoft.com/office/drawing/2010/main"/>
            </a:ext>
          </a:extLst>
        </p:spPr>
      </p:pic>
      <p:sp>
        <p:nvSpPr>
          <p:cNvPr id="15" name="Rectangle 14"/>
          <p:cNvSpPr/>
          <p:nvPr userDrawn="1"/>
        </p:nvSpPr>
        <p:spPr>
          <a:xfrm>
            <a:off x="1375684" y="1673885"/>
            <a:ext cx="3240360" cy="900246"/>
          </a:xfrm>
          <a:prstGeom prst="rect">
            <a:avLst/>
          </a:prstGeom>
        </p:spPr>
        <p:txBody>
          <a:bodyPr wrap="square">
            <a:spAutoFit/>
          </a:bodyPr>
          <a:lstStyle/>
          <a:p>
            <a:pPr algn="just"/>
            <a:r>
              <a:rPr lang="ru-RU" sz="1050" dirty="0">
                <a:solidFill>
                  <a:prstClr val="black">
                    <a:lumMod val="65000"/>
                    <a:lumOff val="35000"/>
                  </a:prstClr>
                </a:solidFill>
                <a:ea typeface="Calibri"/>
              </a:rPr>
              <a:t>На церемонии награждения премии </a:t>
            </a:r>
            <a:r>
              <a:rPr lang="ru-RU" sz="1050" b="1" dirty="0">
                <a:solidFill>
                  <a:prstClr val="black">
                    <a:lumMod val="65000"/>
                    <a:lumOff val="35000"/>
                  </a:prstClr>
                </a:solidFill>
                <a:ea typeface="Calibri"/>
              </a:rPr>
              <a:t>«Товар Года – 2014» </a:t>
            </a:r>
            <a:r>
              <a:rPr lang="ru-RU" sz="1050" b="1" dirty="0" err="1">
                <a:solidFill>
                  <a:prstClr val="black">
                    <a:lumMod val="65000"/>
                    <a:lumOff val="35000"/>
                  </a:prstClr>
                </a:solidFill>
                <a:ea typeface="Calibri"/>
              </a:rPr>
              <a:t>Орифлэйм</a:t>
            </a:r>
            <a:r>
              <a:rPr lang="ru-RU" sz="1050" b="1" dirty="0">
                <a:solidFill>
                  <a:prstClr val="black">
                    <a:lumMod val="65000"/>
                    <a:lumOff val="35000"/>
                  </a:prstClr>
                </a:solidFill>
                <a:ea typeface="Calibri"/>
              </a:rPr>
              <a:t> </a:t>
            </a:r>
            <a:r>
              <a:rPr lang="ru-RU" sz="1050" dirty="0">
                <a:solidFill>
                  <a:prstClr val="black">
                    <a:lumMod val="65000"/>
                    <a:lumOff val="35000"/>
                  </a:prstClr>
                </a:solidFill>
                <a:ea typeface="Calibri"/>
              </a:rPr>
              <a:t>впервые был награжден в специальной номинации «За высокое качество в категории Декоративная косметика» </a:t>
            </a:r>
            <a:endParaRPr lang="en-US" sz="1050" dirty="0">
              <a:solidFill>
                <a:prstClr val="black">
                  <a:lumMod val="65000"/>
                  <a:lumOff val="35000"/>
                </a:prstClr>
              </a:solidFill>
              <a:ea typeface="Calibri"/>
            </a:endParaRPr>
          </a:p>
        </p:txBody>
      </p:sp>
      <p:sp>
        <p:nvSpPr>
          <p:cNvPr id="20" name="Rectangle 19"/>
          <p:cNvSpPr/>
          <p:nvPr userDrawn="1"/>
        </p:nvSpPr>
        <p:spPr>
          <a:xfrm>
            <a:off x="5964858" y="3260987"/>
            <a:ext cx="3071638" cy="738664"/>
          </a:xfrm>
          <a:prstGeom prst="rect">
            <a:avLst/>
          </a:prstGeom>
        </p:spPr>
        <p:txBody>
          <a:bodyPr wrap="square">
            <a:spAutoFit/>
          </a:bodyPr>
          <a:lstStyle/>
          <a:p>
            <a:r>
              <a:rPr lang="ru-RU" sz="1050" dirty="0">
                <a:solidFill>
                  <a:prstClr val="black">
                    <a:lumMod val="65000"/>
                    <a:lumOff val="35000"/>
                  </a:prstClr>
                </a:solidFill>
                <a:ea typeface="Calibri"/>
                <a:cs typeface="Arial" panose="020B0604020202020204" pitchFamily="34" charset="0"/>
              </a:rPr>
              <a:t>Компания </a:t>
            </a:r>
            <a:r>
              <a:rPr lang="ru-RU" sz="1050" dirty="0" err="1">
                <a:solidFill>
                  <a:prstClr val="black">
                    <a:lumMod val="65000"/>
                    <a:lumOff val="35000"/>
                  </a:prstClr>
                </a:solidFill>
                <a:ea typeface="Calibri"/>
                <a:cs typeface="Arial" panose="020B0604020202020204" pitchFamily="34" charset="0"/>
              </a:rPr>
              <a:t>Орифлэйм</a:t>
            </a:r>
            <a:r>
              <a:rPr lang="ru-RU" sz="1050" dirty="0">
                <a:solidFill>
                  <a:prstClr val="black">
                    <a:lumMod val="65000"/>
                    <a:lumOff val="35000"/>
                  </a:prstClr>
                </a:solidFill>
                <a:ea typeface="Calibri"/>
                <a:cs typeface="Arial" panose="020B0604020202020204" pitchFamily="34" charset="0"/>
              </a:rPr>
              <a:t> </a:t>
            </a:r>
            <a:r>
              <a:rPr lang="ru-RU" sz="1050" b="1" dirty="0">
                <a:solidFill>
                  <a:prstClr val="black">
                    <a:lumMod val="65000"/>
                    <a:lumOff val="35000"/>
                  </a:prstClr>
                </a:solidFill>
                <a:ea typeface="Calibri"/>
                <a:cs typeface="Arial" panose="020B0604020202020204" pitchFamily="34" charset="0"/>
              </a:rPr>
              <a:t>оказывает поддержку нуждающимся детям и помогает получить образование </a:t>
            </a:r>
            <a:r>
              <a:rPr lang="ru-RU" sz="1050" kern="1200" dirty="0">
                <a:solidFill>
                  <a:prstClr val="black">
                    <a:lumMod val="65000"/>
                    <a:lumOff val="35000"/>
                  </a:prstClr>
                </a:solidFill>
                <a:latin typeface="+mn-lt"/>
                <a:ea typeface="Calibri"/>
                <a:cs typeface="Arial" panose="020B0604020202020204" pitchFamily="34" charset="0"/>
              </a:rPr>
              <a:t>молодым женщинам в рамках </a:t>
            </a:r>
            <a:r>
              <a:rPr lang="ru-RU" sz="1050" kern="1200" dirty="0" smtClean="0">
                <a:solidFill>
                  <a:prstClr val="black">
                    <a:lumMod val="65000"/>
                    <a:lumOff val="35000"/>
                  </a:prstClr>
                </a:solidFill>
                <a:latin typeface="+mn-lt"/>
                <a:ea typeface="Calibri"/>
                <a:cs typeface="Arial" panose="020B0604020202020204" pitchFamily="34" charset="0"/>
              </a:rPr>
              <a:t>благотворительных </a:t>
            </a:r>
            <a:r>
              <a:rPr lang="ru-RU" sz="1050" kern="1200" dirty="0">
                <a:solidFill>
                  <a:prstClr val="black">
                    <a:lumMod val="65000"/>
                    <a:lumOff val="35000"/>
                  </a:prstClr>
                </a:solidFill>
                <a:latin typeface="+mn-lt"/>
                <a:ea typeface="Calibri"/>
                <a:cs typeface="Arial" panose="020B0604020202020204" pitchFamily="34" charset="0"/>
              </a:rPr>
              <a:t>программ</a:t>
            </a:r>
            <a:r>
              <a:rPr lang="ru-RU" sz="1050" kern="1200" dirty="0" smtClean="0">
                <a:solidFill>
                  <a:prstClr val="black">
                    <a:lumMod val="65000"/>
                    <a:lumOff val="35000"/>
                  </a:prstClr>
                </a:solidFill>
                <a:latin typeface="+mn-lt"/>
                <a:ea typeface="Calibri"/>
                <a:cs typeface="Arial" panose="020B0604020202020204" pitchFamily="34" charset="0"/>
              </a:rPr>
              <a:t>. </a:t>
            </a:r>
            <a:endParaRPr lang="en-US" sz="1050" kern="1200" dirty="0">
              <a:solidFill>
                <a:prstClr val="black">
                  <a:lumMod val="65000"/>
                  <a:lumOff val="35000"/>
                </a:prstClr>
              </a:solidFill>
              <a:latin typeface="+mn-lt"/>
              <a:ea typeface="Calibri"/>
              <a:cs typeface="Arial" panose="020B0604020202020204" pitchFamily="34" charset="0"/>
            </a:endParaRPr>
          </a:p>
        </p:txBody>
      </p:sp>
      <p:sp>
        <p:nvSpPr>
          <p:cNvPr id="25" name="Rectangle 24"/>
          <p:cNvSpPr/>
          <p:nvPr userDrawn="1"/>
        </p:nvSpPr>
        <p:spPr>
          <a:xfrm>
            <a:off x="5875028" y="436925"/>
            <a:ext cx="3263935" cy="900246"/>
          </a:xfrm>
          <a:prstGeom prst="rect">
            <a:avLst/>
          </a:prstGeom>
        </p:spPr>
        <p:txBody>
          <a:bodyPr wrap="square">
            <a:spAutoFit/>
          </a:bodyPr>
          <a:lstStyle/>
          <a:p>
            <a:r>
              <a:rPr lang="ru-RU" sz="1050" dirty="0">
                <a:solidFill>
                  <a:prstClr val="black">
                    <a:lumMod val="65000"/>
                    <a:lumOff val="35000"/>
                  </a:prstClr>
                </a:solidFill>
                <a:ea typeface="Calibri"/>
              </a:rPr>
              <a:t>Продукция Орифлэйм и ее </a:t>
            </a:r>
            <a:r>
              <a:rPr lang="ru-RU" sz="1050" dirty="0" smtClean="0">
                <a:solidFill>
                  <a:prstClr val="black">
                    <a:lumMod val="65000"/>
                    <a:lumOff val="35000"/>
                  </a:prstClr>
                </a:solidFill>
                <a:ea typeface="Calibri"/>
              </a:rPr>
              <a:t>компоненты </a:t>
            </a:r>
            <a:r>
              <a:rPr lang="ru-RU" sz="1050" dirty="0">
                <a:solidFill>
                  <a:prstClr val="black">
                    <a:lumMod val="65000"/>
                    <a:lumOff val="35000"/>
                  </a:prstClr>
                </a:solidFill>
                <a:ea typeface="Calibri"/>
              </a:rPr>
              <a:t>не тестировались на животных </a:t>
            </a:r>
            <a:endParaRPr lang="en-US" sz="1050" dirty="0">
              <a:solidFill>
                <a:prstClr val="black">
                  <a:lumMod val="65000"/>
                  <a:lumOff val="35000"/>
                </a:prstClr>
              </a:solidFill>
              <a:ea typeface="Calibri"/>
            </a:endParaRPr>
          </a:p>
          <a:p>
            <a:r>
              <a:rPr lang="ru-RU" sz="1050" dirty="0">
                <a:solidFill>
                  <a:prstClr val="black">
                    <a:lumMod val="65000"/>
                    <a:lumOff val="35000"/>
                  </a:prstClr>
                </a:solidFill>
                <a:ea typeface="Calibri"/>
              </a:rPr>
              <a:t>в процессе разработки. Компания </a:t>
            </a:r>
            <a:r>
              <a:rPr lang="ru-RU" sz="1050" dirty="0" err="1">
                <a:solidFill>
                  <a:prstClr val="black">
                    <a:lumMod val="65000"/>
                    <a:lumOff val="35000"/>
                  </a:prstClr>
                </a:solidFill>
                <a:ea typeface="Calibri"/>
              </a:rPr>
              <a:t>Орифлэйм</a:t>
            </a:r>
            <a:r>
              <a:rPr lang="ru-RU" sz="1050" dirty="0">
                <a:solidFill>
                  <a:prstClr val="black">
                    <a:lumMod val="65000"/>
                    <a:lumOff val="35000"/>
                  </a:prstClr>
                </a:solidFill>
                <a:ea typeface="Calibri"/>
              </a:rPr>
              <a:t> придерживается этого принципа со дня своего основания – 1967 г.</a:t>
            </a:r>
            <a:endParaRPr lang="en-US" sz="1050" dirty="0">
              <a:solidFill>
                <a:prstClr val="black">
                  <a:lumMod val="65000"/>
                  <a:lumOff val="35000"/>
                </a:prstClr>
              </a:solidFill>
              <a:ea typeface="Calibri"/>
            </a:endParaRPr>
          </a:p>
        </p:txBody>
      </p:sp>
      <p:sp>
        <p:nvSpPr>
          <p:cNvPr id="26" name="Rectangle 25"/>
          <p:cNvSpPr/>
          <p:nvPr userDrawn="1"/>
        </p:nvSpPr>
        <p:spPr>
          <a:xfrm>
            <a:off x="5940282" y="1422696"/>
            <a:ext cx="3179143" cy="900246"/>
          </a:xfrm>
          <a:prstGeom prst="rect">
            <a:avLst/>
          </a:prstGeom>
        </p:spPr>
        <p:txBody>
          <a:bodyPr wrap="square">
            <a:spAutoFit/>
          </a:bodyPr>
          <a:lstStyle/>
          <a:p>
            <a:r>
              <a:rPr lang="ru-RU" sz="1050" dirty="0">
                <a:solidFill>
                  <a:prstClr val="black">
                    <a:lumMod val="65000"/>
                    <a:lumOff val="35000"/>
                  </a:prstClr>
                </a:solidFill>
                <a:ea typeface="Calibri"/>
              </a:rPr>
              <a:t>100% качество продукции. Наша косметика изготовлена по новейшим технологиям с жестким контролем производства и соблюдением принципов безопасности для окружающей среды.</a:t>
            </a:r>
            <a:r>
              <a:rPr lang="en-US" sz="1050" dirty="0">
                <a:solidFill>
                  <a:prstClr val="black">
                    <a:lumMod val="65000"/>
                    <a:lumOff val="35000"/>
                  </a:prstClr>
                </a:solidFill>
                <a:ea typeface="Calibri"/>
              </a:rPr>
              <a:t> </a:t>
            </a:r>
          </a:p>
        </p:txBody>
      </p:sp>
      <p:sp>
        <p:nvSpPr>
          <p:cNvPr id="27" name="Rectangle 26"/>
          <p:cNvSpPr/>
          <p:nvPr userDrawn="1"/>
        </p:nvSpPr>
        <p:spPr>
          <a:xfrm>
            <a:off x="1358503" y="77747"/>
            <a:ext cx="3240360" cy="738664"/>
          </a:xfrm>
          <a:prstGeom prst="rect">
            <a:avLst/>
          </a:prstGeom>
        </p:spPr>
        <p:txBody>
          <a:bodyPr wrap="square">
            <a:spAutoFit/>
          </a:bodyPr>
          <a:lstStyle/>
          <a:p>
            <a:pPr algn="just"/>
            <a:r>
              <a:rPr lang="ru-RU" sz="1050" dirty="0">
                <a:solidFill>
                  <a:prstClr val="black">
                    <a:lumMod val="65000"/>
                    <a:lumOff val="35000"/>
                  </a:prstClr>
                </a:solidFill>
                <a:ea typeface="Times New Roman"/>
              </a:rPr>
              <a:t>На церемонии </a:t>
            </a:r>
            <a:r>
              <a:rPr lang="ru-RU" sz="1050" dirty="0" err="1">
                <a:solidFill>
                  <a:prstClr val="black">
                    <a:lumMod val="65000"/>
                    <a:lumOff val="35000"/>
                  </a:prstClr>
                </a:solidFill>
                <a:ea typeface="Times New Roman"/>
              </a:rPr>
              <a:t>TopBeauty</a:t>
            </a:r>
            <a:r>
              <a:rPr lang="ru-RU" sz="1050" dirty="0">
                <a:solidFill>
                  <a:prstClr val="black">
                    <a:lumMod val="65000"/>
                    <a:lumOff val="35000"/>
                  </a:prstClr>
                </a:solidFill>
                <a:ea typeface="Times New Roman"/>
              </a:rPr>
              <a:t> </a:t>
            </a:r>
            <a:r>
              <a:rPr lang="ru-RU" sz="1050" dirty="0" err="1">
                <a:solidFill>
                  <a:prstClr val="black">
                    <a:lumMod val="65000"/>
                    <a:lumOff val="35000"/>
                  </a:prstClr>
                </a:solidFill>
                <a:ea typeface="Times New Roman"/>
              </a:rPr>
              <a:t>Awards</a:t>
            </a:r>
            <a:r>
              <a:rPr lang="ru-RU" sz="1050" dirty="0">
                <a:solidFill>
                  <a:prstClr val="black">
                    <a:lumMod val="65000"/>
                    <a:lumOff val="35000"/>
                  </a:prstClr>
                </a:solidFill>
                <a:ea typeface="Times New Roman"/>
              </a:rPr>
              <a:t> 2013 обновленная линия </a:t>
            </a:r>
            <a:r>
              <a:rPr lang="ru-RU" sz="1050" b="1" dirty="0" err="1">
                <a:solidFill>
                  <a:prstClr val="black">
                    <a:lumMod val="65000"/>
                    <a:lumOff val="35000"/>
                  </a:prstClr>
                </a:solidFill>
                <a:ea typeface="Times New Roman"/>
              </a:rPr>
              <a:t>Optimals</a:t>
            </a:r>
            <a:r>
              <a:rPr lang="ru-RU" sz="1050" b="1" dirty="0">
                <a:solidFill>
                  <a:prstClr val="black">
                    <a:lumMod val="65000"/>
                    <a:lumOff val="35000"/>
                  </a:prstClr>
                </a:solidFill>
                <a:ea typeface="Times New Roman"/>
              </a:rPr>
              <a:t> от </a:t>
            </a:r>
            <a:r>
              <a:rPr lang="ru-RU" sz="1050" b="1" dirty="0" err="1">
                <a:solidFill>
                  <a:prstClr val="black">
                    <a:lumMod val="65000"/>
                    <a:lumOff val="35000"/>
                  </a:prstClr>
                </a:solidFill>
                <a:ea typeface="Times New Roman"/>
              </a:rPr>
              <a:t>Орифлэйм</a:t>
            </a:r>
            <a:r>
              <a:rPr lang="ru-RU" sz="1050" dirty="0">
                <a:solidFill>
                  <a:prstClr val="black">
                    <a:lumMod val="65000"/>
                    <a:lumOff val="35000"/>
                  </a:prstClr>
                </a:solidFill>
                <a:ea typeface="Times New Roman"/>
              </a:rPr>
              <a:t> признана лучшей среди средств по уходу за кожей. </a:t>
            </a:r>
            <a:endParaRPr lang="en-US" sz="1050" dirty="0">
              <a:solidFill>
                <a:prstClr val="black">
                  <a:lumMod val="65000"/>
                  <a:lumOff val="35000"/>
                </a:prstClr>
              </a:solidFill>
              <a:latin typeface="Times New Roman"/>
              <a:ea typeface="Times New Roman"/>
            </a:endParaRPr>
          </a:p>
        </p:txBody>
      </p:sp>
      <p:sp>
        <p:nvSpPr>
          <p:cNvPr id="28" name="Rectangle 27"/>
          <p:cNvSpPr/>
          <p:nvPr userDrawn="1"/>
        </p:nvSpPr>
        <p:spPr>
          <a:xfrm>
            <a:off x="5964859" y="2448810"/>
            <a:ext cx="3179143" cy="954107"/>
          </a:xfrm>
          <a:prstGeom prst="rect">
            <a:avLst/>
          </a:prstGeom>
        </p:spPr>
        <p:txBody>
          <a:bodyPr wrap="square">
            <a:spAutoFit/>
          </a:bodyPr>
          <a:lstStyle/>
          <a:p>
            <a:r>
              <a:rPr lang="ru-RU" sz="1050" b="1" dirty="0">
                <a:solidFill>
                  <a:prstClr val="black">
                    <a:lumMod val="65000"/>
                    <a:lumOff val="35000"/>
                  </a:prstClr>
                </a:solidFill>
              </a:rPr>
              <a:t>Бумага для каталога</a:t>
            </a:r>
            <a:r>
              <a:rPr lang="ru-RU" sz="1050" b="1" dirty="0">
                <a:solidFill>
                  <a:prstClr val="black">
                    <a:lumMod val="65000"/>
                    <a:lumOff val="35000"/>
                  </a:prstClr>
                </a:solidFill>
                <a:ea typeface="Calibri"/>
              </a:rPr>
              <a:t> </a:t>
            </a:r>
            <a:r>
              <a:rPr lang="ru-RU" sz="1050" b="1" dirty="0">
                <a:solidFill>
                  <a:prstClr val="black">
                    <a:lumMod val="65000"/>
                    <a:lumOff val="35000"/>
                  </a:prstClr>
                </a:solidFill>
              </a:rPr>
              <a:t>производится из</a:t>
            </a:r>
            <a:r>
              <a:rPr lang="ru-RU" sz="1050" b="1" dirty="0">
                <a:solidFill>
                  <a:prstClr val="black">
                    <a:lumMod val="65000"/>
                    <a:lumOff val="35000"/>
                  </a:prstClr>
                </a:solidFill>
                <a:ea typeface="Calibri"/>
              </a:rPr>
              <a:t> </a:t>
            </a:r>
            <a:r>
              <a:rPr lang="ru-RU" sz="1050" b="1" dirty="0">
                <a:solidFill>
                  <a:prstClr val="black">
                    <a:lumMod val="65000"/>
                    <a:lumOff val="35000"/>
                  </a:prstClr>
                </a:solidFill>
              </a:rPr>
              <a:t>возобновляемых лесных</a:t>
            </a:r>
            <a:r>
              <a:rPr lang="ru-RU" sz="1050" b="1" dirty="0">
                <a:solidFill>
                  <a:prstClr val="black">
                    <a:lumMod val="65000"/>
                    <a:lumOff val="35000"/>
                  </a:prstClr>
                </a:solidFill>
                <a:ea typeface="Calibri"/>
              </a:rPr>
              <a:t> </a:t>
            </a:r>
            <a:r>
              <a:rPr lang="ru-RU" sz="1050" b="1" dirty="0">
                <a:solidFill>
                  <a:prstClr val="black">
                    <a:lumMod val="65000"/>
                    <a:lumOff val="35000"/>
                  </a:prstClr>
                </a:solidFill>
              </a:rPr>
              <a:t>ресурсов</a:t>
            </a:r>
            <a:r>
              <a:rPr lang="ru-RU" sz="1050" dirty="0">
                <a:solidFill>
                  <a:prstClr val="black">
                    <a:lumMod val="65000"/>
                    <a:lumOff val="35000"/>
                  </a:prstClr>
                </a:solidFill>
              </a:rPr>
              <a:t>, что подтверждено</a:t>
            </a:r>
            <a:r>
              <a:rPr lang="ru-RU" sz="1050" dirty="0">
                <a:solidFill>
                  <a:prstClr val="black">
                    <a:lumMod val="65000"/>
                    <a:lumOff val="35000"/>
                  </a:prstClr>
                </a:solidFill>
                <a:ea typeface="Calibri"/>
              </a:rPr>
              <a:t> </a:t>
            </a:r>
            <a:r>
              <a:rPr lang="ru-RU" sz="1050" dirty="0">
                <a:solidFill>
                  <a:prstClr val="black">
                    <a:lumMod val="65000"/>
                    <a:lumOff val="35000"/>
                  </a:prstClr>
                </a:solidFill>
              </a:rPr>
              <a:t>сертификатом </a:t>
            </a:r>
            <a:r>
              <a:rPr lang="en-GB" sz="1050" dirty="0">
                <a:solidFill>
                  <a:prstClr val="black">
                    <a:lumMod val="65000"/>
                    <a:lumOff val="35000"/>
                  </a:prstClr>
                </a:solidFill>
              </a:rPr>
              <a:t>Rainforest Alliance</a:t>
            </a:r>
            <a:r>
              <a:rPr lang="en-GB" sz="1050" dirty="0">
                <a:solidFill>
                  <a:prstClr val="black">
                    <a:lumMod val="65000"/>
                    <a:lumOff val="35000"/>
                  </a:prstClr>
                </a:solidFill>
                <a:ea typeface="Calibri"/>
              </a:rPr>
              <a:t> </a:t>
            </a:r>
            <a:r>
              <a:rPr lang="ru-RU" sz="1050" dirty="0">
                <a:solidFill>
                  <a:prstClr val="black">
                    <a:lumMod val="65000"/>
                    <a:lumOff val="35000"/>
                  </a:prstClr>
                </a:solidFill>
              </a:rPr>
              <a:t>(Тропического альянса).</a:t>
            </a:r>
            <a:r>
              <a:rPr lang="ru-RU" sz="1050" dirty="0">
                <a:solidFill>
                  <a:prstClr val="black">
                    <a:lumMod val="65000"/>
                    <a:lumOff val="35000"/>
                  </a:prstClr>
                </a:solidFill>
                <a:ea typeface="Calibri"/>
              </a:rPr>
              <a:t> </a:t>
            </a:r>
            <a:endParaRPr lang="en-US" sz="1050" dirty="0">
              <a:solidFill>
                <a:prstClr val="black">
                  <a:lumMod val="65000"/>
                  <a:lumOff val="35000"/>
                </a:prstClr>
              </a:solidFill>
              <a:ea typeface="Times New Roman"/>
            </a:endParaRPr>
          </a:p>
          <a:p>
            <a:r>
              <a:rPr lang="ru-RU" sz="1200" dirty="0">
                <a:solidFill>
                  <a:prstClr val="black">
                    <a:lumMod val="65000"/>
                    <a:lumOff val="35000"/>
                  </a:prstClr>
                </a:solidFill>
                <a:ea typeface="Calibri"/>
              </a:rPr>
              <a:t> </a:t>
            </a:r>
            <a:endParaRPr lang="en-US" sz="1800" dirty="0">
              <a:solidFill>
                <a:prstClr val="black">
                  <a:lumMod val="65000"/>
                  <a:lumOff val="35000"/>
                </a:prstClr>
              </a:solidFill>
              <a:ea typeface="Calibri"/>
            </a:endParaRPr>
          </a:p>
        </p:txBody>
      </p:sp>
      <p:sp>
        <p:nvSpPr>
          <p:cNvPr id="3" name="Rectangle 2"/>
          <p:cNvSpPr/>
          <p:nvPr userDrawn="1"/>
        </p:nvSpPr>
        <p:spPr>
          <a:xfrm>
            <a:off x="1375684" y="908885"/>
            <a:ext cx="3205997" cy="669414"/>
          </a:xfrm>
          <a:prstGeom prst="rect">
            <a:avLst/>
          </a:prstGeom>
        </p:spPr>
        <p:txBody>
          <a:bodyPr wrap="square">
            <a:spAutoFit/>
          </a:bodyPr>
          <a:lstStyle/>
          <a:p>
            <a:pPr algn="just"/>
            <a:r>
              <a:rPr lang="ru-RU" sz="1050" dirty="0">
                <a:solidFill>
                  <a:prstClr val="black">
                    <a:lumMod val="65000"/>
                    <a:lumOff val="35000"/>
                  </a:prstClr>
                </a:solidFill>
                <a:ea typeface="Calibri"/>
              </a:rPr>
              <a:t>Парфюмерная вода </a:t>
            </a:r>
            <a:r>
              <a:rPr lang="en-US" sz="1050" b="1" dirty="0">
                <a:solidFill>
                  <a:prstClr val="black">
                    <a:lumMod val="65000"/>
                    <a:lumOff val="35000"/>
                  </a:prstClr>
                </a:solidFill>
                <a:ea typeface="Calibri"/>
              </a:rPr>
              <a:t>Possess </a:t>
            </a:r>
            <a:r>
              <a:rPr lang="ru-RU" sz="1050" dirty="0">
                <a:solidFill>
                  <a:prstClr val="black">
                    <a:lumMod val="65000"/>
                    <a:lumOff val="35000"/>
                  </a:prstClr>
                </a:solidFill>
                <a:ea typeface="Calibri"/>
              </a:rPr>
              <a:t>была названа Лучшим женским ароматом года и  получила премию </a:t>
            </a:r>
            <a:r>
              <a:rPr lang="en-US" sz="1050" dirty="0" smtClean="0">
                <a:solidFill>
                  <a:prstClr val="black">
                    <a:lumMod val="65000"/>
                    <a:lumOff val="35000"/>
                  </a:prstClr>
                </a:solidFill>
                <a:ea typeface="Calibri"/>
              </a:rPr>
              <a:t>FiFi </a:t>
            </a:r>
            <a:r>
              <a:rPr lang="en-US" sz="1050" dirty="0">
                <a:solidFill>
                  <a:prstClr val="black">
                    <a:lumMod val="65000"/>
                    <a:lumOff val="35000"/>
                  </a:prstClr>
                </a:solidFill>
                <a:ea typeface="Calibri"/>
              </a:rPr>
              <a:t>Russian Fragrance Awards</a:t>
            </a:r>
            <a:r>
              <a:rPr lang="ru-RU" sz="1050" dirty="0">
                <a:solidFill>
                  <a:prstClr val="black">
                    <a:lumMod val="65000"/>
                    <a:lumOff val="35000"/>
                  </a:prstClr>
                </a:solidFill>
                <a:ea typeface="Calibri"/>
              </a:rPr>
              <a:t> 2014.</a:t>
            </a:r>
            <a:endParaRPr lang="en-US" sz="1050" dirty="0">
              <a:solidFill>
                <a:prstClr val="black">
                  <a:lumMod val="65000"/>
                  <a:lumOff val="35000"/>
                </a:prstClr>
              </a:solidFill>
              <a:ea typeface="Calibri"/>
            </a:endParaRPr>
          </a:p>
          <a:p>
            <a:r>
              <a:rPr lang="ru-RU" sz="500" dirty="0">
                <a:solidFill>
                  <a:prstClr val="black">
                    <a:lumMod val="65000"/>
                    <a:lumOff val="35000"/>
                  </a:prstClr>
                </a:solidFill>
                <a:ea typeface="Calibri"/>
              </a:rPr>
              <a:t> </a:t>
            </a:r>
            <a:endParaRPr lang="en-US" sz="1800" dirty="0">
              <a:solidFill>
                <a:prstClr val="black">
                  <a:lumMod val="65000"/>
                  <a:lumOff val="35000"/>
                </a:prstClr>
              </a:solidFill>
              <a:ea typeface="Calibri"/>
            </a:endParaRPr>
          </a:p>
        </p:txBody>
      </p:sp>
      <p:pic>
        <p:nvPicPr>
          <p:cNvPr id="6146" name="Picture 2"/>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585678" y="1865521"/>
            <a:ext cx="478190" cy="81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251520" y="952973"/>
            <a:ext cx="1077724" cy="581238"/>
          </a:xfrm>
          <a:prstGeom prst="rect">
            <a:avLst/>
          </a:prstGeom>
        </p:spPr>
      </p:pic>
      <p:pic>
        <p:nvPicPr>
          <p:cNvPr id="16" name="Picture 2" descr="\\msk-ent01.msk.ori.local\groups\Regional Communications\2015\Corporate PR\TopBeauty Awards\Logo_awards.png"/>
          <p:cNvPicPr>
            <a:picLocks noChangeAspect="1" noChangeArrowheads="1"/>
          </p:cNvPicPr>
          <p:nvPr userDrawn="1"/>
        </p:nvPicPr>
        <p:blipFill rotWithShape="1">
          <a:blip r:embed="rId9" cstate="email">
            <a:extLst>
              <a:ext uri="{28A0092B-C50C-407E-A947-70E740481C1C}">
                <a14:useLocalDpi xmlns:a14="http://schemas.microsoft.com/office/drawing/2010/main"/>
              </a:ext>
            </a:extLst>
          </a:blip>
          <a:srcRect/>
          <a:stretch/>
        </p:blipFill>
        <p:spPr bwMode="auto">
          <a:xfrm>
            <a:off x="493410" y="2904067"/>
            <a:ext cx="585056" cy="113217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a:xfrm>
            <a:off x="1443250" y="2616310"/>
            <a:ext cx="3205997" cy="900246"/>
          </a:xfrm>
          <a:prstGeom prst="rect">
            <a:avLst/>
          </a:prstGeom>
        </p:spPr>
        <p:txBody>
          <a:bodyPr wrap="square">
            <a:spAutoFit/>
          </a:bodyPr>
          <a:lstStyle/>
          <a:p>
            <a:pPr algn="just"/>
            <a:r>
              <a:rPr lang="ru-RU" sz="1050" b="1" dirty="0">
                <a:solidFill>
                  <a:prstClr val="black">
                    <a:lumMod val="65000"/>
                    <a:lumOff val="35000"/>
                  </a:prstClr>
                </a:solidFill>
              </a:rPr>
              <a:t>Легкий дневной крем против морщин «</a:t>
            </a:r>
            <a:r>
              <a:rPr lang="ru-RU" sz="1050" b="1" dirty="0" err="1">
                <a:solidFill>
                  <a:prstClr val="black">
                    <a:lumMod val="65000"/>
                    <a:lumOff val="35000"/>
                  </a:prstClr>
                </a:solidFill>
              </a:rPr>
              <a:t>Эколлаген</a:t>
            </a:r>
            <a:r>
              <a:rPr lang="ru-RU" sz="1050" b="1" dirty="0">
                <a:solidFill>
                  <a:prstClr val="black">
                    <a:lumMod val="65000"/>
                    <a:lumOff val="35000"/>
                  </a:prstClr>
                </a:solidFill>
              </a:rPr>
              <a:t>» </a:t>
            </a:r>
            <a:r>
              <a:rPr lang="ru-RU" sz="1050" dirty="0">
                <a:solidFill>
                  <a:prstClr val="black">
                    <a:lumMod val="65000"/>
                    <a:lumOff val="35000"/>
                  </a:prstClr>
                </a:solidFill>
              </a:rPr>
              <a:t>получил премию </a:t>
            </a:r>
            <a:r>
              <a:rPr lang="ru-RU" sz="1050" b="1" dirty="0" err="1">
                <a:solidFill>
                  <a:prstClr val="black">
                    <a:lumMod val="65000"/>
                    <a:lumOff val="35000"/>
                  </a:prstClr>
                </a:solidFill>
              </a:rPr>
              <a:t>TopBeauty</a:t>
            </a:r>
            <a:r>
              <a:rPr lang="ru-RU" sz="1050" b="1" dirty="0">
                <a:solidFill>
                  <a:prstClr val="black">
                    <a:lumMod val="65000"/>
                    <a:lumOff val="35000"/>
                  </a:prstClr>
                </a:solidFill>
              </a:rPr>
              <a:t> </a:t>
            </a:r>
            <a:r>
              <a:rPr lang="ru-RU" sz="1050" b="1" dirty="0" err="1">
                <a:solidFill>
                  <a:prstClr val="black">
                    <a:lumMod val="65000"/>
                    <a:lumOff val="35000"/>
                  </a:prstClr>
                </a:solidFill>
              </a:rPr>
              <a:t>Awards</a:t>
            </a:r>
            <a:r>
              <a:rPr lang="ru-RU" sz="1050" b="1" dirty="0">
                <a:solidFill>
                  <a:prstClr val="black">
                    <a:lumMod val="65000"/>
                    <a:lumOff val="35000"/>
                  </a:prstClr>
                </a:solidFill>
              </a:rPr>
              <a:t> 2014</a:t>
            </a:r>
            <a:r>
              <a:rPr lang="ru-RU" sz="1050" dirty="0">
                <a:solidFill>
                  <a:prstClr val="black">
                    <a:lumMod val="65000"/>
                    <a:lumOff val="35000"/>
                  </a:prstClr>
                </a:solidFill>
              </a:rPr>
              <a:t> и был назвал Лучшим средством </a:t>
            </a:r>
            <a:r>
              <a:rPr lang="ru-RU" sz="1050" dirty="0" err="1">
                <a:solidFill>
                  <a:prstClr val="black">
                    <a:lumMod val="65000"/>
                    <a:lumOff val="35000"/>
                  </a:prstClr>
                </a:solidFill>
              </a:rPr>
              <a:t>антивозрастного</a:t>
            </a:r>
            <a:r>
              <a:rPr lang="ru-RU" sz="1050" dirty="0">
                <a:solidFill>
                  <a:prstClr val="black">
                    <a:lumMod val="65000"/>
                    <a:lumOff val="35000"/>
                  </a:prstClr>
                </a:solidFill>
              </a:rPr>
              <a:t> ухода в категории масс-</a:t>
            </a:r>
            <a:r>
              <a:rPr lang="ru-RU" sz="1050" dirty="0" err="1">
                <a:solidFill>
                  <a:prstClr val="black">
                    <a:lumMod val="65000"/>
                    <a:lumOff val="35000"/>
                  </a:prstClr>
                </a:solidFill>
              </a:rPr>
              <a:t>маркет</a:t>
            </a:r>
            <a:r>
              <a:rPr lang="en-US" sz="1050" dirty="0">
                <a:solidFill>
                  <a:prstClr val="black">
                    <a:lumMod val="65000"/>
                    <a:lumOff val="35000"/>
                  </a:prstClr>
                </a:solidFill>
              </a:rPr>
              <a:t>.</a:t>
            </a:r>
          </a:p>
        </p:txBody>
      </p:sp>
      <p:pic>
        <p:nvPicPr>
          <p:cNvPr id="4" name="Picture 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1780" y="4151720"/>
            <a:ext cx="766600" cy="652892"/>
          </a:xfrm>
          <a:prstGeom prst="rect">
            <a:avLst/>
          </a:prstGeom>
        </p:spPr>
      </p:pic>
      <p:sp>
        <p:nvSpPr>
          <p:cNvPr id="7" name="TextBox 6"/>
          <p:cNvSpPr txBox="1"/>
          <p:nvPr userDrawn="1"/>
        </p:nvSpPr>
        <p:spPr>
          <a:xfrm>
            <a:off x="1394362" y="3661097"/>
            <a:ext cx="3204501" cy="1384995"/>
          </a:xfrm>
          <a:prstGeom prst="rect">
            <a:avLst/>
          </a:prstGeom>
          <a:noFill/>
        </p:spPr>
        <p:txBody>
          <a:bodyPr wrap="square" rtlCol="0">
            <a:spAutoFit/>
          </a:bodyPr>
          <a:lstStyle/>
          <a:p>
            <a:pPr algn="just"/>
            <a:r>
              <a:rPr lang="ru-RU" sz="1050" dirty="0" smtClean="0">
                <a:solidFill>
                  <a:prstClr val="black">
                    <a:lumMod val="65000"/>
                    <a:lumOff val="35000"/>
                  </a:prstClr>
                </a:solidFill>
                <a:ea typeface="Calibri"/>
              </a:rPr>
              <a:t>Oriflame стал победителем в экспертной премии в области красоты </a:t>
            </a:r>
            <a:r>
              <a:rPr lang="ru-RU" sz="1050" dirty="0" err="1" smtClean="0">
                <a:solidFill>
                  <a:prstClr val="black">
                    <a:lumMod val="65000"/>
                    <a:lumOff val="35000"/>
                  </a:prstClr>
                </a:solidFill>
                <a:ea typeface="Calibri"/>
              </a:rPr>
              <a:t>Allure</a:t>
            </a:r>
            <a:r>
              <a:rPr lang="ru-RU" sz="1050" dirty="0" smtClean="0">
                <a:solidFill>
                  <a:prstClr val="black">
                    <a:lumMod val="65000"/>
                    <a:lumOff val="35000"/>
                  </a:prstClr>
                </a:solidFill>
                <a:ea typeface="Calibri"/>
              </a:rPr>
              <a:t> Best </a:t>
            </a:r>
            <a:r>
              <a:rPr lang="ru-RU" sz="1050" dirty="0" err="1" smtClean="0">
                <a:solidFill>
                  <a:prstClr val="black">
                    <a:lumMod val="65000"/>
                    <a:lumOff val="35000"/>
                  </a:prstClr>
                </a:solidFill>
                <a:ea typeface="Calibri"/>
              </a:rPr>
              <a:t>Of</a:t>
            </a:r>
            <a:r>
              <a:rPr lang="ru-RU" sz="1050" dirty="0" smtClean="0">
                <a:solidFill>
                  <a:prstClr val="black">
                    <a:lumMod val="65000"/>
                    <a:lumOff val="35000"/>
                  </a:prstClr>
                </a:solidFill>
                <a:ea typeface="Calibri"/>
              </a:rPr>
              <a:t> </a:t>
            </a:r>
            <a:r>
              <a:rPr lang="ru-RU" sz="1050" dirty="0" err="1" smtClean="0">
                <a:solidFill>
                  <a:prstClr val="black">
                    <a:lumMod val="65000"/>
                    <a:lumOff val="35000"/>
                  </a:prstClr>
                </a:solidFill>
                <a:ea typeface="Calibri"/>
              </a:rPr>
              <a:t>Beauty</a:t>
            </a:r>
            <a:r>
              <a:rPr lang="ru-RU" sz="1050" dirty="0" smtClean="0">
                <a:solidFill>
                  <a:prstClr val="black">
                    <a:lumMod val="65000"/>
                    <a:lumOff val="35000"/>
                  </a:prstClr>
                </a:solidFill>
                <a:ea typeface="Calibri"/>
              </a:rPr>
              <a:t> 2015.</a:t>
            </a:r>
          </a:p>
          <a:p>
            <a:pPr algn="just">
              <a:defRPr/>
            </a:pPr>
            <a:r>
              <a:rPr lang="ru-RU" sz="1050" dirty="0" smtClean="0">
                <a:solidFill>
                  <a:prstClr val="black">
                    <a:lumMod val="65000"/>
                    <a:lumOff val="35000"/>
                  </a:prstClr>
                </a:solidFill>
                <a:ea typeface="Calibri"/>
              </a:rPr>
              <a:t>Два продукта были отмечены жюри: в своих номинациях победили: </a:t>
            </a:r>
            <a:r>
              <a:rPr lang="ru-RU" sz="1050" b="1" dirty="0" smtClean="0">
                <a:solidFill>
                  <a:prstClr val="black">
                    <a:lumMod val="65000"/>
                    <a:lumOff val="35000"/>
                  </a:prstClr>
                </a:solidFill>
                <a:ea typeface="Calibri"/>
              </a:rPr>
              <a:t>Шампунь-объем для тонких волос «Зеленый чай и бергамот» </a:t>
            </a:r>
            <a:r>
              <a:rPr lang="ru-RU" sz="1050" dirty="0" smtClean="0">
                <a:solidFill>
                  <a:prstClr val="black">
                    <a:lumMod val="65000"/>
                    <a:lumOff val="35000"/>
                  </a:prstClr>
                </a:solidFill>
                <a:ea typeface="Calibri"/>
              </a:rPr>
              <a:t>и </a:t>
            </a:r>
            <a:r>
              <a:rPr lang="ru-RU" sz="1050" b="1" dirty="0" smtClean="0">
                <a:solidFill>
                  <a:prstClr val="black">
                    <a:lumMod val="65000"/>
                    <a:lumOff val="35000"/>
                  </a:prstClr>
                </a:solidFill>
                <a:ea typeface="Calibri"/>
              </a:rPr>
              <a:t>Контурный карандаш для губ «Роскошный контур» Giordani </a:t>
            </a:r>
            <a:r>
              <a:rPr lang="ru-RU" sz="1050" b="1" dirty="0" err="1" smtClean="0">
                <a:solidFill>
                  <a:prstClr val="black">
                    <a:lumMod val="65000"/>
                    <a:lumOff val="35000"/>
                  </a:prstClr>
                </a:solidFill>
                <a:ea typeface="Calibri"/>
              </a:rPr>
              <a:t>Gold</a:t>
            </a:r>
            <a:r>
              <a:rPr lang="ru-RU" sz="1050" b="1" dirty="0" smtClean="0">
                <a:solidFill>
                  <a:prstClr val="black">
                    <a:lumMod val="65000"/>
                    <a:lumOff val="35000"/>
                  </a:prstClr>
                </a:solidFill>
                <a:ea typeface="Calibri"/>
              </a:rPr>
              <a:t>. </a:t>
            </a:r>
            <a:endParaRPr lang="ru-RU" sz="1050" b="1" dirty="0">
              <a:solidFill>
                <a:prstClr val="black">
                  <a:lumMod val="65000"/>
                  <a:lumOff val="35000"/>
                </a:prstClr>
              </a:solidFill>
              <a:ea typeface="Calibri"/>
            </a:endParaRPr>
          </a:p>
        </p:txBody>
      </p:sp>
      <p:pic>
        <p:nvPicPr>
          <p:cNvPr id="21" name="Picture 20"/>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5004048" y="4353594"/>
            <a:ext cx="1006050" cy="581238"/>
          </a:xfrm>
          <a:prstGeom prst="rect">
            <a:avLst/>
          </a:prstGeom>
        </p:spPr>
      </p:pic>
      <p:sp>
        <p:nvSpPr>
          <p:cNvPr id="2" name="TextBox 1"/>
          <p:cNvSpPr txBox="1"/>
          <p:nvPr userDrawn="1"/>
        </p:nvSpPr>
        <p:spPr>
          <a:xfrm>
            <a:off x="5440673" y="4353191"/>
            <a:ext cx="617079" cy="246221"/>
          </a:xfrm>
          <a:prstGeom prst="rect">
            <a:avLst/>
          </a:prstGeom>
          <a:noFill/>
        </p:spPr>
        <p:txBody>
          <a:bodyPr wrap="square" rtlCol="0">
            <a:spAutoFit/>
          </a:bodyPr>
          <a:lstStyle/>
          <a:p>
            <a:r>
              <a:rPr lang="ru-RU" sz="1000" b="1" dirty="0" smtClean="0">
                <a:solidFill>
                  <a:schemeClr val="tx2"/>
                </a:solidFill>
              </a:rPr>
              <a:t>2015</a:t>
            </a:r>
            <a:endParaRPr lang="ru-RU" sz="1000" b="1" dirty="0">
              <a:solidFill>
                <a:schemeClr val="tx2"/>
              </a:solidFill>
            </a:endParaRPr>
          </a:p>
        </p:txBody>
      </p:sp>
      <p:sp>
        <p:nvSpPr>
          <p:cNvPr id="23" name="Rectangle 22"/>
          <p:cNvSpPr/>
          <p:nvPr userDrawn="1"/>
        </p:nvSpPr>
        <p:spPr>
          <a:xfrm>
            <a:off x="5996165" y="4145846"/>
            <a:ext cx="3067375" cy="900246"/>
          </a:xfrm>
          <a:prstGeom prst="rect">
            <a:avLst/>
          </a:prstGeom>
        </p:spPr>
        <p:txBody>
          <a:bodyPr wrap="square">
            <a:spAutoFit/>
          </a:bodyPr>
          <a:lstStyle/>
          <a:p>
            <a:pPr algn="just"/>
            <a:r>
              <a:rPr lang="ru-RU" sz="1050" kern="1200" dirty="0" smtClean="0">
                <a:solidFill>
                  <a:prstClr val="black">
                    <a:lumMod val="65000"/>
                    <a:lumOff val="35000"/>
                  </a:prstClr>
                </a:solidFill>
                <a:latin typeface="+mn-lt"/>
                <a:ea typeface="Calibri"/>
                <a:cs typeface="+mn-cs"/>
              </a:rPr>
              <a:t>Туалетная вода </a:t>
            </a:r>
            <a:r>
              <a:rPr lang="en-US" sz="1050" b="1" kern="1200" dirty="0" smtClean="0">
                <a:solidFill>
                  <a:prstClr val="black">
                    <a:lumMod val="65000"/>
                    <a:lumOff val="35000"/>
                  </a:prstClr>
                </a:solidFill>
                <a:latin typeface="+mn-lt"/>
                <a:ea typeface="Calibri"/>
                <a:cs typeface="+mn-cs"/>
              </a:rPr>
              <a:t>Excite Force</a:t>
            </a:r>
            <a:r>
              <a:rPr lang="ru-RU" sz="1050" b="1" kern="1200" dirty="0" smtClean="0">
                <a:solidFill>
                  <a:prstClr val="black">
                    <a:lumMod val="65000"/>
                    <a:lumOff val="35000"/>
                  </a:prstClr>
                </a:solidFill>
                <a:latin typeface="+mn-lt"/>
                <a:ea typeface="Calibri"/>
                <a:cs typeface="+mn-cs"/>
              </a:rPr>
              <a:t> </a:t>
            </a:r>
            <a:r>
              <a:rPr lang="ru-RU" sz="1050" kern="1200" dirty="0" smtClean="0">
                <a:solidFill>
                  <a:prstClr val="black">
                    <a:lumMod val="65000"/>
                    <a:lumOff val="35000"/>
                  </a:prstClr>
                </a:solidFill>
                <a:latin typeface="+mn-lt"/>
                <a:ea typeface="Calibri"/>
                <a:cs typeface="+mn-cs"/>
              </a:rPr>
              <a:t>была </a:t>
            </a:r>
            <a:r>
              <a:rPr lang="ru-RU" sz="1050" dirty="0">
                <a:solidFill>
                  <a:prstClr val="black">
                    <a:lumMod val="65000"/>
                    <a:lumOff val="35000"/>
                  </a:prstClr>
                </a:solidFill>
                <a:ea typeface="Calibri"/>
              </a:rPr>
              <a:t>названа Лучшим </a:t>
            </a:r>
            <a:r>
              <a:rPr lang="ru-RU" sz="1050" dirty="0" smtClean="0">
                <a:solidFill>
                  <a:prstClr val="black">
                    <a:lumMod val="65000"/>
                    <a:lumOff val="35000"/>
                  </a:prstClr>
                </a:solidFill>
                <a:ea typeface="Calibri"/>
              </a:rPr>
              <a:t>мужским  </a:t>
            </a:r>
            <a:r>
              <a:rPr lang="ru-RU" sz="1050" dirty="0">
                <a:solidFill>
                  <a:prstClr val="black">
                    <a:lumMod val="65000"/>
                    <a:lumOff val="35000"/>
                  </a:prstClr>
                </a:solidFill>
                <a:ea typeface="Calibri"/>
              </a:rPr>
              <a:t>ароматом </a:t>
            </a:r>
            <a:r>
              <a:rPr lang="ru-RU" sz="1050" kern="1200" dirty="0" smtClean="0">
                <a:solidFill>
                  <a:prstClr val="black">
                    <a:lumMod val="65000"/>
                    <a:lumOff val="35000"/>
                  </a:prstClr>
                </a:solidFill>
                <a:latin typeface="+mn-lt"/>
                <a:ea typeface="Calibri"/>
                <a:cs typeface="+mn-cs"/>
              </a:rPr>
              <a:t>года в номинации </a:t>
            </a:r>
            <a:r>
              <a:rPr lang="en-US" sz="1050" kern="1200" dirty="0" smtClean="0">
                <a:solidFill>
                  <a:prstClr val="black">
                    <a:lumMod val="65000"/>
                    <a:lumOff val="35000"/>
                  </a:prstClr>
                </a:solidFill>
                <a:latin typeface="+mn-lt"/>
                <a:ea typeface="Calibri"/>
                <a:cs typeface="+mn-cs"/>
              </a:rPr>
              <a:t>LifeStyle Homme</a:t>
            </a:r>
            <a:r>
              <a:rPr lang="ru-RU" sz="1050" kern="1200" dirty="0" smtClean="0">
                <a:solidFill>
                  <a:prstClr val="black">
                    <a:lumMod val="65000"/>
                    <a:lumOff val="35000"/>
                  </a:prstClr>
                </a:solidFill>
                <a:latin typeface="+mn-lt"/>
                <a:ea typeface="Calibri"/>
                <a:cs typeface="+mn-cs"/>
              </a:rPr>
              <a:t> и  получила </a:t>
            </a:r>
            <a:r>
              <a:rPr lang="ru-RU" sz="1050" dirty="0" smtClean="0">
                <a:solidFill>
                  <a:prstClr val="black">
                    <a:lumMod val="65000"/>
                    <a:lumOff val="35000"/>
                  </a:prstClr>
                </a:solidFill>
                <a:ea typeface="Calibri"/>
              </a:rPr>
              <a:t>премию </a:t>
            </a:r>
            <a:r>
              <a:rPr lang="en-US" sz="1050" dirty="0" smtClean="0">
                <a:solidFill>
                  <a:prstClr val="black">
                    <a:lumMod val="65000"/>
                    <a:lumOff val="35000"/>
                  </a:prstClr>
                </a:solidFill>
                <a:ea typeface="Calibri"/>
              </a:rPr>
              <a:t>FiFi Russian </a:t>
            </a:r>
            <a:r>
              <a:rPr lang="en-US" sz="1050" dirty="0">
                <a:solidFill>
                  <a:prstClr val="black">
                    <a:lumMod val="65000"/>
                    <a:lumOff val="35000"/>
                  </a:prstClr>
                </a:solidFill>
                <a:ea typeface="Calibri"/>
              </a:rPr>
              <a:t>Fragrance </a:t>
            </a:r>
            <a:r>
              <a:rPr lang="en-US" sz="1050" dirty="0" smtClean="0">
                <a:solidFill>
                  <a:prstClr val="black">
                    <a:lumMod val="65000"/>
                    <a:lumOff val="35000"/>
                  </a:prstClr>
                </a:solidFill>
                <a:ea typeface="Calibri"/>
              </a:rPr>
              <a:t>Awards</a:t>
            </a:r>
            <a:r>
              <a:rPr lang="ru-RU" sz="1050" dirty="0" smtClean="0">
                <a:solidFill>
                  <a:prstClr val="black">
                    <a:lumMod val="65000"/>
                    <a:lumOff val="35000"/>
                  </a:prstClr>
                </a:solidFill>
                <a:ea typeface="Calibri"/>
              </a:rPr>
              <a:t> 2015.</a:t>
            </a:r>
            <a:endParaRPr lang="en-US" sz="1050" dirty="0">
              <a:solidFill>
                <a:prstClr val="black">
                  <a:lumMod val="65000"/>
                  <a:lumOff val="35000"/>
                </a:prstClr>
              </a:solidFill>
              <a:ea typeface="Calibri"/>
            </a:endParaRPr>
          </a:p>
          <a:p>
            <a:r>
              <a:rPr lang="ru-RU" sz="1050" dirty="0">
                <a:solidFill>
                  <a:prstClr val="black">
                    <a:lumMod val="65000"/>
                    <a:lumOff val="35000"/>
                  </a:prstClr>
                </a:solidFill>
                <a:ea typeface="Calibri"/>
              </a:rPr>
              <a:t> </a:t>
            </a:r>
            <a:endParaRPr lang="en-US" sz="1050" dirty="0">
              <a:solidFill>
                <a:prstClr val="black">
                  <a:lumMod val="65000"/>
                  <a:lumOff val="35000"/>
                </a:prstClr>
              </a:solidFill>
              <a:ea typeface="Calibri"/>
            </a:endParaRPr>
          </a:p>
        </p:txBody>
      </p:sp>
      <p:sp>
        <p:nvSpPr>
          <p:cNvPr id="24" name="TextBox 23"/>
          <p:cNvSpPr txBox="1"/>
          <p:nvPr userDrawn="1"/>
        </p:nvSpPr>
        <p:spPr>
          <a:xfrm>
            <a:off x="702968" y="829862"/>
            <a:ext cx="617079" cy="246221"/>
          </a:xfrm>
          <a:prstGeom prst="rect">
            <a:avLst/>
          </a:prstGeom>
          <a:noFill/>
        </p:spPr>
        <p:txBody>
          <a:bodyPr wrap="square" rtlCol="0">
            <a:spAutoFit/>
          </a:bodyPr>
          <a:lstStyle/>
          <a:p>
            <a:r>
              <a:rPr lang="ru-RU" sz="1000" b="1" dirty="0" smtClean="0">
                <a:solidFill>
                  <a:schemeClr val="tx2"/>
                </a:solidFill>
              </a:rPr>
              <a:t>2014</a:t>
            </a:r>
            <a:endParaRPr lang="ru-RU" sz="1000" b="1" dirty="0">
              <a:solidFill>
                <a:schemeClr val="tx2"/>
              </a:solidFill>
            </a:endParaRPr>
          </a:p>
        </p:txBody>
      </p:sp>
    </p:spTree>
    <p:extLst>
      <p:ext uri="{BB962C8B-B14F-4D97-AF65-F5344CB8AC3E}">
        <p14:creationId xmlns:p14="http://schemas.microsoft.com/office/powerpoint/2010/main" val="25206327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2_Только заголовок">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2144307" y="2157956"/>
            <a:ext cx="5143502" cy="827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spTree>
    <p:extLst>
      <p:ext uri="{BB962C8B-B14F-4D97-AF65-F5344CB8AC3E}">
        <p14:creationId xmlns:p14="http://schemas.microsoft.com/office/powerpoint/2010/main" val="369264946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57958" y="2157958"/>
            <a:ext cx="5143502" cy="82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spTree>
    <p:extLst>
      <p:ext uri="{BB962C8B-B14F-4D97-AF65-F5344CB8AC3E}">
        <p14:creationId xmlns:p14="http://schemas.microsoft.com/office/powerpoint/2010/main" val="419200026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Только заголовок">
    <p:spTree>
      <p:nvGrpSpPr>
        <p:cNvPr id="1" name=""/>
        <p:cNvGrpSpPr/>
        <p:nvPr/>
      </p:nvGrpSpPr>
      <p:grpSpPr>
        <a:xfrm>
          <a:off x="0" y="0"/>
          <a:ext cx="0" cy="0"/>
          <a:chOff x="0" y="0"/>
          <a:chExt cx="0" cy="0"/>
        </a:xfrm>
      </p:grpSpPr>
      <p:pic>
        <p:nvPicPr>
          <p:cNvPr id="7" name="Picture 5"/>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65952" y="2149964"/>
            <a:ext cx="5143500" cy="84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spTree>
    <p:extLst>
      <p:ext uri="{BB962C8B-B14F-4D97-AF65-F5344CB8AC3E}">
        <p14:creationId xmlns:p14="http://schemas.microsoft.com/office/powerpoint/2010/main" val="397635752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4_Только заголовок">
    <p:spTree>
      <p:nvGrpSpPr>
        <p:cNvPr id="1" name=""/>
        <p:cNvGrpSpPr/>
        <p:nvPr/>
      </p:nvGrpSpPr>
      <p:grpSpPr>
        <a:xfrm>
          <a:off x="0" y="0"/>
          <a:ext cx="0" cy="0"/>
          <a:chOff x="0" y="0"/>
          <a:chExt cx="0" cy="0"/>
        </a:xfrm>
      </p:grpSpPr>
      <p:pic>
        <p:nvPicPr>
          <p:cNvPr id="5" name="Picture 4"/>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2176214" y="2139701"/>
            <a:ext cx="5143501" cy="864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51520" y="195486"/>
            <a:ext cx="4906888" cy="367550"/>
          </a:xfrm>
        </p:spPr>
        <p:txBody>
          <a:bodyPr/>
          <a:lstStyle>
            <a:lvl1pPr algn="l">
              <a:defRPr i="1"/>
            </a:lvl1pPr>
          </a:lstStyle>
          <a:p>
            <a:r>
              <a:rPr lang="ru-RU" dirty="0" smtClean="0"/>
              <a:t>Образец заголовка</a:t>
            </a:r>
            <a:endParaRPr lang="ru-RU" dirty="0"/>
          </a:p>
        </p:txBody>
      </p:sp>
    </p:spTree>
    <p:extLst>
      <p:ext uri="{BB962C8B-B14F-4D97-AF65-F5344CB8AC3E}">
        <p14:creationId xmlns:p14="http://schemas.microsoft.com/office/powerpoint/2010/main" val="5822462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93962" y="2193962"/>
            <a:ext cx="5143503" cy="755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1653648"/>
            <a:ext cx="7772400" cy="1728192"/>
          </a:xfrm>
        </p:spPr>
        <p:txBody>
          <a:bodyPr/>
          <a:lstStyle/>
          <a:p>
            <a:r>
              <a:rPr lang="ru-RU" smtClean="0"/>
              <a:t>Образец заголовка</a:t>
            </a:r>
            <a:endParaRPr lang="ru-RU"/>
          </a:p>
        </p:txBody>
      </p:sp>
    </p:spTree>
    <p:extLst>
      <p:ext uri="{BB962C8B-B14F-4D97-AF65-F5344CB8AC3E}">
        <p14:creationId xmlns:p14="http://schemas.microsoft.com/office/powerpoint/2010/main" val="159545112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Титульный слайд">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6200000">
            <a:off x="-2144307" y="2157956"/>
            <a:ext cx="5143502" cy="827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1653648"/>
            <a:ext cx="7772400" cy="1728192"/>
          </a:xfrm>
        </p:spPr>
        <p:txBody>
          <a:bodyPr/>
          <a:lstStyle/>
          <a:p>
            <a:r>
              <a:rPr lang="ru-RU" smtClean="0"/>
              <a:t>Образец заголовка</a:t>
            </a:r>
            <a:endParaRPr lang="ru-RU"/>
          </a:p>
        </p:txBody>
      </p:sp>
    </p:spTree>
    <p:extLst>
      <p:ext uri="{BB962C8B-B14F-4D97-AF65-F5344CB8AC3E}">
        <p14:creationId xmlns:p14="http://schemas.microsoft.com/office/powerpoint/2010/main" val="293854581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57958" y="2157958"/>
            <a:ext cx="5143502" cy="82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1653648"/>
            <a:ext cx="7772400" cy="1728192"/>
          </a:xfrm>
        </p:spPr>
        <p:txBody>
          <a:bodyPr/>
          <a:lstStyle/>
          <a:p>
            <a:r>
              <a:rPr lang="ru-RU" smtClean="0"/>
              <a:t>Образец заголовка</a:t>
            </a:r>
            <a:endParaRPr lang="ru-RU"/>
          </a:p>
        </p:txBody>
      </p:sp>
    </p:spTree>
    <p:extLst>
      <p:ext uri="{BB962C8B-B14F-4D97-AF65-F5344CB8AC3E}">
        <p14:creationId xmlns:p14="http://schemas.microsoft.com/office/powerpoint/2010/main" val="7285431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spTree>
      <p:nvGrpSpPr>
        <p:cNvPr id="1" name=""/>
        <p:cNvGrpSpPr/>
        <p:nvPr/>
      </p:nvGrpSpPr>
      <p:grpSpPr>
        <a:xfrm>
          <a:off x="0" y="0"/>
          <a:ext cx="0" cy="0"/>
          <a:chOff x="0" y="0"/>
          <a:chExt cx="0" cy="0"/>
        </a:xfrm>
      </p:grpSpPr>
      <p:pic>
        <p:nvPicPr>
          <p:cNvPr id="6" name="Picture 5"/>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6200000">
            <a:off x="-2165952" y="2149964"/>
            <a:ext cx="5143500" cy="84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568" y="1653648"/>
            <a:ext cx="7772400" cy="1728192"/>
          </a:xfrm>
        </p:spPr>
        <p:txBody>
          <a:bodyPr/>
          <a:lstStyle/>
          <a:p>
            <a:r>
              <a:rPr lang="ru-RU" smtClean="0"/>
              <a:t>Образец заголовка</a:t>
            </a:r>
            <a:endParaRPr lang="ru-RU"/>
          </a:p>
        </p:txBody>
      </p:sp>
    </p:spTree>
    <p:extLst>
      <p:ext uri="{BB962C8B-B14F-4D97-AF65-F5344CB8AC3E}">
        <p14:creationId xmlns:p14="http://schemas.microsoft.com/office/powerpoint/2010/main" val="32625059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05978"/>
            <a:ext cx="4906888" cy="367550"/>
          </a:xfrm>
          <a:prstGeom prst="rect">
            <a:avLst/>
          </a:prstGeom>
        </p:spPr>
        <p:txBody>
          <a:bodyPr vert="horz" lIns="91440" tIns="45720" rIns="91440" bIns="45720" rtlCol="0" anchor="ctr">
            <a:no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pic>
        <p:nvPicPr>
          <p:cNvPr id="1026" name="Picture 2" descr="http://stuffled.com/vector/wp-content/uploads/sites/5/2014/07/Oriflame-Logo-vector-image.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8172400" y="996"/>
            <a:ext cx="828092" cy="552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147471"/>
      </p:ext>
    </p:extLst>
  </p:cSld>
  <p:clrMap bg1="lt1" tx1="dk1" bg2="lt2" tx2="dk2" accent1="accent1" accent2="accent2" accent3="accent3" accent4="accent4" accent5="accent5" accent6="accent6" hlink="hlink" folHlink="folHlink"/>
  <p:sldLayoutIdLst>
    <p:sldLayoutId id="2147483714" r:id="rId1"/>
    <p:sldLayoutId id="2147483709" r:id="rId2"/>
    <p:sldLayoutId id="2147483659" r:id="rId3"/>
    <p:sldLayoutId id="2147483707" r:id="rId4"/>
    <p:sldLayoutId id="2147483719" r:id="rId5"/>
    <p:sldLayoutId id="2147483658" r:id="rId6"/>
    <p:sldLayoutId id="2147483715" r:id="rId7"/>
    <p:sldLayoutId id="2147483710" r:id="rId8"/>
    <p:sldLayoutId id="2147483706" r:id="rId9"/>
    <p:sldLayoutId id="2147483716" r:id="rId10"/>
    <p:sldLayoutId id="2147483712" r:id="rId11"/>
    <p:sldLayoutId id="2147483704" r:id="rId12"/>
    <p:sldLayoutId id="2147483717" r:id="rId13"/>
    <p:sldLayoutId id="2147483718" r:id="rId14"/>
    <p:sldLayoutId id="2147483660" r:id="rId15"/>
    <p:sldLayoutId id="2147483708" r:id="rId16"/>
    <p:sldLayoutId id="2147483703" r:id="rId17"/>
  </p:sldLayoutIdLst>
  <p:timing>
    <p:tnLst>
      <p:par>
        <p:cTn id="1" dur="indefinite" restart="never" nodeType="tmRoot"/>
      </p:par>
    </p:tnLst>
  </p:timing>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51972"/>
            <a:ext cx="4906888" cy="367550"/>
          </a:xfrm>
          <a:prstGeom prst="rect">
            <a:avLst/>
          </a:prstGeom>
        </p:spPr>
        <p:txBody>
          <a:bodyPr vert="horz" lIns="91440" tIns="45720" rIns="91440" bIns="45720" rtlCol="0" anchor="ctr">
            <a:no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pic>
        <p:nvPicPr>
          <p:cNvPr id="2050" name="Picture 2" descr="http://stuffled.com/vector/wp-content/uploads/sites/5/2014/07/Oriflame-Logo-vector-imag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72400" y="29482"/>
            <a:ext cx="833289" cy="55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740661"/>
      </p:ext>
    </p:extLst>
  </p:cSld>
  <p:clrMap bg1="lt1" tx1="dk1" bg2="lt2" tx2="dk2" accent1="accent1" accent2="accent2" accent3="accent3" accent4="accent4" accent5="accent5" accent6="accent6" hlink="hlink" folHlink="folHlink"/>
  <p:sldLayoutIdLst>
    <p:sldLayoutId id="2147483731" r:id="rId1"/>
  </p:sldLayoutIdLst>
  <p:timing>
    <p:tnLst>
      <p:par>
        <p:cTn id="1" dur="indefinite" restart="never" nodeType="tmRoot"/>
      </p:par>
    </p:tnLst>
  </p:timing>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51972"/>
            <a:ext cx="4906888" cy="367550"/>
          </a:xfrm>
          <a:prstGeom prst="rect">
            <a:avLst/>
          </a:prstGeom>
        </p:spPr>
        <p:txBody>
          <a:bodyPr vert="horz" lIns="91440" tIns="45720" rIns="91440" bIns="45720" rtlCol="0" anchor="ctr">
            <a:noAutofit/>
          </a:bodyPr>
          <a:lstStyle/>
          <a:p>
            <a:r>
              <a:rPr lang="ru-RU" smtClean="0"/>
              <a:t>Образец заголовка</a:t>
            </a:r>
            <a:endParaRPr lang="ru-RU"/>
          </a:p>
        </p:txBody>
      </p:sp>
      <p:sp>
        <p:nvSpPr>
          <p:cNvPr id="3" name="Текст 2"/>
          <p:cNvSpPr>
            <a:spLocks noGrp="1"/>
          </p:cNvSpPr>
          <p:nvPr>
            <p:ph type="body" idx="1"/>
          </p:nvPr>
        </p:nvSpPr>
        <p:spPr>
          <a:xfrm>
            <a:off x="457200" y="1200152"/>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pic>
        <p:nvPicPr>
          <p:cNvPr id="5" name="Picture 2" descr="http://stuffled.com/vector/wp-content/uploads/sites/5/2014/07/Oriflame-Logo-vector-imag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72400" y="29482"/>
            <a:ext cx="833289" cy="55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253798"/>
      </p:ext>
    </p:extLst>
  </p:cSld>
  <p:clrMap bg1="lt1" tx1="dk1" bg2="lt2" tx2="dk2" accent1="accent1" accent2="accent2" accent3="accent3" accent4="accent4" accent5="accent5" accent6="accent6" hlink="hlink" folHlink="folHlink"/>
  <p:sldLayoutIdLst>
    <p:sldLayoutId id="2147483733" r:id="rId1"/>
  </p:sldLayoutIdLst>
  <p:timing>
    <p:tnLst>
      <p:par>
        <p:cTn id="1" dur="indefinite" restart="never" nodeType="tmRoot"/>
      </p:par>
    </p:tnLst>
  </p:timing>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3528" y="117710"/>
            <a:ext cx="6400727" cy="677108"/>
          </a:xfrm>
          <a:prstGeom prst="rect">
            <a:avLst/>
          </a:prstGeom>
        </p:spPr>
        <p:txBody>
          <a:bodyPr wrap="none">
            <a:spAutoFit/>
          </a:bodyPr>
          <a:lstStyle/>
          <a:p>
            <a:r>
              <a:rPr lang="ru-RU" sz="3800" dirty="0" smtClean="0">
                <a:solidFill>
                  <a:schemeClr val="tx1">
                    <a:lumMod val="65000"/>
                    <a:lumOff val="35000"/>
                  </a:schemeClr>
                </a:solidFill>
                <a:cs typeface="Arial" panose="020B0604020202020204" pitchFamily="34" charset="0"/>
              </a:rPr>
              <a:t>ПРЕЗЕНТАЦИЯ КАТАЛОГА</a:t>
            </a:r>
            <a:endParaRPr lang="en-US" sz="3800" dirty="0">
              <a:solidFill>
                <a:schemeClr val="tx1">
                  <a:lumMod val="65000"/>
                  <a:lumOff val="35000"/>
                </a:schemeClr>
              </a:solidFill>
              <a:cs typeface="Arial" panose="020B0604020202020204" pitchFamily="34" charset="0"/>
            </a:endParaRPr>
          </a:p>
        </p:txBody>
      </p:sp>
      <p:sp>
        <p:nvSpPr>
          <p:cNvPr id="7" name="Rectangle 6"/>
          <p:cNvSpPr/>
          <p:nvPr/>
        </p:nvSpPr>
        <p:spPr>
          <a:xfrm>
            <a:off x="1966249" y="734347"/>
            <a:ext cx="5172570" cy="461665"/>
          </a:xfrm>
          <a:prstGeom prst="rect">
            <a:avLst/>
          </a:prstGeom>
        </p:spPr>
        <p:txBody>
          <a:bodyPr wrap="none">
            <a:spAutoFit/>
          </a:bodyPr>
          <a:lstStyle/>
          <a:p>
            <a:r>
              <a:rPr lang="ru-RU" sz="2400" dirty="0" smtClean="0">
                <a:solidFill>
                  <a:prstClr val="black">
                    <a:lumMod val="65000"/>
                    <a:lumOff val="35000"/>
                  </a:prstClr>
                </a:solidFill>
                <a:cs typeface="Arial" panose="020B0604020202020204" pitchFamily="34" charset="0"/>
              </a:rPr>
              <a:t>11 сентября 2016 – 1 октября 2016</a:t>
            </a:r>
            <a:endParaRPr lang="en-US" sz="2400" dirty="0">
              <a:solidFill>
                <a:prstClr val="black">
                  <a:lumMod val="65000"/>
                  <a:lumOff val="35000"/>
                </a:prstClr>
              </a:solidFill>
              <a:cs typeface="Arial" panose="020B0604020202020204" pitchFamily="34" charset="0"/>
            </a:endParaRPr>
          </a:p>
        </p:txBody>
      </p:sp>
      <p:sp>
        <p:nvSpPr>
          <p:cNvPr id="10" name="Rectangle 9"/>
          <p:cNvSpPr/>
          <p:nvPr/>
        </p:nvSpPr>
        <p:spPr>
          <a:xfrm>
            <a:off x="288826" y="4154926"/>
            <a:ext cx="8568952" cy="707886"/>
          </a:xfrm>
          <a:prstGeom prst="rect">
            <a:avLst/>
          </a:prstGeom>
        </p:spPr>
        <p:txBody>
          <a:bodyPr wrap="square">
            <a:spAutoFit/>
          </a:bodyPr>
          <a:lstStyle/>
          <a:p>
            <a:r>
              <a:rPr lang="ru-RU" sz="2000" dirty="0" smtClean="0">
                <a:solidFill>
                  <a:srgbClr val="595959"/>
                </a:solidFill>
                <a:cs typeface="Arial" panose="020B0604020202020204" pitchFamily="34" charset="0"/>
              </a:rPr>
              <a:t>Тема каталога</a:t>
            </a:r>
            <a:r>
              <a:rPr lang="ru-RU" sz="2000" dirty="0" smtClean="0">
                <a:solidFill>
                  <a:prstClr val="black">
                    <a:lumMod val="65000"/>
                    <a:lumOff val="35000"/>
                  </a:prstClr>
                </a:solidFill>
                <a:cs typeface="Arial" panose="020B0604020202020204" pitchFamily="34" charset="0"/>
              </a:rPr>
              <a:t>:</a:t>
            </a:r>
            <a:r>
              <a:rPr lang="en-US" sz="2000" dirty="0" smtClean="0">
                <a:solidFill>
                  <a:prstClr val="black">
                    <a:lumMod val="65000"/>
                    <a:lumOff val="35000"/>
                  </a:prstClr>
                </a:solidFill>
                <a:cs typeface="Arial" panose="020B0604020202020204" pitchFamily="34" charset="0"/>
              </a:rPr>
              <a:t> </a:t>
            </a:r>
          </a:p>
          <a:p>
            <a:r>
              <a:rPr lang="ru-RU" sz="2000" dirty="0" smtClean="0">
                <a:solidFill>
                  <a:srgbClr val="595959"/>
                </a:solidFill>
                <a:cs typeface="Arial" panose="020B0604020202020204" pitchFamily="34" charset="0"/>
              </a:rPr>
              <a:t>«Быть женщиной – значит быть собой!»</a:t>
            </a:r>
          </a:p>
        </p:txBody>
      </p:sp>
      <p:pic>
        <p:nvPicPr>
          <p:cNvPr id="3" name="Picture 2"/>
          <p:cNvPicPr>
            <a:picLocks noChangeAspect="1"/>
          </p:cNvPicPr>
          <p:nvPr/>
        </p:nvPicPr>
        <p:blipFill>
          <a:blip r:embed="rId3"/>
          <a:stretch>
            <a:fillRect/>
          </a:stretch>
        </p:blipFill>
        <p:spPr>
          <a:xfrm>
            <a:off x="760390" y="1174676"/>
            <a:ext cx="2379035" cy="2199198"/>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a:stretch>
            <a:fillRect/>
          </a:stretch>
        </p:blipFill>
        <p:spPr>
          <a:xfrm>
            <a:off x="5669708" y="2026745"/>
            <a:ext cx="2600086" cy="2403539"/>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3"/>
          <a:stretch>
            <a:fillRect/>
          </a:stretch>
        </p:blipFill>
        <p:spPr>
          <a:xfrm>
            <a:off x="2819109" y="1382006"/>
            <a:ext cx="3096344" cy="28622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1748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3567" y="843558"/>
            <a:ext cx="7897745" cy="363818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87169" y="50038"/>
            <a:ext cx="7227006" cy="461665"/>
          </a:xfrm>
          <a:prstGeom prst="rect">
            <a:avLst/>
          </a:prstGeom>
        </p:spPr>
        <p:txBody>
          <a:bodyPr wrap="square">
            <a:spAutoFit/>
          </a:bodyPr>
          <a:lstStyle/>
          <a:p>
            <a:pPr lvl="0" algn="ctr"/>
            <a:r>
              <a:rPr lang="ru-RU" sz="2400" b="1" dirty="0" smtClean="0">
                <a:solidFill>
                  <a:srgbClr val="595959"/>
                </a:solidFill>
              </a:rPr>
              <a:t>Туалетная </a:t>
            </a:r>
            <a:r>
              <a:rPr lang="ru-RU" sz="2400" b="1" dirty="0">
                <a:solidFill>
                  <a:srgbClr val="595959"/>
                </a:solidFill>
              </a:rPr>
              <a:t>вода </a:t>
            </a:r>
            <a:r>
              <a:rPr lang="ru-RU" sz="2400" b="1" dirty="0" err="1">
                <a:solidFill>
                  <a:srgbClr val="595959"/>
                </a:solidFill>
              </a:rPr>
              <a:t>Wonder</a:t>
            </a:r>
            <a:r>
              <a:rPr lang="ru-RU" sz="2400" b="1" dirty="0">
                <a:solidFill>
                  <a:srgbClr val="595959"/>
                </a:solidFill>
              </a:rPr>
              <a:t> </a:t>
            </a:r>
            <a:r>
              <a:rPr lang="ru-RU" sz="2400" b="1" dirty="0" err="1">
                <a:solidFill>
                  <a:srgbClr val="595959"/>
                </a:solidFill>
              </a:rPr>
              <a:t>Flower</a:t>
            </a:r>
            <a:endParaRPr lang="ru-RU" sz="2400" b="1" dirty="0">
              <a:solidFill>
                <a:srgbClr val="595959"/>
              </a:solidFill>
            </a:endParaRPr>
          </a:p>
        </p:txBody>
      </p:sp>
    </p:spTree>
    <p:extLst>
      <p:ext uri="{BB962C8B-B14F-4D97-AF65-F5344CB8AC3E}">
        <p14:creationId xmlns:p14="http://schemas.microsoft.com/office/powerpoint/2010/main" val="110693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p:cNvSpPr>
            <a:spLocks noGrp="1"/>
          </p:cNvSpPr>
          <p:nvPr>
            <p:ph idx="1"/>
          </p:nvPr>
        </p:nvSpPr>
        <p:spPr>
          <a:xfrm>
            <a:off x="2748196" y="791060"/>
            <a:ext cx="6349257" cy="1636674"/>
          </a:xfrm>
        </p:spPr>
        <p:txBody>
          <a:bodyPr>
            <a:noAutofit/>
          </a:bodyPr>
          <a:lstStyle/>
          <a:p>
            <a:pPr>
              <a:spcBef>
                <a:spcPts val="0"/>
              </a:spcBef>
            </a:pPr>
            <a:r>
              <a:rPr lang="ru-RU" sz="1200" dirty="0" smtClean="0">
                <a:solidFill>
                  <a:srgbClr val="595959"/>
                </a:solidFill>
              </a:rPr>
              <a:t>Нота жасмина считается эталоном роскоши в классической парфюмерии.</a:t>
            </a:r>
          </a:p>
          <a:p>
            <a:pPr>
              <a:spcBef>
                <a:spcPts val="0"/>
              </a:spcBef>
            </a:pPr>
            <a:endParaRPr lang="ru-RU" sz="1200" dirty="0" smtClean="0">
              <a:solidFill>
                <a:srgbClr val="595959"/>
              </a:solidFill>
            </a:endParaRPr>
          </a:p>
          <a:p>
            <a:pPr>
              <a:spcBef>
                <a:spcPts val="0"/>
              </a:spcBef>
            </a:pPr>
            <a:r>
              <a:rPr lang="ru-RU" sz="1200" dirty="0">
                <a:solidFill>
                  <a:srgbClr val="595959"/>
                </a:solidFill>
              </a:rPr>
              <a:t>Трендовый яркий цветочно-фруктовый </a:t>
            </a:r>
            <a:r>
              <a:rPr lang="ru-RU" sz="1200" dirty="0" smtClean="0">
                <a:solidFill>
                  <a:srgbClr val="595959"/>
                </a:solidFill>
              </a:rPr>
              <a:t>аромат подойдет любой моднице – в рамках дневного аромата в парфюмерном гардеробе.</a:t>
            </a:r>
          </a:p>
          <a:p>
            <a:pPr>
              <a:spcBef>
                <a:spcPts val="0"/>
              </a:spcBef>
            </a:pPr>
            <a:endParaRPr lang="ru-RU" sz="1200" dirty="0">
              <a:solidFill>
                <a:srgbClr val="595959"/>
              </a:solidFill>
            </a:endParaRPr>
          </a:p>
          <a:p>
            <a:pPr>
              <a:spcBef>
                <a:spcPts val="0"/>
              </a:spcBef>
            </a:pPr>
            <a:r>
              <a:rPr lang="ru-RU" sz="1200" dirty="0">
                <a:solidFill>
                  <a:srgbClr val="595959"/>
                </a:solidFill>
              </a:rPr>
              <a:t>Композиция и стиль аромата выполнены в рамках модного гастрономического тренда в парфюмерии - сочетании </a:t>
            </a:r>
            <a:r>
              <a:rPr lang="ru-RU" sz="1200" dirty="0" smtClean="0">
                <a:solidFill>
                  <a:srgbClr val="595959"/>
                </a:solidFill>
              </a:rPr>
              <a:t>фруктовых </a:t>
            </a:r>
            <a:r>
              <a:rPr lang="ru-RU" sz="1200" dirty="0">
                <a:solidFill>
                  <a:srgbClr val="595959"/>
                </a:solidFill>
              </a:rPr>
              <a:t>сочных нот и свежих цветочных нот.</a:t>
            </a:r>
            <a:endParaRPr lang="ru-RU" sz="1200" dirty="0" smtClean="0">
              <a:solidFill>
                <a:srgbClr val="595959"/>
              </a:solidFill>
            </a:endParaRPr>
          </a:p>
          <a:p>
            <a:pPr marL="0" indent="0">
              <a:spcBef>
                <a:spcPts val="0"/>
              </a:spcBef>
              <a:buNone/>
            </a:pPr>
            <a:endParaRPr lang="ru-RU" sz="200" dirty="0">
              <a:solidFill>
                <a:srgbClr val="595959"/>
              </a:solidFill>
            </a:endParaRPr>
          </a:p>
          <a:p>
            <a:pPr marL="0" indent="0">
              <a:spcBef>
                <a:spcPts val="0"/>
              </a:spcBef>
              <a:buNone/>
            </a:pPr>
            <a:endParaRPr lang="ru-RU" sz="300" dirty="0">
              <a:solidFill>
                <a:srgbClr val="595959"/>
              </a:solidFill>
            </a:endParaRPr>
          </a:p>
          <a:p>
            <a:endParaRPr lang="ru-RU" sz="1200" dirty="0">
              <a:solidFill>
                <a:srgbClr val="595959"/>
              </a:solidFill>
            </a:endParaRPr>
          </a:p>
          <a:p>
            <a:endParaRPr lang="ru-RU" sz="1200" dirty="0" smtClean="0">
              <a:solidFill>
                <a:srgbClr val="595959"/>
              </a:solidFill>
            </a:endParaRPr>
          </a:p>
        </p:txBody>
      </p:sp>
      <p:sp>
        <p:nvSpPr>
          <p:cNvPr id="16" name="Rectangle 15"/>
          <p:cNvSpPr/>
          <p:nvPr/>
        </p:nvSpPr>
        <p:spPr>
          <a:xfrm>
            <a:off x="587169" y="50038"/>
            <a:ext cx="7227006" cy="461665"/>
          </a:xfrm>
          <a:prstGeom prst="rect">
            <a:avLst/>
          </a:prstGeom>
        </p:spPr>
        <p:txBody>
          <a:bodyPr wrap="square">
            <a:spAutoFit/>
          </a:bodyPr>
          <a:lstStyle/>
          <a:p>
            <a:pPr lvl="0" algn="ctr"/>
            <a:r>
              <a:rPr lang="ru-RU" sz="2400" b="1" dirty="0" smtClean="0">
                <a:solidFill>
                  <a:srgbClr val="595959"/>
                </a:solidFill>
              </a:rPr>
              <a:t>Туалетная </a:t>
            </a:r>
            <a:r>
              <a:rPr lang="ru-RU" sz="2400" b="1" dirty="0">
                <a:solidFill>
                  <a:srgbClr val="595959"/>
                </a:solidFill>
              </a:rPr>
              <a:t>вода </a:t>
            </a:r>
            <a:r>
              <a:rPr lang="ru-RU" sz="2400" b="1" dirty="0" err="1">
                <a:solidFill>
                  <a:srgbClr val="595959"/>
                </a:solidFill>
              </a:rPr>
              <a:t>Wonder</a:t>
            </a:r>
            <a:r>
              <a:rPr lang="ru-RU" sz="2400" b="1" dirty="0">
                <a:solidFill>
                  <a:srgbClr val="595959"/>
                </a:solidFill>
              </a:rPr>
              <a:t> </a:t>
            </a:r>
            <a:r>
              <a:rPr lang="ru-RU" sz="2400" b="1" dirty="0" err="1">
                <a:solidFill>
                  <a:srgbClr val="595959"/>
                </a:solidFill>
              </a:rPr>
              <a:t>Flower</a:t>
            </a:r>
            <a:endParaRPr lang="ru-RU" sz="2400" b="1" dirty="0">
              <a:solidFill>
                <a:srgbClr val="595959"/>
              </a:solidFill>
            </a:endParaRPr>
          </a:p>
        </p:txBody>
      </p:sp>
      <p:sp>
        <p:nvSpPr>
          <p:cNvPr id="19" name="Title 1"/>
          <p:cNvSpPr txBox="1">
            <a:spLocks/>
          </p:cNvSpPr>
          <p:nvPr/>
        </p:nvSpPr>
        <p:spPr>
          <a:xfrm>
            <a:off x="751226" y="4668230"/>
            <a:ext cx="1208847" cy="3679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schemeClr val="tx1">
                    <a:lumMod val="65000"/>
                    <a:lumOff val="35000"/>
                  </a:schemeClr>
                </a:solidFill>
                <a:latin typeface="Arial" panose="020B0604020202020204" pitchFamily="34" charset="0"/>
                <a:cs typeface="Arial" panose="020B0604020202020204" pitchFamily="34" charset="0"/>
              </a:rPr>
              <a:t>Стр. 138 - 139 </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Rectangle 20"/>
          <p:cNvSpPr/>
          <p:nvPr/>
        </p:nvSpPr>
        <p:spPr>
          <a:xfrm>
            <a:off x="364160" y="3549024"/>
            <a:ext cx="2528787" cy="1061829"/>
          </a:xfrm>
          <a:prstGeom prst="rect">
            <a:avLst/>
          </a:prstGeom>
        </p:spPr>
        <p:txBody>
          <a:bodyPr wrap="square">
            <a:spAutoFit/>
          </a:bodyPr>
          <a:lstStyle/>
          <a:p>
            <a:pPr algn="ctr"/>
            <a:r>
              <a:rPr lang="ru-RU" sz="1050" dirty="0" smtClean="0">
                <a:solidFill>
                  <a:srgbClr val="595959"/>
                </a:solidFill>
              </a:rPr>
              <a:t>Код 31300</a:t>
            </a:r>
            <a:endParaRPr lang="en-US" sz="1050" dirty="0" smtClean="0">
              <a:solidFill>
                <a:srgbClr val="595959"/>
              </a:solidFill>
            </a:endParaRPr>
          </a:p>
          <a:p>
            <a:pPr algn="ctr"/>
            <a:endParaRPr lang="en-US" sz="1050" dirty="0">
              <a:solidFill>
                <a:srgbClr val="595959"/>
              </a:solidFill>
            </a:endParaRPr>
          </a:p>
          <a:p>
            <a:pPr algn="ctr"/>
            <a:r>
              <a:rPr lang="ru-RU" sz="1050" dirty="0">
                <a:solidFill>
                  <a:srgbClr val="595959"/>
                </a:solidFill>
              </a:rPr>
              <a:t>Спец. код </a:t>
            </a:r>
          </a:p>
          <a:p>
            <a:pPr algn="ctr"/>
            <a:r>
              <a:rPr lang="ru-RU" sz="1050" dirty="0">
                <a:solidFill>
                  <a:srgbClr val="595959"/>
                </a:solidFill>
              </a:rPr>
              <a:t>для участников акции </a:t>
            </a:r>
          </a:p>
          <a:p>
            <a:pPr algn="ctr"/>
            <a:r>
              <a:rPr lang="en-US" sz="1050" dirty="0" smtClean="0">
                <a:solidFill>
                  <a:srgbClr val="595959"/>
                </a:solidFill>
              </a:rPr>
              <a:t>530300</a:t>
            </a:r>
            <a:endParaRPr lang="ru-RU" sz="1050" dirty="0">
              <a:solidFill>
                <a:srgbClr val="595959"/>
              </a:solidFill>
            </a:endParaRPr>
          </a:p>
          <a:p>
            <a:pPr algn="ctr"/>
            <a:endParaRPr lang="ru-RU" sz="1050" dirty="0">
              <a:solidFill>
                <a:srgbClr val="595959"/>
              </a:solidFill>
            </a:endParaRPr>
          </a:p>
        </p:txBody>
      </p:sp>
      <p:sp>
        <p:nvSpPr>
          <p:cNvPr id="14" name="Content Placeholder 4"/>
          <p:cNvSpPr>
            <a:spLocks noGrp="1"/>
          </p:cNvSpPr>
          <p:nvPr>
            <p:ph idx="10"/>
          </p:nvPr>
        </p:nvSpPr>
        <p:spPr>
          <a:xfrm>
            <a:off x="2804597" y="2504441"/>
            <a:ext cx="3585218" cy="2596998"/>
          </a:xfrm>
        </p:spPr>
        <p:txBody>
          <a:bodyPr/>
          <a:lstStyle/>
          <a:p>
            <a:pPr marL="0" indent="0" algn="ctr">
              <a:buNone/>
            </a:pPr>
            <a:r>
              <a:rPr lang="ru-RU" b="1" dirty="0" smtClean="0">
                <a:solidFill>
                  <a:schemeClr val="tx1">
                    <a:lumMod val="65000"/>
                    <a:lumOff val="35000"/>
                  </a:schemeClr>
                </a:solidFill>
                <a:cs typeface="Arial" panose="020B0604020202020204" pitchFamily="34" charset="0"/>
              </a:rPr>
              <a:t>Авторы аромата </a:t>
            </a:r>
            <a:r>
              <a:rPr lang="en-US" b="1" dirty="0" smtClean="0">
                <a:solidFill>
                  <a:schemeClr val="tx1">
                    <a:lumMod val="65000"/>
                    <a:lumOff val="35000"/>
                  </a:schemeClr>
                </a:solidFill>
                <a:cs typeface="Arial" panose="020B0604020202020204" pitchFamily="34" charset="0"/>
              </a:rPr>
              <a:t>Wonder Flower</a:t>
            </a:r>
            <a:endParaRPr lang="ru-RU" b="1" dirty="0" smtClean="0">
              <a:solidFill>
                <a:schemeClr val="tx1">
                  <a:lumMod val="65000"/>
                  <a:lumOff val="35000"/>
                </a:schemeClr>
              </a:solidFill>
              <a:cs typeface="Arial" panose="020B0604020202020204" pitchFamily="34" charset="0"/>
            </a:endParaRPr>
          </a:p>
          <a:p>
            <a:pPr marL="0" indent="0" algn="ctr">
              <a:buNone/>
            </a:pPr>
            <a:r>
              <a:rPr lang="ru-RU" sz="1200" b="1" dirty="0">
                <a:solidFill>
                  <a:schemeClr val="tx1">
                    <a:lumMod val="65000"/>
                    <a:lumOff val="35000"/>
                  </a:schemeClr>
                </a:solidFill>
                <a:cs typeface="Arial" panose="020B0604020202020204" pitchFamily="34" charset="0"/>
              </a:rPr>
              <a:t>Элеонор </a:t>
            </a:r>
            <a:r>
              <a:rPr lang="ru-RU" sz="1200" b="1" dirty="0" err="1">
                <a:solidFill>
                  <a:schemeClr val="tx1">
                    <a:lumMod val="65000"/>
                    <a:lumOff val="35000"/>
                  </a:schemeClr>
                </a:solidFill>
                <a:cs typeface="Arial" panose="020B0604020202020204" pitchFamily="34" charset="0"/>
              </a:rPr>
              <a:t>Массенет</a:t>
            </a:r>
            <a:r>
              <a:rPr lang="ru-RU" sz="1200" b="1" dirty="0">
                <a:solidFill>
                  <a:schemeClr val="tx1">
                    <a:lumMod val="65000"/>
                    <a:lumOff val="35000"/>
                  </a:schemeClr>
                </a:solidFill>
                <a:cs typeface="Arial" panose="020B0604020202020204" pitchFamily="34" charset="0"/>
              </a:rPr>
              <a:t> </a:t>
            </a:r>
          </a:p>
          <a:p>
            <a:pPr marL="0" indent="0" algn="ctr">
              <a:buNone/>
            </a:pPr>
            <a:endParaRPr lang="en-US" sz="1200" b="1" dirty="0" smtClean="0">
              <a:solidFill>
                <a:schemeClr val="tx1">
                  <a:lumMod val="65000"/>
                  <a:lumOff val="35000"/>
                </a:schemeClr>
              </a:solidFill>
              <a:cs typeface="Arial" panose="020B0604020202020204" pitchFamily="34" charset="0"/>
            </a:endParaRPr>
          </a:p>
          <a:p>
            <a:pPr marL="0" indent="0" algn="ctr">
              <a:buNone/>
            </a:pPr>
            <a:endParaRPr lang="en-US" sz="1200" b="1" dirty="0">
              <a:solidFill>
                <a:schemeClr val="tx1">
                  <a:lumMod val="65000"/>
                  <a:lumOff val="35000"/>
                </a:schemeClr>
              </a:solidFill>
              <a:cs typeface="Arial" panose="020B0604020202020204" pitchFamily="34" charset="0"/>
            </a:endParaRPr>
          </a:p>
          <a:p>
            <a:pPr marL="0" indent="0" algn="ctr">
              <a:buNone/>
            </a:pPr>
            <a:endParaRPr lang="en-US" sz="1200" b="1" dirty="0" smtClean="0">
              <a:solidFill>
                <a:schemeClr val="tx1">
                  <a:lumMod val="65000"/>
                  <a:lumOff val="35000"/>
                </a:schemeClr>
              </a:solidFill>
              <a:cs typeface="Arial" panose="020B0604020202020204" pitchFamily="34" charset="0"/>
            </a:endParaRPr>
          </a:p>
          <a:p>
            <a:pPr marL="0" indent="0" algn="ctr">
              <a:buNone/>
            </a:pPr>
            <a:endParaRPr lang="en-US" sz="1200" b="1" dirty="0">
              <a:solidFill>
                <a:schemeClr val="tx1">
                  <a:lumMod val="65000"/>
                  <a:lumOff val="35000"/>
                </a:schemeClr>
              </a:solidFill>
              <a:cs typeface="Arial" panose="020B0604020202020204" pitchFamily="34" charset="0"/>
            </a:endParaRPr>
          </a:p>
          <a:p>
            <a:pPr marL="0" indent="0" algn="ctr">
              <a:buNone/>
            </a:pPr>
            <a:endParaRPr lang="en-US" sz="1200" b="1" dirty="0" smtClean="0">
              <a:solidFill>
                <a:schemeClr val="tx1">
                  <a:lumMod val="65000"/>
                  <a:lumOff val="35000"/>
                </a:schemeClr>
              </a:solidFill>
              <a:cs typeface="Arial" panose="020B0604020202020204" pitchFamily="34" charset="0"/>
            </a:endParaRPr>
          </a:p>
          <a:p>
            <a:pPr algn="ctr"/>
            <a:r>
              <a:rPr lang="en-US" sz="900" dirty="0">
                <a:solidFill>
                  <a:schemeClr val="tx1">
                    <a:lumMod val="65000"/>
                    <a:lumOff val="35000"/>
                  </a:schemeClr>
                </a:solidFill>
                <a:cs typeface="Arial" panose="020B0604020202020204" pitchFamily="34" charset="0"/>
              </a:rPr>
              <a:t>Chloe</a:t>
            </a:r>
          </a:p>
          <a:p>
            <a:pPr algn="ctr"/>
            <a:r>
              <a:rPr lang="en-US" sz="900" dirty="0" smtClean="0">
                <a:solidFill>
                  <a:schemeClr val="tx1">
                    <a:lumMod val="65000"/>
                    <a:lumOff val="35000"/>
                  </a:schemeClr>
                </a:solidFill>
                <a:cs typeface="Arial" panose="020B0604020202020204" pitchFamily="34" charset="0"/>
              </a:rPr>
              <a:t>David </a:t>
            </a:r>
            <a:r>
              <a:rPr lang="en-US" sz="900" dirty="0">
                <a:solidFill>
                  <a:schemeClr val="tx1">
                    <a:lumMod val="65000"/>
                    <a:lumOff val="35000"/>
                  </a:schemeClr>
                </a:solidFill>
                <a:cs typeface="Arial" panose="020B0604020202020204" pitchFamily="34" charset="0"/>
              </a:rPr>
              <a:t>&amp; Victoria Beckham</a:t>
            </a:r>
          </a:p>
          <a:p>
            <a:pPr algn="ctr"/>
            <a:r>
              <a:rPr lang="en-US" sz="900" dirty="0" smtClean="0">
                <a:solidFill>
                  <a:schemeClr val="tx1">
                    <a:lumMod val="65000"/>
                    <a:lumOff val="35000"/>
                  </a:schemeClr>
                </a:solidFill>
                <a:cs typeface="Arial" panose="020B0604020202020204" pitchFamily="34" charset="0"/>
              </a:rPr>
              <a:t>Diesel</a:t>
            </a:r>
            <a:endParaRPr lang="en-US" sz="900" dirty="0">
              <a:solidFill>
                <a:schemeClr val="tx1">
                  <a:lumMod val="65000"/>
                  <a:lumOff val="35000"/>
                </a:schemeClr>
              </a:solidFill>
              <a:cs typeface="Arial" panose="020B0604020202020204" pitchFamily="34" charset="0"/>
            </a:endParaRPr>
          </a:p>
          <a:p>
            <a:pPr algn="ctr"/>
            <a:r>
              <a:rPr lang="en-US" sz="900" dirty="0" smtClean="0">
                <a:solidFill>
                  <a:schemeClr val="tx1">
                    <a:lumMod val="65000"/>
                    <a:lumOff val="35000"/>
                  </a:schemeClr>
                </a:solidFill>
                <a:cs typeface="Arial" panose="020B0604020202020204" pitchFamily="34" charset="0"/>
              </a:rPr>
              <a:t>Esprit</a:t>
            </a:r>
            <a:endParaRPr lang="en-US" sz="900" dirty="0">
              <a:solidFill>
                <a:schemeClr val="tx1">
                  <a:lumMod val="65000"/>
                  <a:lumOff val="35000"/>
                </a:schemeClr>
              </a:solidFill>
              <a:cs typeface="Arial" panose="020B0604020202020204" pitchFamily="34" charset="0"/>
            </a:endParaRPr>
          </a:p>
          <a:p>
            <a:pPr algn="ctr"/>
            <a:r>
              <a:rPr lang="en-US" sz="900" dirty="0" smtClean="0">
                <a:solidFill>
                  <a:schemeClr val="tx1">
                    <a:lumMod val="65000"/>
                    <a:lumOff val="35000"/>
                  </a:schemeClr>
                </a:solidFill>
                <a:cs typeface="Arial" panose="020B0604020202020204" pitchFamily="34" charset="0"/>
              </a:rPr>
              <a:t>Estée </a:t>
            </a:r>
            <a:r>
              <a:rPr lang="en-US" sz="900" dirty="0">
                <a:solidFill>
                  <a:schemeClr val="tx1">
                    <a:lumMod val="65000"/>
                    <a:lumOff val="35000"/>
                  </a:schemeClr>
                </a:solidFill>
                <a:cs typeface="Arial" panose="020B0604020202020204" pitchFamily="34" charset="0"/>
              </a:rPr>
              <a:t>Lauder</a:t>
            </a:r>
          </a:p>
          <a:p>
            <a:pPr algn="ctr"/>
            <a:r>
              <a:rPr lang="en-US" sz="900" dirty="0" smtClean="0">
                <a:solidFill>
                  <a:schemeClr val="tx1">
                    <a:lumMod val="65000"/>
                    <a:lumOff val="35000"/>
                  </a:schemeClr>
                </a:solidFill>
                <a:cs typeface="Arial" panose="020B0604020202020204" pitchFamily="34" charset="0"/>
              </a:rPr>
              <a:t>Giorgio </a:t>
            </a:r>
            <a:r>
              <a:rPr lang="en-US" sz="900" dirty="0">
                <a:solidFill>
                  <a:schemeClr val="tx1">
                    <a:lumMod val="65000"/>
                    <a:lumOff val="35000"/>
                  </a:schemeClr>
                </a:solidFill>
                <a:cs typeface="Arial" panose="020B0604020202020204" pitchFamily="34" charset="0"/>
              </a:rPr>
              <a:t>Armani </a:t>
            </a:r>
          </a:p>
          <a:p>
            <a:pPr marL="0" indent="0" algn="ctr">
              <a:buNone/>
            </a:pPr>
            <a:endParaRPr lang="en-US" sz="1200" b="1" dirty="0">
              <a:solidFill>
                <a:schemeClr val="tx1">
                  <a:lumMod val="65000"/>
                  <a:lumOff val="35000"/>
                </a:schemeClr>
              </a:solidFill>
              <a:cs typeface="Arial" panose="020B0604020202020204" pitchFamily="34" charset="0"/>
            </a:endParaRPr>
          </a:p>
          <a:p>
            <a:pPr marL="0" indent="0" algn="ctr">
              <a:buNone/>
            </a:pPr>
            <a:endParaRPr lang="ru-RU" sz="1200" b="1" dirty="0" smtClean="0">
              <a:solidFill>
                <a:schemeClr val="tx1">
                  <a:lumMod val="65000"/>
                  <a:lumOff val="35000"/>
                </a:schemeClr>
              </a:solidFill>
              <a:cs typeface="Arial" panose="020B0604020202020204" pitchFamily="34" charset="0"/>
            </a:endParaRPr>
          </a:p>
          <a:p>
            <a:pPr marL="0" indent="0" algn="ctr">
              <a:buNone/>
            </a:pPr>
            <a:endParaRPr lang="ru-RU" sz="1200" b="1" dirty="0" smtClean="0">
              <a:solidFill>
                <a:schemeClr val="tx1">
                  <a:lumMod val="65000"/>
                  <a:lumOff val="35000"/>
                </a:schemeClr>
              </a:solidFill>
              <a:cs typeface="Arial" panose="020B0604020202020204" pitchFamily="34" charset="0"/>
            </a:endParaRPr>
          </a:p>
          <a:p>
            <a:pPr marL="0" indent="0" algn="ctr">
              <a:buNone/>
            </a:pPr>
            <a:endParaRPr lang="ru-RU" sz="1200" b="1" dirty="0">
              <a:solidFill>
                <a:schemeClr val="tx1">
                  <a:lumMod val="65000"/>
                  <a:lumOff val="35000"/>
                </a:schemeClr>
              </a:solidFill>
              <a:cs typeface="Arial" panose="020B0604020202020204" pitchFamily="34" charset="0"/>
            </a:endParaRPr>
          </a:p>
        </p:txBody>
      </p:sp>
      <p:sp>
        <p:nvSpPr>
          <p:cNvPr id="17" name="Content Placeholder 5"/>
          <p:cNvSpPr txBox="1">
            <a:spLocks/>
          </p:cNvSpPr>
          <p:nvPr/>
        </p:nvSpPr>
        <p:spPr>
          <a:xfrm>
            <a:off x="6448788" y="2503028"/>
            <a:ext cx="2648665" cy="2599824"/>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nSpc>
                <a:spcPct val="90000"/>
              </a:lnSpc>
              <a:spcBef>
                <a:spcPts val="1000"/>
              </a:spcBef>
              <a:buNone/>
            </a:pPr>
            <a:r>
              <a:rPr lang="ru-RU" b="1" dirty="0">
                <a:solidFill>
                  <a:prstClr val="black">
                    <a:lumMod val="65000"/>
                    <a:lumOff val="35000"/>
                  </a:prstClr>
                </a:solidFill>
                <a:cs typeface="Arial" panose="020B0604020202020204" pitchFamily="34" charset="0"/>
              </a:rPr>
              <a:t>Описание аромата:  </a:t>
            </a:r>
          </a:p>
          <a:p>
            <a:pPr marL="0" lvl="0" indent="0">
              <a:lnSpc>
                <a:spcPct val="90000"/>
              </a:lnSpc>
              <a:spcBef>
                <a:spcPts val="1000"/>
              </a:spcBef>
              <a:buNone/>
            </a:pPr>
            <a:r>
              <a:rPr lang="ru-RU" b="1" dirty="0">
                <a:solidFill>
                  <a:prstClr val="black">
                    <a:lumMod val="65000"/>
                    <a:lumOff val="35000"/>
                  </a:prstClr>
                </a:solidFill>
                <a:cs typeface="Arial" panose="020B0604020202020204" pitchFamily="34" charset="0"/>
              </a:rPr>
              <a:t>Тип аромата:</a:t>
            </a:r>
            <a:r>
              <a:rPr lang="ru-RU" dirty="0">
                <a:solidFill>
                  <a:prstClr val="black">
                    <a:lumMod val="65000"/>
                    <a:lumOff val="35000"/>
                  </a:prstClr>
                </a:solidFill>
                <a:cs typeface="Arial" panose="020B0604020202020204" pitchFamily="34" charset="0"/>
              </a:rPr>
              <a:t> цветочный, зеленый</a:t>
            </a:r>
          </a:p>
          <a:p>
            <a:pPr marL="0" lvl="0" indent="0">
              <a:lnSpc>
                <a:spcPct val="90000"/>
              </a:lnSpc>
              <a:spcBef>
                <a:spcPts val="1000"/>
              </a:spcBef>
              <a:buNone/>
            </a:pPr>
            <a:r>
              <a:rPr lang="ru-RU" b="1" dirty="0">
                <a:solidFill>
                  <a:prstClr val="black">
                    <a:lumMod val="65000"/>
                    <a:lumOff val="35000"/>
                  </a:prstClr>
                </a:solidFill>
                <a:cs typeface="Arial" panose="020B0604020202020204" pitchFamily="34" charset="0"/>
              </a:rPr>
              <a:t>Верхние ноты: груша,</a:t>
            </a:r>
            <a:r>
              <a:rPr lang="ru-RU" dirty="0">
                <a:solidFill>
                  <a:prstClr val="black">
                    <a:lumMod val="65000"/>
                    <a:lumOff val="35000"/>
                  </a:prstClr>
                </a:solidFill>
                <a:cs typeface="Arial" panose="020B0604020202020204" pitchFamily="34" charset="0"/>
              </a:rPr>
              <a:t> цветок миндаля, ягоды </a:t>
            </a:r>
            <a:r>
              <a:rPr lang="ru-RU" dirty="0" err="1">
                <a:solidFill>
                  <a:prstClr val="black">
                    <a:lumMod val="65000"/>
                    <a:lumOff val="35000"/>
                  </a:prstClr>
                </a:solidFill>
                <a:cs typeface="Arial" panose="020B0604020202020204" pitchFamily="34" charset="0"/>
              </a:rPr>
              <a:t>годжи</a:t>
            </a:r>
            <a:endParaRPr lang="ru-RU" dirty="0">
              <a:solidFill>
                <a:prstClr val="black">
                  <a:lumMod val="65000"/>
                  <a:lumOff val="35000"/>
                </a:prstClr>
              </a:solidFill>
              <a:cs typeface="Arial" panose="020B0604020202020204" pitchFamily="34" charset="0"/>
            </a:endParaRPr>
          </a:p>
          <a:p>
            <a:pPr marL="0" lvl="0" indent="0">
              <a:lnSpc>
                <a:spcPct val="90000"/>
              </a:lnSpc>
              <a:spcBef>
                <a:spcPts val="1000"/>
              </a:spcBef>
              <a:buNone/>
            </a:pPr>
            <a:r>
              <a:rPr lang="ru-RU" b="1" dirty="0">
                <a:solidFill>
                  <a:prstClr val="black">
                    <a:lumMod val="65000"/>
                    <a:lumOff val="35000"/>
                  </a:prstClr>
                </a:solidFill>
                <a:cs typeface="Arial" panose="020B0604020202020204" pitchFamily="34" charset="0"/>
              </a:rPr>
              <a:t>Сердце: </a:t>
            </a:r>
            <a:r>
              <a:rPr lang="ru-RU" dirty="0">
                <a:solidFill>
                  <a:prstClr val="black">
                    <a:lumMod val="65000"/>
                    <a:lumOff val="35000"/>
                  </a:prstClr>
                </a:solidFill>
                <a:cs typeface="Arial" panose="020B0604020202020204" pitchFamily="34" charset="0"/>
              </a:rPr>
              <a:t>фиалковая пудра, пион, </a:t>
            </a:r>
            <a:r>
              <a:rPr lang="ru-RU" b="1" dirty="0">
                <a:solidFill>
                  <a:prstClr val="black">
                    <a:lumMod val="65000"/>
                    <a:lumOff val="35000"/>
                  </a:prstClr>
                </a:solidFill>
                <a:cs typeface="Arial" panose="020B0604020202020204" pitchFamily="34" charset="0"/>
              </a:rPr>
              <a:t>радужный аккорд</a:t>
            </a:r>
          </a:p>
          <a:p>
            <a:pPr marL="0" lvl="0" indent="0">
              <a:lnSpc>
                <a:spcPct val="90000"/>
              </a:lnSpc>
              <a:spcBef>
                <a:spcPts val="1000"/>
              </a:spcBef>
              <a:buNone/>
            </a:pPr>
            <a:r>
              <a:rPr lang="ru-RU" b="1" dirty="0">
                <a:solidFill>
                  <a:prstClr val="black">
                    <a:lumMod val="65000"/>
                    <a:lumOff val="35000"/>
                  </a:prstClr>
                </a:solidFill>
                <a:cs typeface="Arial" panose="020B0604020202020204" pitchFamily="34" charset="0"/>
              </a:rPr>
              <a:t>Шлейф: </a:t>
            </a:r>
            <a:r>
              <a:rPr lang="ru-RU" dirty="0">
                <a:solidFill>
                  <a:prstClr val="black">
                    <a:lumMod val="65000"/>
                    <a:lumOff val="35000"/>
                  </a:prstClr>
                </a:solidFill>
                <a:cs typeface="Arial" panose="020B0604020202020204" pitchFamily="34" charset="0"/>
              </a:rPr>
              <a:t>серая амбра, кедр, </a:t>
            </a:r>
            <a:r>
              <a:rPr lang="ru-RU" dirty="0" err="1">
                <a:solidFill>
                  <a:prstClr val="black">
                    <a:lumMod val="65000"/>
                    <a:lumOff val="35000"/>
                  </a:prstClr>
                </a:solidFill>
                <a:cs typeface="Arial" panose="020B0604020202020204" pitchFamily="34" charset="0"/>
              </a:rPr>
              <a:t>кашмеран</a:t>
            </a:r>
            <a:endParaRPr lang="ru-RU" b="1" dirty="0">
              <a:solidFill>
                <a:prstClr val="black">
                  <a:lumMod val="65000"/>
                  <a:lumOff val="35000"/>
                </a:prstClr>
              </a:solidFill>
              <a:cs typeface="Arial" panose="020B0604020202020204" pitchFamily="34" charset="0"/>
            </a:endParaRPr>
          </a:p>
          <a:p>
            <a:pPr marL="0" lvl="0" indent="0">
              <a:lnSpc>
                <a:spcPct val="90000"/>
              </a:lnSpc>
              <a:spcBef>
                <a:spcPts val="1000"/>
              </a:spcBef>
              <a:buNone/>
            </a:pPr>
            <a:endParaRPr lang="ru-RU" b="1" dirty="0">
              <a:solidFill>
                <a:prstClr val="black">
                  <a:lumMod val="65000"/>
                  <a:lumOff val="35000"/>
                </a:prstClr>
              </a:solidFill>
              <a:cs typeface="Arial" panose="020B0604020202020204" pitchFamily="34" charset="0"/>
            </a:endParaRPr>
          </a:p>
        </p:txBody>
      </p:sp>
      <p:sp>
        <p:nvSpPr>
          <p:cNvPr id="4" name="Rectangle 3"/>
          <p:cNvSpPr/>
          <p:nvPr/>
        </p:nvSpPr>
        <p:spPr>
          <a:xfrm>
            <a:off x="304011" y="2371484"/>
            <a:ext cx="2528787" cy="253916"/>
          </a:xfrm>
          <a:prstGeom prst="rect">
            <a:avLst/>
          </a:prstGeom>
        </p:spPr>
        <p:txBody>
          <a:bodyPr wrap="square">
            <a:spAutoFit/>
          </a:bodyPr>
          <a:lstStyle/>
          <a:p>
            <a:pPr lvl="0" algn="ctr"/>
            <a:endParaRPr lang="ru-RU" sz="1050" dirty="0">
              <a:solidFill>
                <a:srgbClr val="595959"/>
              </a:solidFill>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5417" t="4324" r="17636" b="46677"/>
          <a:stretch/>
        </p:blipFill>
        <p:spPr>
          <a:xfrm>
            <a:off x="764458" y="711186"/>
            <a:ext cx="1728192" cy="2743796"/>
          </a:xfrm>
          <a:prstGeom prst="rect">
            <a:avLst/>
          </a:prstGeom>
        </p:spPr>
      </p:pic>
      <p:pic>
        <p:nvPicPr>
          <p:cNvPr id="1026" name="Picture 2" descr="http://www.punmiris.com/himg/o.3431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366"/>
          <a:stretch/>
        </p:blipFill>
        <p:spPr bwMode="auto">
          <a:xfrm>
            <a:off x="4427984" y="3069654"/>
            <a:ext cx="721127" cy="958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5236" y="4405337"/>
            <a:ext cx="1297562"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18</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ББ</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323027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3608" y="1599642"/>
            <a:ext cx="7772400" cy="1728192"/>
          </a:xfrm>
        </p:spPr>
        <p:txBody>
          <a:bodyPr/>
          <a:lstStyle/>
          <a:p>
            <a:pPr marL="0" indent="0"/>
            <a:r>
              <a:rPr lang="ru-RU" dirty="0" smtClean="0">
                <a:solidFill>
                  <a:prstClr val="black">
                    <a:lumMod val="65000"/>
                    <a:lumOff val="35000"/>
                  </a:prstClr>
                </a:solidFill>
                <a:latin typeface="+mn-lt"/>
                <a:cs typeface="Arial" panose="020B0604020202020204" pitchFamily="34" charset="0"/>
              </a:rPr>
              <a:t> </a:t>
            </a:r>
            <a:r>
              <a:rPr lang="ru-RU" dirty="0">
                <a:solidFill>
                  <a:prstClr val="black">
                    <a:lumMod val="65000"/>
                    <a:lumOff val="35000"/>
                  </a:prstClr>
                </a:solidFill>
                <a:cs typeface="Arial" panose="020B0604020202020204" pitchFamily="34" charset="0"/>
              </a:rPr>
              <a:t>Какой </a:t>
            </a:r>
            <a:r>
              <a:rPr lang="ru-RU" dirty="0" smtClean="0">
                <a:solidFill>
                  <a:prstClr val="black">
                    <a:lumMod val="65000"/>
                    <a:lumOff val="35000"/>
                  </a:prstClr>
                </a:solidFill>
                <a:cs typeface="Arial" panose="020B0604020202020204" pitchFamily="34" charset="0"/>
              </a:rPr>
              <a:t>продукт бренда </a:t>
            </a:r>
            <a:r>
              <a:rPr lang="en-US" dirty="0" err="1">
                <a:solidFill>
                  <a:prstClr val="black">
                    <a:lumMod val="65000"/>
                    <a:lumOff val="35000"/>
                  </a:prstClr>
                </a:solidFill>
                <a:cs typeface="Arial" panose="020B0604020202020204" pitchFamily="34" charset="0"/>
              </a:rPr>
              <a:t>NovAge</a:t>
            </a:r>
            <a:r>
              <a:rPr lang="en-US" dirty="0">
                <a:solidFill>
                  <a:prstClr val="black">
                    <a:lumMod val="65000"/>
                    <a:lumOff val="35000"/>
                  </a:prstClr>
                </a:solidFill>
                <a:cs typeface="Arial" panose="020B0604020202020204" pitchFamily="34" charset="0"/>
              </a:rPr>
              <a:t> </a:t>
            </a:r>
            <a:r>
              <a:rPr lang="ru-RU" dirty="0" smtClean="0">
                <a:solidFill>
                  <a:prstClr val="black">
                    <a:lumMod val="65000"/>
                    <a:lumOff val="35000"/>
                  </a:prstClr>
                </a:solidFill>
                <a:cs typeface="Arial" panose="020B0604020202020204" pitchFamily="34" charset="0"/>
              </a:rPr>
              <a:t/>
            </a:r>
            <a:br>
              <a:rPr lang="ru-RU" dirty="0" smtClean="0">
                <a:solidFill>
                  <a:prstClr val="black">
                    <a:lumMod val="65000"/>
                    <a:lumOff val="35000"/>
                  </a:prstClr>
                </a:solidFill>
                <a:cs typeface="Arial" panose="020B0604020202020204" pitchFamily="34" charset="0"/>
              </a:rPr>
            </a:br>
            <a:r>
              <a:rPr lang="ru-RU" sz="3600" b="1" dirty="0" smtClean="0">
                <a:solidFill>
                  <a:srgbClr val="EEECE1">
                    <a:lumMod val="50000"/>
                  </a:srgbClr>
                </a:solidFill>
                <a:cs typeface="Arial" panose="020B0604020202020204" pitchFamily="34" charset="0"/>
              </a:rPr>
              <a:t>идеально</a:t>
            </a:r>
            <a:r>
              <a:rPr lang="en-US" sz="3600" b="1" dirty="0" smtClean="0">
                <a:solidFill>
                  <a:srgbClr val="EEECE1">
                    <a:lumMod val="50000"/>
                  </a:srgbClr>
                </a:solidFill>
                <a:cs typeface="Arial" panose="020B0604020202020204" pitchFamily="34" charset="0"/>
              </a:rPr>
              <a:t> </a:t>
            </a:r>
            <a:r>
              <a:rPr lang="ru-RU" sz="3600" b="1" dirty="0" smtClean="0">
                <a:solidFill>
                  <a:srgbClr val="EEECE1">
                    <a:lumMod val="50000"/>
                  </a:srgbClr>
                </a:solidFill>
                <a:cs typeface="Arial" panose="020B0604020202020204" pitchFamily="34" charset="0"/>
              </a:rPr>
              <a:t>защитит вашу кожу от фотостарения?</a:t>
            </a:r>
            <a:endParaRPr lang="ru-RU" dirty="0">
              <a:latin typeface="+mn-lt"/>
            </a:endParaRPr>
          </a:p>
        </p:txBody>
      </p:sp>
    </p:spTree>
    <p:extLst>
      <p:ext uri="{BB962C8B-B14F-4D97-AF65-F5344CB8AC3E}">
        <p14:creationId xmlns:p14="http://schemas.microsoft.com/office/powerpoint/2010/main" val="2752678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7544" y="843558"/>
            <a:ext cx="8064896" cy="3734768"/>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800805" y="25051"/>
            <a:ext cx="7443055" cy="461665"/>
          </a:xfrm>
          <a:prstGeom prst="rect">
            <a:avLst/>
          </a:prstGeom>
        </p:spPr>
        <p:txBody>
          <a:bodyPr wrap="square">
            <a:spAutoFit/>
          </a:bodyPr>
          <a:lstStyle/>
          <a:p>
            <a:pPr algn="ctr"/>
            <a:r>
              <a:rPr lang="ru-RU" sz="2400" b="1" dirty="0">
                <a:solidFill>
                  <a:srgbClr val="595959"/>
                </a:solidFill>
              </a:rPr>
              <a:t>Защитный крем для лица SPF 30 </a:t>
            </a:r>
            <a:r>
              <a:rPr lang="ru-RU" sz="2400" b="1" dirty="0" err="1">
                <a:solidFill>
                  <a:srgbClr val="595959"/>
                </a:solidFill>
              </a:rPr>
              <a:t>NovAge</a:t>
            </a:r>
            <a:endParaRPr lang="ru-RU" sz="2400" b="1" dirty="0" smtClean="0">
              <a:solidFill>
                <a:srgbClr val="595959"/>
              </a:solidFill>
            </a:endParaRPr>
          </a:p>
        </p:txBody>
      </p:sp>
    </p:spTree>
    <p:extLst>
      <p:ext uri="{BB962C8B-B14F-4D97-AF65-F5344CB8AC3E}">
        <p14:creationId xmlns:p14="http://schemas.microsoft.com/office/powerpoint/2010/main" val="3853933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p:cNvSpPr>
            <a:spLocks noGrp="1"/>
          </p:cNvSpPr>
          <p:nvPr>
            <p:ph idx="1"/>
          </p:nvPr>
        </p:nvSpPr>
        <p:spPr>
          <a:xfrm>
            <a:off x="2627784" y="843558"/>
            <a:ext cx="6407894" cy="1566174"/>
          </a:xfrm>
        </p:spPr>
        <p:txBody>
          <a:bodyPr>
            <a:noAutofit/>
          </a:bodyPr>
          <a:lstStyle/>
          <a:p>
            <a:pPr lvl="0">
              <a:spcBef>
                <a:spcPts val="0"/>
              </a:spcBef>
            </a:pPr>
            <a:r>
              <a:rPr lang="ru-RU" sz="1200" dirty="0">
                <a:solidFill>
                  <a:srgbClr val="595959"/>
                </a:solidFill>
              </a:rPr>
              <a:t>Мгновенно обеспечивает высокую степень защиты от UVA/UVB-излучения, быстро впитывается,  увлажняя, смягчая и разглаживая кожу</a:t>
            </a:r>
          </a:p>
          <a:p>
            <a:pPr lvl="0">
              <a:spcBef>
                <a:spcPts val="0"/>
              </a:spcBef>
            </a:pPr>
            <a:r>
              <a:rPr lang="ru-RU" sz="1200" dirty="0">
                <a:solidFill>
                  <a:srgbClr val="595959"/>
                </a:solidFill>
              </a:rPr>
              <a:t>Можно обновлять по мере необходимости в течение дня и использовать как базу под макияж</a:t>
            </a:r>
          </a:p>
          <a:p>
            <a:pPr lvl="0">
              <a:spcBef>
                <a:spcPts val="0"/>
              </a:spcBef>
            </a:pPr>
            <a:r>
              <a:rPr lang="ru-RU" sz="1200" dirty="0">
                <a:solidFill>
                  <a:srgbClr val="595959"/>
                </a:solidFill>
              </a:rPr>
              <a:t>При регулярном использовании минимизирует воздействие окружающей среды, смягчает, увлажняет и выравнивает тон кожи, разглаживает морщинки</a:t>
            </a:r>
          </a:p>
          <a:p>
            <a:pPr lvl="0">
              <a:spcBef>
                <a:spcPts val="0"/>
              </a:spcBef>
            </a:pPr>
            <a:r>
              <a:rPr lang="ru-RU" sz="1200" dirty="0">
                <a:solidFill>
                  <a:srgbClr val="595959"/>
                </a:solidFill>
              </a:rPr>
              <a:t>Идеально сочетается с ежедневным уходом средствами любой серии бренда </a:t>
            </a:r>
            <a:r>
              <a:rPr lang="ru-RU" sz="1200" dirty="0" err="1">
                <a:solidFill>
                  <a:srgbClr val="595959"/>
                </a:solidFill>
              </a:rPr>
              <a:t>NovAge</a:t>
            </a:r>
            <a:r>
              <a:rPr lang="ru-RU" sz="1200" dirty="0">
                <a:solidFill>
                  <a:srgbClr val="595959"/>
                </a:solidFill>
              </a:rPr>
              <a:t> - в качестве дополнительной дневной защиты.</a:t>
            </a:r>
            <a:endParaRPr lang="ru-RU" dirty="0">
              <a:solidFill>
                <a:srgbClr val="595959"/>
              </a:solidFill>
              <a:ea typeface="Calibri" panose="020F0502020204030204" pitchFamily="34" charset="0"/>
              <a:cs typeface="Times New Roman" panose="02020603050405020304" pitchFamily="18" charset="0"/>
            </a:endParaRPr>
          </a:p>
          <a:p>
            <a:pPr>
              <a:lnSpc>
                <a:spcPct val="107000"/>
              </a:lnSpc>
            </a:pPr>
            <a:endParaRPr lang="ru-RU" sz="1100" dirty="0">
              <a:solidFill>
                <a:srgbClr val="595959"/>
              </a:solidFill>
              <a:ea typeface="Calibri" panose="020F0502020204030204" pitchFamily="34" charset="0"/>
              <a:cs typeface="Times New Roman" panose="02020603050405020304" pitchFamily="18" charset="0"/>
            </a:endParaRPr>
          </a:p>
        </p:txBody>
      </p:sp>
      <p:sp>
        <p:nvSpPr>
          <p:cNvPr id="16" name="Title 1"/>
          <p:cNvSpPr txBox="1">
            <a:spLocks/>
          </p:cNvSpPr>
          <p:nvPr/>
        </p:nvSpPr>
        <p:spPr>
          <a:xfrm>
            <a:off x="700745" y="4634116"/>
            <a:ext cx="1584176" cy="3679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prstClr val="black">
                    <a:lumMod val="65000"/>
                    <a:lumOff val="35000"/>
                  </a:prstClr>
                </a:solidFill>
                <a:cs typeface="Arial" panose="020B0604020202020204" pitchFamily="34" charset="0"/>
              </a:rPr>
              <a:t>Стр. 84 - 85</a:t>
            </a:r>
            <a:endParaRPr lang="en-US" sz="1200" b="1" dirty="0">
              <a:solidFill>
                <a:prstClr val="black">
                  <a:lumMod val="65000"/>
                  <a:lumOff val="35000"/>
                </a:prstClr>
              </a:solidFill>
              <a:cs typeface="Arial" panose="020B0604020202020204" pitchFamily="34" charset="0"/>
            </a:endParaRPr>
          </a:p>
        </p:txBody>
      </p:sp>
      <p:sp>
        <p:nvSpPr>
          <p:cNvPr id="17" name="Content Placeholder 5"/>
          <p:cNvSpPr txBox="1">
            <a:spLocks/>
          </p:cNvSpPr>
          <p:nvPr/>
        </p:nvSpPr>
        <p:spPr>
          <a:xfrm>
            <a:off x="2667833" y="2488360"/>
            <a:ext cx="3213567" cy="2517685"/>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nSpc>
                <a:spcPct val="107000"/>
              </a:lnSpc>
              <a:spcBef>
                <a:spcPts val="0"/>
              </a:spcBef>
              <a:buNone/>
            </a:pPr>
            <a:r>
              <a:rPr lang="ru-RU" b="1" dirty="0">
                <a:solidFill>
                  <a:srgbClr val="595959"/>
                </a:solidFill>
                <a:ea typeface="Calibri" panose="020F0502020204030204" pitchFamily="34" charset="0"/>
                <a:cs typeface="Times New Roman" panose="02020603050405020304" pitchFamily="18" charset="0"/>
              </a:rPr>
              <a:t>Защитный крем для лица </a:t>
            </a:r>
            <a:r>
              <a:rPr lang="ru-RU" b="1" dirty="0" err="1">
                <a:solidFill>
                  <a:srgbClr val="595959"/>
                </a:solidFill>
                <a:ea typeface="Calibri" panose="020F0502020204030204" pitchFamily="34" charset="0"/>
                <a:cs typeface="Times New Roman" panose="02020603050405020304" pitchFamily="18" charset="0"/>
              </a:rPr>
              <a:t>NovAge</a:t>
            </a:r>
            <a:r>
              <a:rPr lang="ru-RU" b="1" dirty="0">
                <a:solidFill>
                  <a:srgbClr val="595959"/>
                </a:solidFill>
                <a:ea typeface="Calibri" panose="020F0502020204030204" pitchFamily="34" charset="0"/>
                <a:cs typeface="Times New Roman" panose="02020603050405020304" pitchFamily="18" charset="0"/>
              </a:rPr>
              <a:t> </a:t>
            </a:r>
            <a:r>
              <a:rPr lang="ru-RU" sz="1600" b="1" dirty="0">
                <a:solidFill>
                  <a:srgbClr val="595959"/>
                </a:solidFill>
                <a:ea typeface="Calibri" panose="020F0502020204030204" pitchFamily="34" charset="0"/>
                <a:cs typeface="Times New Roman" panose="02020603050405020304" pitchFamily="18" charset="0"/>
              </a:rPr>
              <a:t>SPF </a:t>
            </a:r>
            <a:r>
              <a:rPr lang="ru-RU" sz="1600" b="1" dirty="0" smtClean="0">
                <a:solidFill>
                  <a:srgbClr val="595959"/>
                </a:solidFill>
                <a:ea typeface="Calibri" panose="020F0502020204030204" pitchFamily="34" charset="0"/>
                <a:cs typeface="Times New Roman" panose="02020603050405020304" pitchFamily="18" charset="0"/>
              </a:rPr>
              <a:t>30: </a:t>
            </a:r>
            <a:endParaRPr lang="ru-RU" sz="1600" b="1" dirty="0">
              <a:solidFill>
                <a:srgbClr val="595959"/>
              </a:solidFill>
              <a:ea typeface="Calibri" panose="020F0502020204030204" pitchFamily="34" charset="0"/>
              <a:cs typeface="Times New Roman" panose="02020603050405020304" pitchFamily="18" charset="0"/>
            </a:endParaRPr>
          </a:p>
          <a:p>
            <a:pPr marL="171450" lvl="0" indent="-171450">
              <a:lnSpc>
                <a:spcPct val="107000"/>
              </a:lnSpc>
              <a:spcBef>
                <a:spcPts val="0"/>
              </a:spcBef>
            </a:pPr>
            <a:r>
              <a:rPr lang="ru-RU" sz="1100" dirty="0">
                <a:solidFill>
                  <a:srgbClr val="595959"/>
                </a:solidFill>
                <a:ea typeface="Calibri" panose="020F0502020204030204" pitchFamily="34" charset="0"/>
                <a:cs typeface="Times New Roman" panose="02020603050405020304" pitchFamily="18" charset="0"/>
              </a:rPr>
              <a:t>Глубокое увлажнение благодаря, входящей в состав продукта, </a:t>
            </a:r>
            <a:r>
              <a:rPr lang="ru-RU" sz="1100" dirty="0" err="1">
                <a:solidFill>
                  <a:srgbClr val="595959"/>
                </a:solidFill>
                <a:ea typeface="Calibri" panose="020F0502020204030204" pitchFamily="34" charset="0"/>
                <a:cs typeface="Times New Roman" panose="02020603050405020304" pitchFamily="18" charset="0"/>
              </a:rPr>
              <a:t>гиалуроновой</a:t>
            </a:r>
            <a:r>
              <a:rPr lang="ru-RU" sz="1100" dirty="0">
                <a:solidFill>
                  <a:srgbClr val="595959"/>
                </a:solidFill>
                <a:ea typeface="Calibri" panose="020F0502020204030204" pitchFamily="34" charset="0"/>
                <a:cs typeface="Times New Roman" panose="02020603050405020304" pitchFamily="18" charset="0"/>
              </a:rPr>
              <a:t> кислоте.</a:t>
            </a:r>
          </a:p>
          <a:p>
            <a:pPr marL="171450" lvl="0" indent="-171450">
              <a:lnSpc>
                <a:spcPct val="107000"/>
              </a:lnSpc>
              <a:spcBef>
                <a:spcPts val="0"/>
              </a:spcBef>
            </a:pPr>
            <a:r>
              <a:rPr lang="ru-RU" sz="1100" dirty="0">
                <a:solidFill>
                  <a:srgbClr val="595959"/>
                </a:solidFill>
                <a:ea typeface="Calibri" panose="020F0502020204030204" pitchFamily="34" charset="0"/>
                <a:cs typeface="Times New Roman" panose="02020603050405020304" pitchFamily="18" charset="0"/>
              </a:rPr>
              <a:t>Легкое осветление, за счет действия на кожу экстракта щавеля.</a:t>
            </a:r>
          </a:p>
          <a:p>
            <a:pPr marL="171450" lvl="0" indent="-171450">
              <a:lnSpc>
                <a:spcPct val="107000"/>
              </a:lnSpc>
              <a:spcBef>
                <a:spcPts val="0"/>
              </a:spcBef>
            </a:pPr>
            <a:r>
              <a:rPr lang="ru-RU" sz="1100" dirty="0">
                <a:solidFill>
                  <a:srgbClr val="595959"/>
                </a:solidFill>
                <a:ea typeface="Calibri" panose="020F0502020204030204" pitchFamily="34" charset="0"/>
                <a:cs typeface="Times New Roman" panose="02020603050405020304" pitchFamily="18" charset="0"/>
              </a:rPr>
              <a:t>Нежная, легкая текстура быстро впитывается, придавая сияние коже.</a:t>
            </a:r>
          </a:p>
          <a:p>
            <a:pPr marL="171450" lvl="0" indent="-171450">
              <a:lnSpc>
                <a:spcPct val="107000"/>
              </a:lnSpc>
              <a:spcBef>
                <a:spcPts val="0"/>
              </a:spcBef>
            </a:pPr>
            <a:r>
              <a:rPr lang="ru-RU" sz="1100" dirty="0">
                <a:solidFill>
                  <a:srgbClr val="595959"/>
                </a:solidFill>
                <a:ea typeface="Calibri" panose="020F0502020204030204" pitchFamily="34" charset="0"/>
                <a:cs typeface="Times New Roman" panose="02020603050405020304" pitchFamily="18" charset="0"/>
              </a:rPr>
              <a:t>Обеспечивает высокую степень защиты от UVA/UVB- излучения, SPF 30</a:t>
            </a:r>
            <a:endParaRPr lang="ru-RU" sz="500" dirty="0">
              <a:solidFill>
                <a:srgbClr val="595959"/>
              </a:solidFill>
              <a:ea typeface="Calibri" panose="020F0502020204030204" pitchFamily="34" charset="0"/>
              <a:cs typeface="Times New Roman" panose="02020603050405020304" pitchFamily="18" charset="0"/>
            </a:endParaRPr>
          </a:p>
          <a:p>
            <a:pPr marL="171450" lvl="0" indent="-171450">
              <a:lnSpc>
                <a:spcPct val="107000"/>
              </a:lnSpc>
              <a:spcBef>
                <a:spcPts val="0"/>
              </a:spcBef>
            </a:pPr>
            <a:r>
              <a:rPr lang="ru-RU" sz="1100" dirty="0">
                <a:solidFill>
                  <a:srgbClr val="595959"/>
                </a:solidFill>
                <a:ea typeface="Calibri" panose="020F0502020204030204" pitchFamily="34" charset="0"/>
                <a:cs typeface="Times New Roman" panose="02020603050405020304" pitchFamily="18" charset="0"/>
              </a:rPr>
              <a:t>Подходит для всех типов кожи, возраст 25+</a:t>
            </a:r>
          </a:p>
        </p:txBody>
      </p:sp>
      <p:sp>
        <p:nvSpPr>
          <p:cNvPr id="18" name="Content Placeholder 4"/>
          <p:cNvSpPr txBox="1">
            <a:spLocks/>
          </p:cNvSpPr>
          <p:nvPr/>
        </p:nvSpPr>
        <p:spPr>
          <a:xfrm>
            <a:off x="5940152" y="2484335"/>
            <a:ext cx="3095526" cy="2517685"/>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en-US" b="1" dirty="0" smtClean="0">
              <a:solidFill>
                <a:prstClr val="black">
                  <a:lumMod val="65000"/>
                  <a:lumOff val="35000"/>
                </a:prstClr>
              </a:solidFill>
              <a:cs typeface="Arial" panose="020B0604020202020204" pitchFamily="34" charset="0"/>
            </a:endParaRPr>
          </a:p>
          <a:p>
            <a:pPr marL="0" indent="0" algn="ctr">
              <a:buFont typeface="Arial" pitchFamily="34" charset="0"/>
              <a:buNone/>
            </a:pPr>
            <a:r>
              <a:rPr lang="ru-RU" b="1" dirty="0" smtClean="0">
                <a:solidFill>
                  <a:prstClr val="black">
                    <a:lumMod val="65000"/>
                    <a:lumOff val="35000"/>
                  </a:prstClr>
                </a:solidFill>
                <a:cs typeface="Arial" panose="020B0604020202020204" pitchFamily="34" charset="0"/>
              </a:rPr>
              <a:t>В зависимости от потребностей Вашей кожи рекомендуем приобретать вместе с данными средствами остальные необходимые продукты для комплексного 4-х этапного ухода </a:t>
            </a:r>
            <a:r>
              <a:rPr lang="en-US" b="1" dirty="0" err="1" smtClean="0">
                <a:solidFill>
                  <a:prstClr val="black">
                    <a:lumMod val="65000"/>
                    <a:lumOff val="35000"/>
                  </a:prstClr>
                </a:solidFill>
                <a:cs typeface="Arial" panose="020B0604020202020204" pitchFamily="34" charset="0"/>
              </a:rPr>
              <a:t>NovAge</a:t>
            </a:r>
            <a:r>
              <a:rPr lang="en-US" b="1" dirty="0" smtClean="0">
                <a:solidFill>
                  <a:prstClr val="black">
                    <a:lumMod val="65000"/>
                    <a:lumOff val="35000"/>
                  </a:prstClr>
                </a:solidFill>
                <a:cs typeface="Arial" panose="020B0604020202020204" pitchFamily="34" charset="0"/>
              </a:rPr>
              <a:t> (True Perfection, </a:t>
            </a:r>
            <a:r>
              <a:rPr lang="en-US" b="1" dirty="0" err="1" smtClean="0">
                <a:solidFill>
                  <a:prstClr val="black">
                    <a:lumMod val="65000"/>
                    <a:lumOff val="35000"/>
                  </a:prstClr>
                </a:solidFill>
                <a:cs typeface="Arial" panose="020B0604020202020204" pitchFamily="34" charset="0"/>
              </a:rPr>
              <a:t>Ecollagen</a:t>
            </a:r>
            <a:r>
              <a:rPr lang="en-US" b="1" dirty="0" smtClean="0">
                <a:solidFill>
                  <a:prstClr val="black">
                    <a:lumMod val="65000"/>
                    <a:lumOff val="35000"/>
                  </a:prstClr>
                </a:solidFill>
                <a:cs typeface="Arial" panose="020B0604020202020204" pitchFamily="34" charset="0"/>
              </a:rPr>
              <a:t>, Ultimate Lift)</a:t>
            </a:r>
            <a:r>
              <a:rPr lang="ru-RU" b="1" dirty="0" smtClean="0">
                <a:solidFill>
                  <a:prstClr val="black">
                    <a:lumMod val="65000"/>
                    <a:lumOff val="35000"/>
                  </a:prstClr>
                </a:solidFill>
                <a:cs typeface="Arial" panose="020B0604020202020204" pitchFamily="34" charset="0"/>
              </a:rPr>
              <a:t>.</a:t>
            </a:r>
            <a:r>
              <a:rPr lang="en-US" b="1" dirty="0" smtClean="0">
                <a:solidFill>
                  <a:prstClr val="black">
                    <a:lumMod val="65000"/>
                    <a:lumOff val="35000"/>
                  </a:prstClr>
                </a:solidFill>
                <a:cs typeface="Arial" panose="020B0604020202020204" pitchFamily="34" charset="0"/>
              </a:rPr>
              <a:t> </a:t>
            </a:r>
            <a:endParaRPr lang="ru-RU" sz="1050" b="1" dirty="0">
              <a:solidFill>
                <a:prstClr val="black">
                  <a:lumMod val="65000"/>
                  <a:lumOff val="35000"/>
                </a:prstClr>
              </a:solidFill>
              <a:cs typeface="Arial" panose="020B0604020202020204" pitchFamily="34" charset="0"/>
            </a:endParaRPr>
          </a:p>
        </p:txBody>
      </p:sp>
      <p:sp>
        <p:nvSpPr>
          <p:cNvPr id="20" name="Rectangle 19"/>
          <p:cNvSpPr/>
          <p:nvPr/>
        </p:nvSpPr>
        <p:spPr>
          <a:xfrm>
            <a:off x="514080" y="3782372"/>
            <a:ext cx="1999047" cy="261610"/>
          </a:xfrm>
          <a:prstGeom prst="rect">
            <a:avLst/>
          </a:prstGeom>
        </p:spPr>
        <p:txBody>
          <a:bodyPr wrap="square">
            <a:spAutoFit/>
          </a:bodyPr>
          <a:lstStyle/>
          <a:p>
            <a:pPr algn="ctr"/>
            <a:r>
              <a:rPr lang="ru-RU" sz="1100" dirty="0" smtClean="0">
                <a:solidFill>
                  <a:srgbClr val="595959"/>
                </a:solidFill>
              </a:rPr>
              <a:t>Код 32214</a:t>
            </a:r>
            <a:endParaRPr lang="ru-RU" sz="1100" dirty="0">
              <a:solidFill>
                <a:srgbClr val="595959"/>
              </a:solidFill>
            </a:endParaRPr>
          </a:p>
        </p:txBody>
      </p:sp>
      <p:sp>
        <p:nvSpPr>
          <p:cNvPr id="2" name="Rectangle 1"/>
          <p:cNvSpPr/>
          <p:nvPr/>
        </p:nvSpPr>
        <p:spPr>
          <a:xfrm>
            <a:off x="800805" y="25051"/>
            <a:ext cx="7443055" cy="461665"/>
          </a:xfrm>
          <a:prstGeom prst="rect">
            <a:avLst/>
          </a:prstGeom>
        </p:spPr>
        <p:txBody>
          <a:bodyPr wrap="square">
            <a:spAutoFit/>
          </a:bodyPr>
          <a:lstStyle/>
          <a:p>
            <a:pPr algn="ctr"/>
            <a:r>
              <a:rPr lang="ru-RU" sz="2400" b="1" dirty="0">
                <a:solidFill>
                  <a:srgbClr val="595959"/>
                </a:solidFill>
              </a:rPr>
              <a:t>Защитный крем для лица SPF 30 </a:t>
            </a:r>
            <a:r>
              <a:rPr lang="ru-RU" sz="2400" b="1" dirty="0" err="1">
                <a:solidFill>
                  <a:srgbClr val="595959"/>
                </a:solidFill>
              </a:rPr>
              <a:t>NovAge</a:t>
            </a:r>
            <a:endParaRPr lang="ru-RU" sz="2400" b="1" dirty="0" smtClean="0">
              <a:solidFill>
                <a:srgbClr val="595959"/>
              </a:solidFill>
            </a:endParaRPr>
          </a:p>
        </p:txBody>
      </p:sp>
      <p:pic>
        <p:nvPicPr>
          <p:cNvPr id="1026" name="Picture 2" descr="Защитный крем для лица SPF 30 NovAge"/>
          <p:cNvPicPr>
            <a:picLocks noChangeAspect="1" noChangeArrowheads="1"/>
          </p:cNvPicPr>
          <p:nvPr/>
        </p:nvPicPr>
        <p:blipFill rotWithShape="1">
          <a:blip r:embed="rId3">
            <a:extLst>
              <a:ext uri="{28A0092B-C50C-407E-A947-70E740481C1C}">
                <a14:useLocalDpi xmlns:a14="http://schemas.microsoft.com/office/drawing/2010/main" val="0"/>
              </a:ext>
            </a:extLst>
          </a:blip>
          <a:srcRect l="27401" t="5872" r="31493" b="8980"/>
          <a:stretch/>
        </p:blipFill>
        <p:spPr bwMode="auto">
          <a:xfrm>
            <a:off x="844761" y="987574"/>
            <a:ext cx="1296144" cy="268487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323147" y="4227934"/>
            <a:ext cx="1297562"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21</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ББ</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77745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ctrTitle"/>
          </p:nvPr>
        </p:nvSpPr>
        <p:spPr>
          <a:xfrm>
            <a:off x="827584" y="1923678"/>
            <a:ext cx="7772400" cy="1728192"/>
          </a:xfrm>
        </p:spPr>
        <p:txBody>
          <a:bodyPr/>
          <a:lstStyle/>
          <a:p>
            <a:pPr marL="0" indent="0"/>
            <a:r>
              <a:rPr lang="ru-RU" sz="2800" dirty="0" smtClean="0">
                <a:solidFill>
                  <a:prstClr val="black">
                    <a:lumMod val="65000"/>
                    <a:lumOff val="35000"/>
                  </a:prstClr>
                </a:solidFill>
                <a:cs typeface="Arial" panose="020B0604020202020204" pitchFamily="34" charset="0"/>
              </a:rPr>
              <a:t>Какой</a:t>
            </a:r>
            <a:br>
              <a:rPr lang="ru-RU" sz="2800" dirty="0" smtClean="0">
                <a:solidFill>
                  <a:prstClr val="black">
                    <a:lumMod val="65000"/>
                    <a:lumOff val="35000"/>
                  </a:prstClr>
                </a:solidFill>
                <a:cs typeface="Arial" panose="020B0604020202020204" pitchFamily="34" charset="0"/>
              </a:rPr>
            </a:br>
            <a:r>
              <a:rPr lang="ru-RU" sz="2800" dirty="0" smtClean="0">
                <a:solidFill>
                  <a:prstClr val="black">
                    <a:lumMod val="65000"/>
                    <a:lumOff val="35000"/>
                  </a:prstClr>
                </a:solidFill>
                <a:cs typeface="Arial" panose="020B0604020202020204" pitchFamily="34" charset="0"/>
              </a:rPr>
              <a:t> </a:t>
            </a:r>
            <a:r>
              <a:rPr lang="ru-RU" sz="3600" b="1" dirty="0" err="1" smtClean="0">
                <a:solidFill>
                  <a:srgbClr val="EEECE1">
                    <a:lumMod val="50000"/>
                  </a:srgbClr>
                </a:solidFill>
                <a:cs typeface="Arial" panose="020B0604020202020204" pitchFamily="34" charset="0"/>
              </a:rPr>
              <a:t>подиумный</a:t>
            </a:r>
            <a:r>
              <a:rPr lang="ru-RU" sz="3600" b="1" dirty="0" smtClean="0">
                <a:solidFill>
                  <a:srgbClr val="EEECE1">
                    <a:lumMod val="50000"/>
                  </a:srgbClr>
                </a:solidFill>
                <a:cs typeface="Arial" panose="020B0604020202020204" pitchFamily="34" charset="0"/>
              </a:rPr>
              <a:t> продукт для макияжа лица </a:t>
            </a:r>
            <a:br>
              <a:rPr lang="ru-RU" sz="3600" b="1" dirty="0" smtClean="0">
                <a:solidFill>
                  <a:srgbClr val="EEECE1">
                    <a:lumMod val="50000"/>
                  </a:srgbClr>
                </a:solidFill>
                <a:cs typeface="Arial" panose="020B0604020202020204" pitchFamily="34" charset="0"/>
              </a:rPr>
            </a:br>
            <a:r>
              <a:rPr lang="ru-RU" sz="2800" dirty="0" smtClean="0">
                <a:solidFill>
                  <a:prstClr val="black">
                    <a:lumMod val="65000"/>
                    <a:lumOff val="35000"/>
                  </a:prstClr>
                </a:solidFill>
                <a:cs typeface="Arial" panose="020B0604020202020204" pitchFamily="34" charset="0"/>
              </a:rPr>
              <a:t>впервые появляется в бренде </a:t>
            </a:r>
            <a:r>
              <a:rPr lang="en-US" sz="2800" dirty="0" smtClean="0">
                <a:solidFill>
                  <a:prstClr val="black">
                    <a:lumMod val="65000"/>
                    <a:lumOff val="35000"/>
                  </a:prstClr>
                </a:solidFill>
                <a:cs typeface="Arial" panose="020B0604020202020204" pitchFamily="34" charset="0"/>
              </a:rPr>
              <a:t>The ONE</a:t>
            </a:r>
            <a:r>
              <a:rPr lang="ru-RU" sz="2800" dirty="0" smtClean="0">
                <a:solidFill>
                  <a:prstClr val="black">
                    <a:lumMod val="65000"/>
                    <a:lumOff val="35000"/>
                  </a:prstClr>
                </a:solidFill>
                <a:cs typeface="Arial" panose="020B0604020202020204" pitchFamily="34" charset="0"/>
              </a:rPr>
              <a:t>?</a:t>
            </a:r>
            <a:r>
              <a:rPr lang="ru-RU" sz="2800" dirty="0">
                <a:solidFill>
                  <a:prstClr val="black">
                    <a:lumMod val="65000"/>
                    <a:lumOff val="35000"/>
                  </a:prstClr>
                </a:solidFill>
                <a:cs typeface="Arial" panose="020B0604020202020204" pitchFamily="34" charset="0"/>
              </a:rPr>
              <a:t/>
            </a:r>
            <a:br>
              <a:rPr lang="ru-RU" sz="2800" dirty="0">
                <a:solidFill>
                  <a:prstClr val="black">
                    <a:lumMod val="65000"/>
                    <a:lumOff val="35000"/>
                  </a:prstClr>
                </a:solidFill>
                <a:cs typeface="Arial" panose="020B0604020202020204" pitchFamily="34" charset="0"/>
              </a:rPr>
            </a:br>
            <a:endParaRPr lang="ru-RU" dirty="0">
              <a:latin typeface="+mn-lt"/>
            </a:endParaRPr>
          </a:p>
        </p:txBody>
      </p:sp>
    </p:spTree>
    <p:extLst>
      <p:ext uri="{BB962C8B-B14F-4D97-AF65-F5344CB8AC3E}">
        <p14:creationId xmlns:p14="http://schemas.microsoft.com/office/powerpoint/2010/main" val="741259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11560" y="987574"/>
            <a:ext cx="8014889" cy="3723066"/>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899592" y="0"/>
            <a:ext cx="7227006" cy="830997"/>
          </a:xfrm>
          <a:prstGeom prst="rect">
            <a:avLst/>
          </a:prstGeom>
        </p:spPr>
        <p:txBody>
          <a:bodyPr wrap="square">
            <a:spAutoFit/>
          </a:bodyPr>
          <a:lstStyle/>
          <a:p>
            <a:r>
              <a:rPr lang="ru-RU" sz="2400" b="1" dirty="0">
                <a:solidFill>
                  <a:srgbClr val="595959"/>
                </a:solidFill>
              </a:rPr>
              <a:t>Рассыпчатые румяна </a:t>
            </a:r>
            <a:r>
              <a:rPr lang="en-US" sz="2400" b="1" dirty="0">
                <a:solidFill>
                  <a:srgbClr val="595959"/>
                </a:solidFill>
              </a:rPr>
              <a:t>The ONE </a:t>
            </a:r>
            <a:r>
              <a:rPr lang="en-US" sz="2400" b="1" dirty="0" err="1" smtClean="0">
                <a:solidFill>
                  <a:srgbClr val="595959"/>
                </a:solidFill>
              </a:rPr>
              <a:t>Featherlight</a:t>
            </a:r>
            <a:endParaRPr lang="ru-RU" sz="2400" b="1" dirty="0">
              <a:solidFill>
                <a:srgbClr val="595959"/>
              </a:solidFill>
            </a:endParaRPr>
          </a:p>
          <a:p>
            <a:endParaRPr lang="en-US" sz="2400" b="1" dirty="0">
              <a:solidFill>
                <a:srgbClr val="948A54"/>
              </a:solidFill>
            </a:endParaRPr>
          </a:p>
        </p:txBody>
      </p:sp>
    </p:spTree>
    <p:extLst>
      <p:ext uri="{BB962C8B-B14F-4D97-AF65-F5344CB8AC3E}">
        <p14:creationId xmlns:p14="http://schemas.microsoft.com/office/powerpoint/2010/main" val="219158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841703" y="5392514"/>
            <a:ext cx="1584176" cy="3679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prstClr val="black">
                    <a:lumMod val="65000"/>
                    <a:lumOff val="35000"/>
                  </a:prstClr>
                </a:solidFill>
                <a:cs typeface="Arial" panose="020B0604020202020204" pitchFamily="34" charset="0"/>
              </a:rPr>
              <a:t>Стр. 85 - 89</a:t>
            </a:r>
            <a:endParaRPr lang="en-US" sz="1200" b="1" dirty="0">
              <a:solidFill>
                <a:prstClr val="black">
                  <a:lumMod val="65000"/>
                  <a:lumOff val="35000"/>
                </a:prstClr>
              </a:solidFill>
              <a:cs typeface="Arial" panose="020B0604020202020204" pitchFamily="34" charset="0"/>
            </a:endParaRPr>
          </a:p>
        </p:txBody>
      </p:sp>
      <p:sp>
        <p:nvSpPr>
          <p:cNvPr id="13" name="Content Placeholder 3"/>
          <p:cNvSpPr>
            <a:spLocks noGrp="1"/>
          </p:cNvSpPr>
          <p:nvPr>
            <p:ph idx="1"/>
          </p:nvPr>
        </p:nvSpPr>
        <p:spPr>
          <a:xfrm>
            <a:off x="2627784" y="483518"/>
            <a:ext cx="6407894" cy="1890210"/>
          </a:xfrm>
        </p:spPr>
        <p:txBody>
          <a:bodyPr>
            <a:normAutofit fontScale="47500" lnSpcReduction="20000"/>
          </a:bodyPr>
          <a:lstStyle/>
          <a:p>
            <a:endParaRPr lang="ru-RU" sz="2000" dirty="0" smtClean="0">
              <a:solidFill>
                <a:srgbClr val="595959"/>
              </a:solidFill>
            </a:endParaRPr>
          </a:p>
          <a:p>
            <a:r>
              <a:rPr lang="ru-RU" sz="2000" dirty="0" smtClean="0">
                <a:solidFill>
                  <a:srgbClr val="595959"/>
                </a:solidFill>
              </a:rPr>
              <a:t>Рассыпчатые румяна – это продукт, который крайне популярен в рамках профессионального визажа: именно такой формат обеспечивает ровное нанесение в тренде естественность.</a:t>
            </a:r>
          </a:p>
          <a:p>
            <a:endParaRPr lang="ru-RU" sz="2000" dirty="0" smtClean="0">
              <a:solidFill>
                <a:srgbClr val="595959"/>
              </a:solidFill>
            </a:endParaRPr>
          </a:p>
          <a:p>
            <a:r>
              <a:rPr lang="ru-RU" sz="2000" dirty="0" smtClean="0">
                <a:solidFill>
                  <a:srgbClr val="595959"/>
                </a:solidFill>
              </a:rPr>
              <a:t>Не стоит пугаться насыщенности цвета румян в упаковке – текстура ложится настолько легким слоем, что придает коже легкий отенок и сияние.</a:t>
            </a:r>
          </a:p>
          <a:p>
            <a:endParaRPr lang="ru-RU" sz="2000" dirty="0" smtClean="0">
              <a:solidFill>
                <a:srgbClr val="595959"/>
              </a:solidFill>
            </a:endParaRPr>
          </a:p>
          <a:p>
            <a:r>
              <a:rPr lang="ru-RU" sz="2000" dirty="0" smtClean="0">
                <a:solidFill>
                  <a:srgbClr val="595959"/>
                </a:solidFill>
              </a:rPr>
              <a:t>Для оптимального нанесения продукта мы рекомендуем использовать специальную кисть.</a:t>
            </a:r>
          </a:p>
          <a:p>
            <a:endParaRPr lang="ru-RU" sz="2000" dirty="0" smtClean="0">
              <a:solidFill>
                <a:srgbClr val="595959"/>
              </a:solidFill>
            </a:endParaRPr>
          </a:p>
          <a:p>
            <a:r>
              <a:rPr lang="ru-RU" sz="2000" dirty="0" smtClean="0">
                <a:solidFill>
                  <a:srgbClr val="595959"/>
                </a:solidFill>
              </a:rPr>
              <a:t>Текстура породукта обеспечивает длительное использование средства, ведь на одно нанесение требуется совсем немного частиц тонкого помола.</a:t>
            </a:r>
            <a:endParaRPr lang="ru-RU" dirty="0">
              <a:solidFill>
                <a:srgbClr val="FF0000"/>
              </a:solidFill>
            </a:endParaRPr>
          </a:p>
        </p:txBody>
      </p:sp>
      <p:sp>
        <p:nvSpPr>
          <p:cNvPr id="20" name="Rectangle 19"/>
          <p:cNvSpPr/>
          <p:nvPr/>
        </p:nvSpPr>
        <p:spPr>
          <a:xfrm>
            <a:off x="899592" y="0"/>
            <a:ext cx="7227006" cy="1200329"/>
          </a:xfrm>
          <a:prstGeom prst="rect">
            <a:avLst/>
          </a:prstGeom>
        </p:spPr>
        <p:txBody>
          <a:bodyPr wrap="square">
            <a:spAutoFit/>
          </a:bodyPr>
          <a:lstStyle/>
          <a:p>
            <a:r>
              <a:rPr lang="ru-RU" sz="2400" b="1" dirty="0">
                <a:solidFill>
                  <a:srgbClr val="595959"/>
                </a:solidFill>
              </a:rPr>
              <a:t>Рассыпчатые румяна </a:t>
            </a:r>
            <a:r>
              <a:rPr lang="en-US" sz="2400" b="1" dirty="0">
                <a:solidFill>
                  <a:srgbClr val="595959"/>
                </a:solidFill>
              </a:rPr>
              <a:t>The ONE </a:t>
            </a:r>
            <a:r>
              <a:rPr lang="en-US" sz="2400" b="1" dirty="0" err="1" smtClean="0">
                <a:solidFill>
                  <a:srgbClr val="595959"/>
                </a:solidFill>
              </a:rPr>
              <a:t>Featherlight</a:t>
            </a:r>
            <a:endParaRPr lang="ru-RU" sz="2400" b="1" dirty="0">
              <a:solidFill>
                <a:srgbClr val="595959"/>
              </a:solidFill>
            </a:endParaRPr>
          </a:p>
          <a:p>
            <a:endParaRPr lang="ru-RU" sz="2400" b="1" dirty="0" smtClean="0">
              <a:solidFill>
                <a:srgbClr val="948A54"/>
              </a:solidFill>
            </a:endParaRPr>
          </a:p>
          <a:p>
            <a:endParaRPr lang="en-US" sz="2400" b="1" dirty="0">
              <a:solidFill>
                <a:srgbClr val="948A54"/>
              </a:solidFill>
            </a:endParaRPr>
          </a:p>
        </p:txBody>
      </p:sp>
      <p:sp>
        <p:nvSpPr>
          <p:cNvPr id="21" name="Content Placeholder 4"/>
          <p:cNvSpPr>
            <a:spLocks noGrp="1"/>
          </p:cNvSpPr>
          <p:nvPr>
            <p:ph idx="10"/>
          </p:nvPr>
        </p:nvSpPr>
        <p:spPr>
          <a:xfrm>
            <a:off x="2655986" y="2493567"/>
            <a:ext cx="3456384" cy="2596998"/>
          </a:xfrm>
        </p:spPr>
        <p:txBody>
          <a:bodyPr/>
          <a:lstStyle/>
          <a:p>
            <a:pPr marL="0" indent="0">
              <a:buNone/>
            </a:pPr>
            <a:r>
              <a:rPr lang="en-US" sz="1200" b="1" dirty="0" err="1">
                <a:solidFill>
                  <a:schemeClr val="tx1">
                    <a:lumMod val="65000"/>
                    <a:lumOff val="35000"/>
                  </a:schemeClr>
                </a:solidFill>
                <a:cs typeface="Arial" panose="020B0604020202020204" pitchFamily="34" charset="0"/>
              </a:rPr>
              <a:t>Рассыпчатые</a:t>
            </a:r>
            <a:r>
              <a:rPr lang="en-US" sz="1200" b="1" dirty="0">
                <a:solidFill>
                  <a:schemeClr val="tx1">
                    <a:lumMod val="65000"/>
                    <a:lumOff val="35000"/>
                  </a:schemeClr>
                </a:solidFill>
                <a:cs typeface="Arial" panose="020B0604020202020204" pitchFamily="34" charset="0"/>
              </a:rPr>
              <a:t> </a:t>
            </a:r>
            <a:r>
              <a:rPr lang="en-US" sz="1200" b="1" dirty="0" err="1">
                <a:solidFill>
                  <a:schemeClr val="tx1">
                    <a:lumMod val="65000"/>
                    <a:lumOff val="35000"/>
                  </a:schemeClr>
                </a:solidFill>
                <a:cs typeface="Arial" panose="020B0604020202020204" pitchFamily="34" charset="0"/>
              </a:rPr>
              <a:t>румяна</a:t>
            </a:r>
            <a:r>
              <a:rPr lang="en-US" sz="1200" b="1" dirty="0">
                <a:solidFill>
                  <a:schemeClr val="tx1">
                    <a:lumMod val="65000"/>
                    <a:lumOff val="35000"/>
                  </a:schemeClr>
                </a:solidFill>
                <a:cs typeface="Arial" panose="020B0604020202020204" pitchFamily="34" charset="0"/>
              </a:rPr>
              <a:t> The ONE </a:t>
            </a:r>
            <a:r>
              <a:rPr lang="en-US" sz="1200" b="1" dirty="0" err="1" smtClean="0">
                <a:solidFill>
                  <a:schemeClr val="tx1">
                    <a:lumMod val="65000"/>
                    <a:lumOff val="35000"/>
                  </a:schemeClr>
                </a:solidFill>
                <a:cs typeface="Arial" panose="020B0604020202020204" pitchFamily="34" charset="0"/>
              </a:rPr>
              <a:t>Featherlight</a:t>
            </a:r>
            <a:r>
              <a:rPr lang="en-US" sz="1200" b="1" dirty="0" smtClean="0">
                <a:solidFill>
                  <a:schemeClr val="tx1">
                    <a:lumMod val="65000"/>
                    <a:lumOff val="35000"/>
                  </a:schemeClr>
                </a:solidFill>
                <a:cs typeface="Arial" panose="020B0604020202020204" pitchFamily="34" charset="0"/>
              </a:rPr>
              <a:t> – </a:t>
            </a:r>
            <a:r>
              <a:rPr lang="ru-RU" sz="1200" b="1" dirty="0" smtClean="0">
                <a:solidFill>
                  <a:schemeClr val="tx1">
                    <a:lumMod val="65000"/>
                    <a:lumOff val="35000"/>
                  </a:schemeClr>
                </a:solidFill>
                <a:cs typeface="Arial" panose="020B0604020202020204" pitchFamily="34" charset="0"/>
              </a:rPr>
              <a:t> это:</a:t>
            </a:r>
          </a:p>
          <a:p>
            <a:pPr marL="0" indent="0">
              <a:buNone/>
            </a:pPr>
            <a:endParaRPr lang="ru-RU" sz="500" dirty="0" smtClean="0">
              <a:solidFill>
                <a:schemeClr val="tx1">
                  <a:lumMod val="65000"/>
                  <a:lumOff val="35000"/>
                </a:schemeClr>
              </a:solidFill>
              <a:cs typeface="Arial" panose="020B0604020202020204" pitchFamily="34" charset="0"/>
            </a:endParaRPr>
          </a:p>
          <a:p>
            <a:r>
              <a:rPr lang="ru-RU" sz="1100" dirty="0">
                <a:solidFill>
                  <a:schemeClr val="tx1">
                    <a:lumMod val="65000"/>
                    <a:lumOff val="35000"/>
                  </a:schemeClr>
                </a:solidFill>
                <a:cs typeface="Arial" panose="020B0604020202020204" pitchFamily="34" charset="0"/>
              </a:rPr>
              <a:t>М</a:t>
            </a:r>
            <a:r>
              <a:rPr lang="ru-RU" sz="1100" dirty="0" smtClean="0">
                <a:solidFill>
                  <a:schemeClr val="tx1">
                    <a:lumMod val="65000"/>
                    <a:lumOff val="35000"/>
                  </a:schemeClr>
                </a:solidFill>
                <a:cs typeface="Arial" panose="020B0604020202020204" pitchFamily="34" charset="0"/>
              </a:rPr>
              <a:t>инеральные </a:t>
            </a:r>
            <a:r>
              <a:rPr lang="ru-RU" sz="1100" dirty="0">
                <a:solidFill>
                  <a:schemeClr val="tx1">
                    <a:lumMod val="65000"/>
                    <a:lumOff val="35000"/>
                  </a:schemeClr>
                </a:solidFill>
                <a:cs typeface="Arial" panose="020B0604020202020204" pitchFamily="34" charset="0"/>
              </a:rPr>
              <a:t>частицы тончайшего </a:t>
            </a:r>
            <a:r>
              <a:rPr lang="ru-RU" sz="1100" dirty="0" smtClean="0">
                <a:solidFill>
                  <a:schemeClr val="tx1">
                    <a:lumMod val="65000"/>
                    <a:lumOff val="35000"/>
                  </a:schemeClr>
                </a:solidFill>
                <a:cs typeface="Arial" panose="020B0604020202020204" pitchFamily="34" charset="0"/>
              </a:rPr>
              <a:t>помола.</a:t>
            </a:r>
          </a:p>
          <a:p>
            <a:pPr marL="0" indent="0">
              <a:buNone/>
            </a:pPr>
            <a:endParaRPr lang="ru-RU" sz="600" dirty="0">
              <a:solidFill>
                <a:schemeClr val="tx1">
                  <a:lumMod val="65000"/>
                  <a:lumOff val="35000"/>
                </a:schemeClr>
              </a:solidFill>
              <a:cs typeface="Arial" panose="020B0604020202020204" pitchFamily="34" charset="0"/>
            </a:endParaRPr>
          </a:p>
          <a:p>
            <a:r>
              <a:rPr lang="ru-RU" sz="1100" dirty="0">
                <a:solidFill>
                  <a:schemeClr val="tx1">
                    <a:lumMod val="65000"/>
                    <a:lumOff val="35000"/>
                  </a:schemeClr>
                </a:solidFill>
                <a:cs typeface="Arial" panose="020B0604020202020204" pitchFamily="34" charset="0"/>
              </a:rPr>
              <a:t>Н</a:t>
            </a:r>
            <a:r>
              <a:rPr lang="ru-RU" sz="1100" dirty="0" smtClean="0">
                <a:solidFill>
                  <a:schemeClr val="tx1">
                    <a:lumMod val="65000"/>
                    <a:lumOff val="35000"/>
                  </a:schemeClr>
                </a:solidFill>
                <a:cs typeface="Arial" panose="020B0604020202020204" pitchFamily="34" charset="0"/>
              </a:rPr>
              <a:t>асыщенные </a:t>
            </a:r>
            <a:r>
              <a:rPr lang="ru-RU" sz="1100" dirty="0">
                <a:solidFill>
                  <a:schemeClr val="tx1">
                    <a:lumMod val="65000"/>
                    <a:lumOff val="35000"/>
                  </a:schemeClr>
                </a:solidFill>
                <a:cs typeface="Arial" panose="020B0604020202020204" pitchFamily="34" charset="0"/>
              </a:rPr>
              <a:t>пигменты, которые надолго остаются на </a:t>
            </a:r>
            <a:r>
              <a:rPr lang="ru-RU" sz="1100" dirty="0" smtClean="0">
                <a:solidFill>
                  <a:schemeClr val="tx1">
                    <a:lumMod val="65000"/>
                    <a:lumOff val="35000"/>
                  </a:schemeClr>
                </a:solidFill>
                <a:cs typeface="Arial" panose="020B0604020202020204" pitchFamily="34" charset="0"/>
              </a:rPr>
              <a:t>коже.</a:t>
            </a:r>
          </a:p>
          <a:p>
            <a:pPr marL="0" indent="0">
              <a:buNone/>
            </a:pPr>
            <a:endParaRPr lang="ru-RU" sz="700" dirty="0">
              <a:solidFill>
                <a:schemeClr val="tx1">
                  <a:lumMod val="65000"/>
                  <a:lumOff val="35000"/>
                </a:schemeClr>
              </a:solidFill>
              <a:cs typeface="Arial" panose="020B0604020202020204" pitchFamily="34" charset="0"/>
            </a:endParaRPr>
          </a:p>
          <a:p>
            <a:r>
              <a:rPr lang="ru-RU" sz="1100" dirty="0">
                <a:solidFill>
                  <a:schemeClr val="tx1">
                    <a:lumMod val="65000"/>
                    <a:lumOff val="35000"/>
                  </a:schemeClr>
                </a:solidFill>
                <a:cs typeface="Arial" panose="020B0604020202020204" pitchFamily="34" charset="0"/>
              </a:rPr>
              <a:t>Д</a:t>
            </a:r>
            <a:r>
              <a:rPr lang="ru-RU" sz="1100" dirty="0" smtClean="0">
                <a:solidFill>
                  <a:schemeClr val="tx1">
                    <a:lumMod val="65000"/>
                    <a:lumOff val="35000"/>
                  </a:schemeClr>
                </a:solidFill>
                <a:cs typeface="Arial" panose="020B0604020202020204" pitchFamily="34" charset="0"/>
              </a:rPr>
              <a:t>еликатное </a:t>
            </a:r>
            <a:r>
              <a:rPr lang="ru-RU" sz="1100" dirty="0">
                <a:solidFill>
                  <a:schemeClr val="tx1">
                    <a:lumMod val="65000"/>
                    <a:lumOff val="35000"/>
                  </a:schemeClr>
                </a:solidFill>
                <a:cs typeface="Arial" panose="020B0604020202020204" pitchFamily="34" charset="0"/>
              </a:rPr>
              <a:t>мерцание.</a:t>
            </a:r>
          </a:p>
          <a:p>
            <a:pPr marL="0" indent="0">
              <a:buNone/>
            </a:pPr>
            <a:endParaRPr lang="ru-RU" sz="700" dirty="0">
              <a:solidFill>
                <a:schemeClr val="tx1">
                  <a:lumMod val="65000"/>
                  <a:lumOff val="35000"/>
                </a:schemeClr>
              </a:solidFill>
              <a:cs typeface="Arial" panose="020B0604020202020204" pitchFamily="34" charset="0"/>
            </a:endParaRPr>
          </a:p>
          <a:p>
            <a:r>
              <a:rPr lang="ru-RU" sz="1100" dirty="0">
                <a:solidFill>
                  <a:schemeClr val="tx1">
                    <a:lumMod val="65000"/>
                    <a:lumOff val="35000"/>
                  </a:schemeClr>
                </a:solidFill>
                <a:cs typeface="Arial" panose="020B0604020202020204" pitchFamily="34" charset="0"/>
              </a:rPr>
              <a:t>Р</a:t>
            </a:r>
            <a:r>
              <a:rPr lang="ru-RU" sz="1100" dirty="0" smtClean="0">
                <a:solidFill>
                  <a:schemeClr val="tx1">
                    <a:lumMod val="65000"/>
                    <a:lumOff val="35000"/>
                  </a:schemeClr>
                </a:solidFill>
                <a:cs typeface="Arial" panose="020B0604020202020204" pitchFamily="34" charset="0"/>
              </a:rPr>
              <a:t>умяна </a:t>
            </a:r>
            <a:r>
              <a:rPr lang="ru-RU" sz="1100" dirty="0">
                <a:solidFill>
                  <a:schemeClr val="tx1">
                    <a:lumMod val="65000"/>
                    <a:lumOff val="35000"/>
                  </a:schemeClr>
                </a:solidFill>
                <a:cs typeface="Arial" panose="020B0604020202020204" pitchFamily="34" charset="0"/>
              </a:rPr>
              <a:t>представлены в 3 оттенках: бронза, персик, роза.</a:t>
            </a:r>
          </a:p>
          <a:p>
            <a:endParaRPr lang="ru-RU" sz="1100" dirty="0">
              <a:solidFill>
                <a:schemeClr val="tx1">
                  <a:lumMod val="65000"/>
                  <a:lumOff val="35000"/>
                </a:schemeClr>
              </a:solidFill>
              <a:cs typeface="Arial" panose="020B0604020202020204" pitchFamily="34" charset="0"/>
            </a:endParaRPr>
          </a:p>
          <a:p>
            <a:endParaRPr lang="ru-RU" sz="300" dirty="0" smtClean="0">
              <a:solidFill>
                <a:schemeClr val="tx1">
                  <a:lumMod val="65000"/>
                  <a:lumOff val="35000"/>
                </a:schemeClr>
              </a:solidFill>
              <a:cs typeface="Arial" panose="020B0604020202020204" pitchFamily="34" charset="0"/>
            </a:endParaRPr>
          </a:p>
          <a:p>
            <a:endParaRPr lang="ru-RU" sz="100" dirty="0">
              <a:solidFill>
                <a:schemeClr val="tx1">
                  <a:lumMod val="65000"/>
                  <a:lumOff val="35000"/>
                </a:schemeClr>
              </a:solidFill>
              <a:cs typeface="Arial" panose="020B0604020202020204" pitchFamily="34" charset="0"/>
            </a:endParaRPr>
          </a:p>
        </p:txBody>
      </p:sp>
      <p:sp>
        <p:nvSpPr>
          <p:cNvPr id="22" name="Content Placeholder 5"/>
          <p:cNvSpPr txBox="1">
            <a:spLocks/>
          </p:cNvSpPr>
          <p:nvPr/>
        </p:nvSpPr>
        <p:spPr>
          <a:xfrm>
            <a:off x="6173282" y="2490741"/>
            <a:ext cx="2862396" cy="2599824"/>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lnSpc>
                <a:spcPct val="90000"/>
              </a:lnSpc>
              <a:spcBef>
                <a:spcPts val="1000"/>
              </a:spcBef>
              <a:buNone/>
            </a:pPr>
            <a:r>
              <a:rPr lang="ru-RU" sz="1600" b="1" dirty="0">
                <a:solidFill>
                  <a:prstClr val="black">
                    <a:lumMod val="65000"/>
                    <a:lumOff val="35000"/>
                  </a:prstClr>
                </a:solidFill>
                <a:cs typeface="Arial" panose="020B0604020202020204" pitchFamily="34" charset="0"/>
              </a:rPr>
              <a:t>Рекомендуем приобрести вместе с этим продуктом:</a:t>
            </a:r>
          </a:p>
          <a:p>
            <a:pPr marL="0" lvl="0" indent="0" algn="ctr">
              <a:lnSpc>
                <a:spcPct val="90000"/>
              </a:lnSpc>
              <a:spcBef>
                <a:spcPts val="1000"/>
              </a:spcBef>
              <a:buNone/>
            </a:pPr>
            <a:endParaRPr lang="ru-RU" sz="500" b="1" dirty="0">
              <a:solidFill>
                <a:prstClr val="black">
                  <a:lumMod val="65000"/>
                  <a:lumOff val="35000"/>
                </a:prstClr>
              </a:solidFill>
              <a:cs typeface="Arial" panose="020B0604020202020204" pitchFamily="34" charset="0"/>
            </a:endParaRPr>
          </a:p>
          <a:p>
            <a:pPr marL="171450" lvl="0" indent="-171450">
              <a:lnSpc>
                <a:spcPct val="90000"/>
              </a:lnSpc>
              <a:spcBef>
                <a:spcPts val="1000"/>
              </a:spcBef>
            </a:pPr>
            <a:r>
              <a:rPr lang="ru-RU" dirty="0">
                <a:solidFill>
                  <a:prstClr val="black">
                    <a:lumMod val="65000"/>
                    <a:lumOff val="35000"/>
                  </a:prstClr>
                </a:solidFill>
                <a:cs typeface="Arial" panose="020B0604020202020204" pitchFamily="34" charset="0"/>
              </a:rPr>
              <a:t>Многофункциональный </a:t>
            </a:r>
            <a:r>
              <a:rPr lang="en-US" dirty="0">
                <a:solidFill>
                  <a:prstClr val="black">
                    <a:lumMod val="65000"/>
                    <a:lumOff val="35000"/>
                  </a:prstClr>
                </a:solidFill>
                <a:cs typeface="Arial" panose="020B0604020202020204" pitchFamily="34" charset="0"/>
              </a:rPr>
              <a:t>BB-</a:t>
            </a:r>
            <a:r>
              <a:rPr lang="ru-RU" dirty="0" smtClean="0">
                <a:solidFill>
                  <a:prstClr val="black">
                    <a:lumMod val="65000"/>
                    <a:lumOff val="35000"/>
                  </a:prstClr>
                </a:solidFill>
                <a:cs typeface="Arial" panose="020B0604020202020204" pitchFamily="34" charset="0"/>
              </a:rPr>
              <a:t>крем </a:t>
            </a:r>
            <a:r>
              <a:rPr lang="en-US" dirty="0" smtClean="0">
                <a:solidFill>
                  <a:prstClr val="black">
                    <a:lumMod val="65000"/>
                    <a:lumOff val="35000"/>
                  </a:prstClr>
                </a:solidFill>
                <a:cs typeface="Arial" panose="020B0604020202020204" pitchFamily="34" charset="0"/>
              </a:rPr>
              <a:t>The ONE</a:t>
            </a:r>
            <a:r>
              <a:rPr lang="ru-RU" dirty="0" smtClean="0">
                <a:solidFill>
                  <a:prstClr val="black">
                    <a:lumMod val="65000"/>
                    <a:lumOff val="35000"/>
                  </a:prstClr>
                </a:solidFill>
                <a:cs typeface="Arial" panose="020B0604020202020204" pitchFamily="34" charset="0"/>
              </a:rPr>
              <a:t> (оттенок на выбор)</a:t>
            </a:r>
          </a:p>
          <a:p>
            <a:pPr marL="0" lvl="0" indent="0">
              <a:lnSpc>
                <a:spcPct val="90000"/>
              </a:lnSpc>
              <a:spcBef>
                <a:spcPts val="1000"/>
              </a:spcBef>
              <a:buNone/>
            </a:pPr>
            <a:endParaRPr lang="ru-RU" dirty="0" smtClean="0">
              <a:solidFill>
                <a:prstClr val="black">
                  <a:lumMod val="65000"/>
                  <a:lumOff val="35000"/>
                </a:prstClr>
              </a:solidFill>
              <a:cs typeface="Arial" panose="020B0604020202020204" pitchFamily="34" charset="0"/>
            </a:endParaRPr>
          </a:p>
          <a:p>
            <a:pPr marL="171450" lvl="0" indent="-171450">
              <a:lnSpc>
                <a:spcPct val="90000"/>
              </a:lnSpc>
              <a:spcBef>
                <a:spcPts val="1000"/>
              </a:spcBef>
            </a:pPr>
            <a:r>
              <a:rPr lang="ru-RU" dirty="0">
                <a:solidFill>
                  <a:prstClr val="black">
                    <a:lumMod val="65000"/>
                    <a:lumOff val="35000"/>
                  </a:prstClr>
                </a:solidFill>
                <a:cs typeface="Arial" panose="020B0604020202020204" pitchFamily="34" charset="0"/>
              </a:rPr>
              <a:t>﻿Кисть для </a:t>
            </a:r>
            <a:r>
              <a:rPr lang="ru-RU" dirty="0" smtClean="0">
                <a:solidFill>
                  <a:prstClr val="black">
                    <a:lumMod val="65000"/>
                    <a:lumOff val="35000"/>
                  </a:prstClr>
                </a:solidFill>
                <a:cs typeface="Arial" panose="020B0604020202020204" pitchFamily="34" charset="0"/>
              </a:rPr>
              <a:t>румян (23255)</a:t>
            </a:r>
          </a:p>
        </p:txBody>
      </p:sp>
      <p:sp>
        <p:nvSpPr>
          <p:cNvPr id="11" name="Title 1"/>
          <p:cNvSpPr txBox="1">
            <a:spLocks/>
          </p:cNvSpPr>
          <p:nvPr/>
        </p:nvSpPr>
        <p:spPr>
          <a:xfrm>
            <a:off x="751226" y="4668230"/>
            <a:ext cx="1208847" cy="3679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schemeClr val="tx1">
                    <a:lumMod val="65000"/>
                    <a:lumOff val="35000"/>
                  </a:schemeClr>
                </a:solidFill>
                <a:latin typeface="Arial" panose="020B0604020202020204" pitchFamily="34" charset="0"/>
                <a:cs typeface="Arial" panose="020B0604020202020204" pitchFamily="34" charset="0"/>
              </a:rPr>
              <a:t>Стр. 10 - 11</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6" name="Rectangle 15"/>
          <p:cNvSpPr/>
          <p:nvPr/>
        </p:nvSpPr>
        <p:spPr>
          <a:xfrm>
            <a:off x="622656" y="3470062"/>
            <a:ext cx="1972418" cy="969496"/>
          </a:xfrm>
          <a:prstGeom prst="rect">
            <a:avLst/>
          </a:prstGeom>
        </p:spPr>
        <p:txBody>
          <a:bodyPr wrap="square">
            <a:spAutoFit/>
          </a:bodyPr>
          <a:lstStyle/>
          <a:p>
            <a:pPr lvl="0" algn="ctr"/>
            <a:r>
              <a:rPr lang="ru-RU" sz="1200" dirty="0" smtClean="0">
                <a:solidFill>
                  <a:srgbClr val="595959"/>
                </a:solidFill>
              </a:rPr>
              <a:t>Коды</a:t>
            </a:r>
            <a:r>
              <a:rPr lang="en-US" sz="1200" dirty="0" smtClean="0">
                <a:solidFill>
                  <a:srgbClr val="595959"/>
                </a:solidFill>
              </a:rPr>
              <a:t> 32686 –</a:t>
            </a:r>
            <a:r>
              <a:rPr lang="ru-RU" sz="1200" dirty="0" smtClean="0">
                <a:solidFill>
                  <a:srgbClr val="595959"/>
                </a:solidFill>
              </a:rPr>
              <a:t> </a:t>
            </a:r>
            <a:r>
              <a:rPr lang="en-US" sz="1200" dirty="0" smtClean="0">
                <a:solidFill>
                  <a:srgbClr val="595959"/>
                </a:solidFill>
              </a:rPr>
              <a:t>32688</a:t>
            </a:r>
            <a:endParaRPr lang="ru-RU" sz="1200" dirty="0" smtClean="0">
              <a:solidFill>
                <a:srgbClr val="595959"/>
              </a:solidFill>
            </a:endParaRPr>
          </a:p>
          <a:p>
            <a:pPr lvl="0" algn="ctr"/>
            <a:endParaRPr lang="ru-RU" sz="1200" dirty="0">
              <a:solidFill>
                <a:srgbClr val="595959"/>
              </a:solidFill>
            </a:endParaRPr>
          </a:p>
          <a:p>
            <a:pPr lvl="0" algn="ctr"/>
            <a:r>
              <a:rPr lang="ru-RU" sz="1100" dirty="0">
                <a:solidFill>
                  <a:srgbClr val="595959"/>
                </a:solidFill>
              </a:rPr>
              <a:t>Спец. коды </a:t>
            </a:r>
          </a:p>
          <a:p>
            <a:pPr lvl="0" algn="ctr"/>
            <a:r>
              <a:rPr lang="ru-RU" sz="1100" dirty="0">
                <a:solidFill>
                  <a:srgbClr val="595959"/>
                </a:solidFill>
              </a:rPr>
              <a:t>для участников акции </a:t>
            </a:r>
          </a:p>
          <a:p>
            <a:pPr lvl="0" algn="ctr"/>
            <a:r>
              <a:rPr lang="ru-RU" sz="1100" dirty="0" smtClean="0">
                <a:solidFill>
                  <a:srgbClr val="595959"/>
                </a:solidFill>
              </a:rPr>
              <a:t>530686 - 530688</a:t>
            </a:r>
            <a:endParaRPr lang="ru-RU" sz="1200" dirty="0">
              <a:solidFill>
                <a:srgbClr val="595959"/>
              </a:solidFil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9988" t="12866" r="15602" b="40935"/>
          <a:stretch/>
        </p:blipFill>
        <p:spPr>
          <a:xfrm>
            <a:off x="691212" y="1650342"/>
            <a:ext cx="1672011" cy="1622834"/>
          </a:xfrm>
          <a:prstGeom prst="rect">
            <a:avLst/>
          </a:prstGeom>
        </p:spPr>
      </p:pic>
      <p:sp>
        <p:nvSpPr>
          <p:cNvPr id="14" name="Rectangle 13"/>
          <p:cNvSpPr/>
          <p:nvPr/>
        </p:nvSpPr>
        <p:spPr>
          <a:xfrm>
            <a:off x="1338321" y="4437397"/>
            <a:ext cx="1297562"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14</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ББ</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653860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ctrTitle"/>
          </p:nvPr>
        </p:nvSpPr>
        <p:spPr/>
        <p:txBody>
          <a:bodyPr/>
          <a:lstStyle/>
          <a:p>
            <a:pPr marL="0" indent="0"/>
            <a:r>
              <a:rPr lang="ru-RU" dirty="0" smtClean="0">
                <a:solidFill>
                  <a:prstClr val="black">
                    <a:lumMod val="65000"/>
                    <a:lumOff val="35000"/>
                  </a:prstClr>
                </a:solidFill>
                <a:latin typeface="+mn-lt"/>
                <a:cs typeface="Arial" panose="020B0604020202020204" pitchFamily="34" charset="0"/>
              </a:rPr>
              <a:t>В каком продукте</a:t>
            </a:r>
            <a:br>
              <a:rPr lang="ru-RU" dirty="0" smtClean="0">
                <a:solidFill>
                  <a:prstClr val="black">
                    <a:lumMod val="65000"/>
                    <a:lumOff val="35000"/>
                  </a:prstClr>
                </a:solidFill>
                <a:latin typeface="+mn-lt"/>
                <a:cs typeface="Arial" panose="020B0604020202020204" pitchFamily="34" charset="0"/>
              </a:rPr>
            </a:br>
            <a:r>
              <a:rPr lang="ru-RU" dirty="0" smtClean="0">
                <a:solidFill>
                  <a:prstClr val="black">
                    <a:lumMod val="65000"/>
                    <a:lumOff val="35000"/>
                  </a:prstClr>
                </a:solidFill>
                <a:latin typeface="+mn-lt"/>
                <a:cs typeface="Arial" panose="020B0604020202020204" pitchFamily="34" charset="0"/>
              </a:rPr>
              <a:t> </a:t>
            </a:r>
            <a:r>
              <a:rPr lang="ru-RU" b="1" dirty="0" smtClean="0">
                <a:solidFill>
                  <a:srgbClr val="EEECE1">
                    <a:lumMod val="50000"/>
                  </a:srgbClr>
                </a:solidFill>
                <a:latin typeface="+mn-lt"/>
                <a:cs typeface="Arial" panose="020B0604020202020204" pitchFamily="34" charset="0"/>
              </a:rPr>
              <a:t>для макияжа губ</a:t>
            </a:r>
            <a:r>
              <a:rPr lang="ru-RU" dirty="0" smtClean="0">
                <a:solidFill>
                  <a:prstClr val="black">
                    <a:lumMod val="65000"/>
                    <a:lumOff val="35000"/>
                  </a:prstClr>
                </a:solidFill>
                <a:latin typeface="+mn-lt"/>
                <a:cs typeface="Arial" panose="020B0604020202020204" pitchFamily="34" charset="0"/>
              </a:rPr>
              <a:t> </a:t>
            </a:r>
            <a:br>
              <a:rPr lang="ru-RU" dirty="0" smtClean="0">
                <a:solidFill>
                  <a:prstClr val="black">
                    <a:lumMod val="65000"/>
                    <a:lumOff val="35000"/>
                  </a:prstClr>
                </a:solidFill>
                <a:latin typeface="+mn-lt"/>
                <a:cs typeface="Arial" panose="020B0604020202020204" pitchFamily="34" charset="0"/>
              </a:rPr>
            </a:br>
            <a:r>
              <a:rPr lang="ru-RU" dirty="0" smtClean="0">
                <a:solidFill>
                  <a:prstClr val="black">
                    <a:lumMod val="65000"/>
                    <a:lumOff val="35000"/>
                  </a:prstClr>
                </a:solidFill>
                <a:latin typeface="+mn-lt"/>
                <a:cs typeface="Arial" panose="020B0604020202020204" pitchFamily="34" charset="0"/>
              </a:rPr>
              <a:t>сочетается</a:t>
            </a:r>
            <a:r>
              <a:rPr lang="ru-RU" dirty="0">
                <a:solidFill>
                  <a:prstClr val="black">
                    <a:lumMod val="65000"/>
                    <a:lumOff val="35000"/>
                  </a:prstClr>
                </a:solidFill>
                <a:latin typeface="+mn-lt"/>
                <a:cs typeface="Arial" panose="020B0604020202020204" pitchFamily="34" charset="0"/>
              </a:rPr>
              <a:t/>
            </a:r>
            <a:br>
              <a:rPr lang="ru-RU" dirty="0">
                <a:solidFill>
                  <a:prstClr val="black">
                    <a:lumMod val="65000"/>
                    <a:lumOff val="35000"/>
                  </a:prstClr>
                </a:solidFill>
                <a:latin typeface="+mn-lt"/>
                <a:cs typeface="Arial" panose="020B0604020202020204" pitchFamily="34" charset="0"/>
              </a:rPr>
            </a:br>
            <a:r>
              <a:rPr lang="ru-RU" b="1" dirty="0" smtClean="0">
                <a:solidFill>
                  <a:srgbClr val="EEECE1">
                    <a:lumMod val="50000"/>
                  </a:srgbClr>
                </a:solidFill>
                <a:latin typeface="+mn-lt"/>
                <a:cs typeface="Arial" panose="020B0604020202020204" pitchFamily="34" charset="0"/>
              </a:rPr>
              <a:t>легкая текстура и насыщенные оттенки? </a:t>
            </a:r>
            <a:endParaRPr lang="ru-RU" dirty="0">
              <a:latin typeface="+mn-lt"/>
            </a:endParaRPr>
          </a:p>
        </p:txBody>
      </p:sp>
    </p:spTree>
    <p:extLst>
      <p:ext uri="{BB962C8B-B14F-4D97-AF65-F5344CB8AC3E}">
        <p14:creationId xmlns:p14="http://schemas.microsoft.com/office/powerpoint/2010/main" val="3228224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5803" y="1059582"/>
            <a:ext cx="8067605" cy="3753779"/>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700745" y="15251"/>
            <a:ext cx="7443055" cy="830997"/>
          </a:xfrm>
          <a:prstGeom prst="rect">
            <a:avLst/>
          </a:prstGeom>
        </p:spPr>
        <p:txBody>
          <a:bodyPr wrap="square">
            <a:spAutoFit/>
          </a:bodyPr>
          <a:lstStyle/>
          <a:p>
            <a:pPr lvl="0"/>
            <a:r>
              <a:rPr lang="ru-RU" sz="2400" b="1" dirty="0" err="1">
                <a:solidFill>
                  <a:srgbClr val="595959"/>
                </a:solidFill>
              </a:rPr>
              <a:t>Ультралегкая</a:t>
            </a:r>
            <a:r>
              <a:rPr lang="ru-RU" sz="2400" b="1" dirty="0">
                <a:solidFill>
                  <a:srgbClr val="595959"/>
                </a:solidFill>
              </a:rPr>
              <a:t> губная помада 5-в-1 </a:t>
            </a:r>
            <a:r>
              <a:rPr lang="en-US" sz="2400" b="1" dirty="0">
                <a:solidFill>
                  <a:srgbClr val="595959"/>
                </a:solidFill>
              </a:rPr>
              <a:t>The ONE </a:t>
            </a:r>
            <a:r>
              <a:rPr lang="en-US" sz="2400" b="1" dirty="0" err="1">
                <a:solidFill>
                  <a:srgbClr val="595959"/>
                </a:solidFill>
              </a:rPr>
              <a:t>Colour</a:t>
            </a:r>
            <a:r>
              <a:rPr lang="en-US" sz="2400" b="1" dirty="0">
                <a:solidFill>
                  <a:srgbClr val="595959"/>
                </a:solidFill>
              </a:rPr>
              <a:t> Stylist </a:t>
            </a:r>
            <a:r>
              <a:rPr lang="en-US" sz="2400" b="1" dirty="0" err="1" smtClean="0">
                <a:solidFill>
                  <a:srgbClr val="595959"/>
                </a:solidFill>
              </a:rPr>
              <a:t>Featherlight</a:t>
            </a:r>
            <a:endParaRPr lang="ru-RU" sz="2400" b="1" dirty="0">
              <a:solidFill>
                <a:srgbClr val="595959"/>
              </a:solidFill>
            </a:endParaRPr>
          </a:p>
        </p:txBody>
      </p:sp>
    </p:spTree>
    <p:extLst>
      <p:ext uri="{BB962C8B-B14F-4D97-AF65-F5344CB8AC3E}">
        <p14:creationId xmlns:p14="http://schemas.microsoft.com/office/powerpoint/2010/main" val="1362024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a:off x="4359883" y="2923300"/>
            <a:ext cx="4451083" cy="594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10800000">
            <a:off x="4170248" y="3731709"/>
            <a:ext cx="4566513" cy="648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0800000">
            <a:off x="4331852" y="2259071"/>
            <a:ext cx="4451083" cy="543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0800000">
            <a:off x="4285678" y="1634580"/>
            <a:ext cx="4451083" cy="463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10800000">
            <a:off x="4287970" y="989529"/>
            <a:ext cx="4451084" cy="485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499992" y="796811"/>
            <a:ext cx="4170866" cy="769441"/>
          </a:xfrm>
          <a:prstGeom prst="rect">
            <a:avLst/>
          </a:prstGeom>
          <a:noFill/>
        </p:spPr>
        <p:txBody>
          <a:bodyPr wrap="square" rtlCol="0">
            <a:spAutoFit/>
          </a:bodyPr>
          <a:lstStyle/>
          <a:p>
            <a:r>
              <a:rPr lang="ru-RU" sz="2200" dirty="0" err="1" smtClean="0">
                <a:solidFill>
                  <a:schemeClr val="tx1">
                    <a:lumMod val="65000"/>
                    <a:lumOff val="35000"/>
                  </a:schemeClr>
                </a:solidFill>
                <a:cs typeface="Arial" panose="020B0604020202020204" pitchFamily="34" charset="0"/>
              </a:rPr>
              <a:t>Суперпредложение</a:t>
            </a:r>
            <a:r>
              <a:rPr lang="ru-RU" sz="2200" dirty="0" smtClean="0">
                <a:solidFill>
                  <a:schemeClr val="tx1">
                    <a:lumMod val="65000"/>
                    <a:lumOff val="35000"/>
                  </a:schemeClr>
                </a:solidFill>
                <a:cs typeface="Arial" panose="020B0604020202020204" pitchFamily="34" charset="0"/>
              </a:rPr>
              <a:t> в начале каталога</a:t>
            </a:r>
            <a:endParaRPr lang="ru-RU" sz="2200" dirty="0">
              <a:solidFill>
                <a:schemeClr val="tx1">
                  <a:lumMod val="65000"/>
                  <a:lumOff val="35000"/>
                </a:schemeClr>
              </a:solidFill>
              <a:cs typeface="Arial" panose="020B0604020202020204" pitchFamily="34" charset="0"/>
            </a:endParaRPr>
          </a:p>
        </p:txBody>
      </p:sp>
      <p:sp>
        <p:nvSpPr>
          <p:cNvPr id="13" name="TextBox 12"/>
          <p:cNvSpPr txBox="1"/>
          <p:nvPr/>
        </p:nvSpPr>
        <p:spPr>
          <a:xfrm>
            <a:off x="4489841" y="1696706"/>
            <a:ext cx="3768822" cy="430887"/>
          </a:xfrm>
          <a:prstGeom prst="rect">
            <a:avLst/>
          </a:prstGeom>
          <a:noFill/>
        </p:spPr>
        <p:txBody>
          <a:bodyPr wrap="square" rtlCol="0">
            <a:spAutoFit/>
          </a:bodyPr>
          <a:lstStyle/>
          <a:p>
            <a:r>
              <a:rPr lang="ru-RU" sz="2200" dirty="0" smtClean="0">
                <a:solidFill>
                  <a:schemeClr val="tx1">
                    <a:lumMod val="65000"/>
                    <a:lumOff val="35000"/>
                  </a:schemeClr>
                </a:solidFill>
                <a:cs typeface="Arial" panose="020B0604020202020204" pitchFamily="34" charset="0"/>
              </a:rPr>
              <a:t>Драйвер каталога</a:t>
            </a:r>
            <a:endParaRPr lang="ru-RU" sz="2200" dirty="0">
              <a:solidFill>
                <a:schemeClr val="tx1">
                  <a:lumMod val="65000"/>
                  <a:lumOff val="35000"/>
                </a:schemeClr>
              </a:solidFill>
              <a:cs typeface="Arial" panose="020B0604020202020204" pitchFamily="34" charset="0"/>
            </a:endParaRPr>
          </a:p>
        </p:txBody>
      </p:sp>
      <p:sp>
        <p:nvSpPr>
          <p:cNvPr id="14" name="TextBox 13"/>
          <p:cNvSpPr txBox="1"/>
          <p:nvPr/>
        </p:nvSpPr>
        <p:spPr>
          <a:xfrm>
            <a:off x="4443931" y="2221764"/>
            <a:ext cx="4226927" cy="769441"/>
          </a:xfrm>
          <a:prstGeom prst="rect">
            <a:avLst/>
          </a:prstGeom>
          <a:noFill/>
        </p:spPr>
        <p:txBody>
          <a:bodyPr wrap="square" rtlCol="0">
            <a:spAutoFit/>
          </a:bodyPr>
          <a:lstStyle/>
          <a:p>
            <a:r>
              <a:rPr lang="ru-RU" sz="2200" dirty="0" smtClean="0">
                <a:solidFill>
                  <a:schemeClr val="tx1">
                    <a:lumMod val="65000"/>
                    <a:lumOff val="35000"/>
                  </a:schemeClr>
                </a:solidFill>
                <a:cs typeface="Arial" panose="020B0604020202020204" pitchFamily="34" charset="0"/>
              </a:rPr>
              <a:t>Суперпредложени</a:t>
            </a:r>
            <a:r>
              <a:rPr lang="ru-RU" sz="2200" dirty="0">
                <a:solidFill>
                  <a:schemeClr val="tx1">
                    <a:lumMod val="65000"/>
                    <a:lumOff val="35000"/>
                  </a:schemeClr>
                </a:solidFill>
                <a:cs typeface="Arial" panose="020B0604020202020204" pitchFamily="34" charset="0"/>
              </a:rPr>
              <a:t>е</a:t>
            </a:r>
            <a:r>
              <a:rPr lang="ru-RU" sz="2200" dirty="0" smtClean="0">
                <a:solidFill>
                  <a:schemeClr val="tx1">
                    <a:lumMod val="65000"/>
                    <a:lumOff val="35000"/>
                  </a:schemeClr>
                </a:solidFill>
                <a:cs typeface="Arial" panose="020B0604020202020204" pitchFamily="34" charset="0"/>
              </a:rPr>
              <a:t> в </a:t>
            </a:r>
            <a:r>
              <a:rPr lang="ru-RU" sz="2200" dirty="0">
                <a:solidFill>
                  <a:schemeClr val="tx1">
                    <a:lumMod val="65000"/>
                    <a:lumOff val="35000"/>
                  </a:schemeClr>
                </a:solidFill>
                <a:cs typeface="Arial" panose="020B0604020202020204" pitchFamily="34" charset="0"/>
              </a:rPr>
              <a:t>конце </a:t>
            </a:r>
            <a:r>
              <a:rPr lang="ru-RU" sz="2200" dirty="0" smtClean="0">
                <a:solidFill>
                  <a:schemeClr val="tx1">
                    <a:lumMod val="65000"/>
                    <a:lumOff val="35000"/>
                  </a:schemeClr>
                </a:solidFill>
                <a:cs typeface="Arial" panose="020B0604020202020204" pitchFamily="34" charset="0"/>
              </a:rPr>
              <a:t>каталога</a:t>
            </a:r>
            <a:endParaRPr lang="ru-RU" sz="2200" dirty="0">
              <a:solidFill>
                <a:schemeClr val="tx1">
                  <a:lumMod val="65000"/>
                  <a:lumOff val="35000"/>
                </a:schemeClr>
              </a:solidFill>
              <a:cs typeface="Arial" panose="020B0604020202020204" pitchFamily="34" charset="0"/>
            </a:endParaRPr>
          </a:p>
        </p:txBody>
      </p:sp>
      <p:sp>
        <p:nvSpPr>
          <p:cNvPr id="21" name="TextBox 20"/>
          <p:cNvSpPr txBox="1"/>
          <p:nvPr/>
        </p:nvSpPr>
        <p:spPr>
          <a:xfrm>
            <a:off x="4489841" y="3718678"/>
            <a:ext cx="4032448" cy="769441"/>
          </a:xfrm>
          <a:prstGeom prst="rect">
            <a:avLst/>
          </a:prstGeom>
          <a:noFill/>
        </p:spPr>
        <p:txBody>
          <a:bodyPr wrap="square" rtlCol="0">
            <a:spAutoFit/>
          </a:bodyPr>
          <a:lstStyle/>
          <a:p>
            <a:r>
              <a:rPr lang="ru-RU" sz="2200" dirty="0" smtClean="0">
                <a:solidFill>
                  <a:schemeClr val="tx1">
                    <a:lumMod val="65000"/>
                    <a:lumOff val="35000"/>
                  </a:schemeClr>
                </a:solidFill>
                <a:cs typeface="Arial" panose="020B0604020202020204" pitchFamily="34" charset="0"/>
              </a:rPr>
              <a:t>Предложение на задней обложке каталога</a:t>
            </a:r>
            <a:endParaRPr lang="ru-RU" sz="2200" dirty="0">
              <a:solidFill>
                <a:schemeClr val="tx1">
                  <a:lumMod val="65000"/>
                  <a:lumOff val="35000"/>
                </a:schemeClr>
              </a:solidFill>
              <a:cs typeface="Arial" panose="020B0604020202020204" pitchFamily="34" charset="0"/>
            </a:endParaRPr>
          </a:p>
        </p:txBody>
      </p:sp>
      <p:sp>
        <p:nvSpPr>
          <p:cNvPr id="23" name="Rectangle 22"/>
          <p:cNvSpPr/>
          <p:nvPr/>
        </p:nvSpPr>
        <p:spPr>
          <a:xfrm>
            <a:off x="241256" y="119703"/>
            <a:ext cx="7211064" cy="677108"/>
          </a:xfrm>
          <a:prstGeom prst="rect">
            <a:avLst/>
          </a:prstGeom>
        </p:spPr>
        <p:txBody>
          <a:bodyPr wrap="square">
            <a:spAutoFit/>
          </a:bodyPr>
          <a:lstStyle/>
          <a:p>
            <a:r>
              <a:rPr lang="ru-RU" sz="3800" dirty="0" smtClean="0">
                <a:solidFill>
                  <a:schemeClr val="tx1">
                    <a:lumMod val="65000"/>
                    <a:lumOff val="35000"/>
                  </a:schemeClr>
                </a:solidFill>
                <a:cs typeface="Arial" panose="020B0604020202020204" pitchFamily="34" charset="0"/>
              </a:rPr>
              <a:t>ФОКУС КАТАЛОГА</a:t>
            </a:r>
            <a:endParaRPr lang="en-US" sz="3800" dirty="0">
              <a:solidFill>
                <a:schemeClr val="tx1">
                  <a:lumMod val="65000"/>
                  <a:lumOff val="35000"/>
                </a:schemeClr>
              </a:solidFill>
              <a:cs typeface="Arial" panose="020B0604020202020204" pitchFamily="34" charset="0"/>
            </a:endParaRPr>
          </a:p>
        </p:txBody>
      </p:sp>
      <p:sp>
        <p:nvSpPr>
          <p:cNvPr id="15" name="TextBox 14"/>
          <p:cNvSpPr txBox="1"/>
          <p:nvPr/>
        </p:nvSpPr>
        <p:spPr>
          <a:xfrm>
            <a:off x="4499992" y="3127167"/>
            <a:ext cx="4388485" cy="430887"/>
          </a:xfrm>
          <a:prstGeom prst="rect">
            <a:avLst/>
          </a:prstGeom>
          <a:noFill/>
        </p:spPr>
        <p:txBody>
          <a:bodyPr wrap="square" rtlCol="0">
            <a:spAutoFit/>
          </a:bodyPr>
          <a:lstStyle/>
          <a:p>
            <a:r>
              <a:rPr lang="ru-RU" sz="2200" dirty="0">
                <a:solidFill>
                  <a:schemeClr val="tx1">
                    <a:lumMod val="65000"/>
                    <a:lumOff val="35000"/>
                  </a:schemeClr>
                </a:solidFill>
                <a:cs typeface="Arial" panose="020B0604020202020204" pitchFamily="34" charset="0"/>
              </a:rPr>
              <a:t>Главные продукты каталога</a:t>
            </a:r>
          </a:p>
        </p:txBody>
      </p:sp>
      <p:pic>
        <p:nvPicPr>
          <p:cNvPr id="16" name="Picture 15"/>
          <p:cNvPicPr>
            <a:picLocks noChangeAspect="1"/>
          </p:cNvPicPr>
          <p:nvPr/>
        </p:nvPicPr>
        <p:blipFill>
          <a:blip r:embed="rId8"/>
          <a:stretch>
            <a:fillRect/>
          </a:stretch>
        </p:blipFill>
        <p:spPr>
          <a:xfrm>
            <a:off x="461744" y="988032"/>
            <a:ext cx="3811333" cy="35232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5563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p:cNvSpPr>
            <a:spLocks noGrp="1"/>
          </p:cNvSpPr>
          <p:nvPr>
            <p:ph idx="1"/>
          </p:nvPr>
        </p:nvSpPr>
        <p:spPr>
          <a:xfrm>
            <a:off x="2627784" y="843558"/>
            <a:ext cx="6407894" cy="1566174"/>
          </a:xfrm>
        </p:spPr>
        <p:txBody>
          <a:bodyPr>
            <a:noAutofit/>
          </a:bodyPr>
          <a:lstStyle/>
          <a:p>
            <a:pPr>
              <a:spcBef>
                <a:spcPts val="0"/>
              </a:spcBef>
            </a:pPr>
            <a:r>
              <a:rPr lang="ru-RU" sz="1100" dirty="0">
                <a:solidFill>
                  <a:srgbClr val="595959"/>
                </a:solidFill>
              </a:rPr>
              <a:t>Уникальная разработка Орифлэйм - текстура помады практически не ощущается на губах</a:t>
            </a:r>
            <a:r>
              <a:rPr lang="ru-RU" sz="1100" dirty="0" smtClean="0">
                <a:solidFill>
                  <a:srgbClr val="595959"/>
                </a:solidFill>
              </a:rPr>
              <a:t>.</a:t>
            </a:r>
          </a:p>
          <a:p>
            <a:pPr>
              <a:spcBef>
                <a:spcPts val="0"/>
              </a:spcBef>
            </a:pPr>
            <a:endParaRPr lang="ru-RU" sz="1100" dirty="0" smtClean="0">
              <a:solidFill>
                <a:srgbClr val="595959"/>
              </a:solidFill>
            </a:endParaRPr>
          </a:p>
          <a:p>
            <a:pPr>
              <a:spcBef>
                <a:spcPts val="0"/>
              </a:spcBef>
            </a:pPr>
            <a:r>
              <a:rPr lang="ru-RU" sz="1100" dirty="0" smtClean="0">
                <a:solidFill>
                  <a:srgbClr val="595959"/>
                </a:solidFill>
              </a:rPr>
              <a:t>Преимущество помады заключается также в том, что несмотря на легкость текстуры, оттенок наносится невероятно ровно – это гарантирует легкость покрытия на губах </a:t>
            </a:r>
          </a:p>
          <a:p>
            <a:pPr>
              <a:spcBef>
                <a:spcPts val="0"/>
              </a:spcBef>
            </a:pPr>
            <a:endParaRPr lang="ru-RU" sz="1100" dirty="0">
              <a:solidFill>
                <a:srgbClr val="595959"/>
              </a:solidFill>
            </a:endParaRPr>
          </a:p>
          <a:p>
            <a:pPr>
              <a:spcBef>
                <a:spcPts val="0"/>
              </a:spcBef>
            </a:pPr>
            <a:r>
              <a:rPr lang="ru-RU" sz="1100" dirty="0">
                <a:solidFill>
                  <a:srgbClr val="595959"/>
                </a:solidFill>
              </a:rPr>
              <a:t>Коллекция оттенков создана с учетом цветотипов  - можно подобрать оттенок, который максимально подойдет для создания макияжа в стиле Nude.</a:t>
            </a:r>
          </a:p>
          <a:p>
            <a:pPr>
              <a:lnSpc>
                <a:spcPct val="107000"/>
              </a:lnSpc>
            </a:pPr>
            <a:endParaRPr lang="ru-RU" sz="1100" dirty="0">
              <a:solidFill>
                <a:srgbClr val="595959"/>
              </a:solidFill>
              <a:ea typeface="Calibri" panose="020F0502020204030204" pitchFamily="34" charset="0"/>
              <a:cs typeface="Times New Roman" panose="02020603050405020304" pitchFamily="18" charset="0"/>
            </a:endParaRPr>
          </a:p>
        </p:txBody>
      </p:sp>
      <p:sp>
        <p:nvSpPr>
          <p:cNvPr id="16" name="Title 1"/>
          <p:cNvSpPr txBox="1">
            <a:spLocks/>
          </p:cNvSpPr>
          <p:nvPr/>
        </p:nvSpPr>
        <p:spPr>
          <a:xfrm>
            <a:off x="700745" y="4634116"/>
            <a:ext cx="1584176" cy="3679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schemeClr val="tx1">
                    <a:lumMod val="65000"/>
                    <a:lumOff val="35000"/>
                  </a:schemeClr>
                </a:solidFill>
                <a:latin typeface="Arial" panose="020B0604020202020204" pitchFamily="34" charset="0"/>
                <a:cs typeface="Arial" panose="020B0604020202020204" pitchFamily="34" charset="0"/>
              </a:rPr>
              <a:t>Стр. 8 - 9</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Content Placeholder 5"/>
          <p:cNvSpPr txBox="1">
            <a:spLocks/>
          </p:cNvSpPr>
          <p:nvPr/>
        </p:nvSpPr>
        <p:spPr>
          <a:xfrm>
            <a:off x="2633472" y="2491335"/>
            <a:ext cx="3213567" cy="2517685"/>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1000"/>
              </a:spcBef>
              <a:buNone/>
            </a:pPr>
            <a:r>
              <a:rPr lang="ru-RU" sz="1200" b="1" dirty="0" err="1" smtClean="0">
                <a:solidFill>
                  <a:schemeClr val="tx1">
                    <a:lumMod val="65000"/>
                    <a:lumOff val="35000"/>
                  </a:schemeClr>
                </a:solidFill>
                <a:cs typeface="Arial" panose="020B0604020202020204" pitchFamily="34" charset="0"/>
              </a:rPr>
              <a:t>Ультралегкая</a:t>
            </a:r>
            <a:r>
              <a:rPr lang="ru-RU" sz="1200" b="1" dirty="0" smtClean="0">
                <a:solidFill>
                  <a:schemeClr val="tx1">
                    <a:lumMod val="65000"/>
                    <a:lumOff val="35000"/>
                  </a:schemeClr>
                </a:solidFill>
                <a:cs typeface="Arial" panose="020B0604020202020204" pitchFamily="34" charset="0"/>
              </a:rPr>
              <a:t> </a:t>
            </a:r>
            <a:r>
              <a:rPr lang="ru-RU" sz="1200" b="1" dirty="0">
                <a:solidFill>
                  <a:schemeClr val="tx1">
                    <a:lumMod val="65000"/>
                    <a:lumOff val="35000"/>
                  </a:schemeClr>
                </a:solidFill>
                <a:cs typeface="Arial" panose="020B0604020202020204" pitchFamily="34" charset="0"/>
              </a:rPr>
              <a:t>губная помада 5-в-1 </a:t>
            </a:r>
            <a:r>
              <a:rPr lang="en-US" sz="1200" b="1" dirty="0">
                <a:solidFill>
                  <a:schemeClr val="tx1">
                    <a:lumMod val="65000"/>
                    <a:lumOff val="35000"/>
                  </a:schemeClr>
                </a:solidFill>
                <a:cs typeface="Arial" panose="020B0604020202020204" pitchFamily="34" charset="0"/>
              </a:rPr>
              <a:t>The ONE </a:t>
            </a:r>
            <a:r>
              <a:rPr lang="en-US" sz="1200" b="1" dirty="0" err="1">
                <a:solidFill>
                  <a:schemeClr val="tx1">
                    <a:lumMod val="65000"/>
                    <a:lumOff val="35000"/>
                  </a:schemeClr>
                </a:solidFill>
                <a:cs typeface="Arial" panose="020B0604020202020204" pitchFamily="34" charset="0"/>
              </a:rPr>
              <a:t>Colour</a:t>
            </a:r>
            <a:r>
              <a:rPr lang="en-US" sz="1200" b="1" dirty="0">
                <a:solidFill>
                  <a:schemeClr val="tx1">
                    <a:lumMod val="65000"/>
                    <a:lumOff val="35000"/>
                  </a:schemeClr>
                </a:solidFill>
                <a:cs typeface="Arial" panose="020B0604020202020204" pitchFamily="34" charset="0"/>
              </a:rPr>
              <a:t> Stylist </a:t>
            </a:r>
            <a:r>
              <a:rPr lang="en-US" sz="1200" b="1" dirty="0" err="1" smtClean="0">
                <a:solidFill>
                  <a:schemeClr val="tx1">
                    <a:lumMod val="65000"/>
                    <a:lumOff val="35000"/>
                  </a:schemeClr>
                </a:solidFill>
                <a:cs typeface="Arial" panose="020B0604020202020204" pitchFamily="34" charset="0"/>
              </a:rPr>
              <a:t>Featherlight</a:t>
            </a:r>
            <a:endParaRPr lang="ru-RU" sz="1200" b="1" dirty="0">
              <a:solidFill>
                <a:schemeClr val="tx1">
                  <a:lumMod val="65000"/>
                  <a:lumOff val="35000"/>
                </a:schemeClr>
              </a:solidFill>
              <a:cs typeface="Arial" panose="020B0604020202020204" pitchFamily="34" charset="0"/>
            </a:endParaRPr>
          </a:p>
          <a:p>
            <a:pPr>
              <a:lnSpc>
                <a:spcPct val="90000"/>
              </a:lnSpc>
              <a:spcBef>
                <a:spcPts val="1000"/>
              </a:spcBef>
            </a:pPr>
            <a:r>
              <a:rPr lang="ru-RU" sz="1100" dirty="0" smtClean="0">
                <a:solidFill>
                  <a:schemeClr val="tx1">
                    <a:lumMod val="65000"/>
                    <a:lumOff val="35000"/>
                  </a:schemeClr>
                </a:solidFill>
                <a:cs typeface="Arial" panose="020B0604020202020204" pitchFamily="34" charset="0"/>
              </a:rPr>
              <a:t>Невероятно </a:t>
            </a:r>
            <a:r>
              <a:rPr lang="ru-RU" sz="1100" dirty="0">
                <a:solidFill>
                  <a:schemeClr val="tx1">
                    <a:lumMod val="65000"/>
                    <a:lumOff val="35000"/>
                  </a:schemeClr>
                </a:solidFill>
                <a:cs typeface="Arial" panose="020B0604020202020204" pitchFamily="34" charset="0"/>
              </a:rPr>
              <a:t>легкая увлажняющая формула.</a:t>
            </a:r>
          </a:p>
          <a:p>
            <a:pPr marL="0" indent="0">
              <a:lnSpc>
                <a:spcPct val="90000"/>
              </a:lnSpc>
              <a:spcBef>
                <a:spcPts val="1000"/>
              </a:spcBef>
              <a:buNone/>
            </a:pPr>
            <a:endParaRPr lang="ru-RU" sz="100" dirty="0">
              <a:solidFill>
                <a:schemeClr val="tx1">
                  <a:lumMod val="65000"/>
                  <a:lumOff val="35000"/>
                </a:schemeClr>
              </a:solidFill>
              <a:cs typeface="Arial" panose="020B0604020202020204" pitchFamily="34" charset="0"/>
            </a:endParaRPr>
          </a:p>
          <a:p>
            <a:pPr>
              <a:lnSpc>
                <a:spcPct val="90000"/>
              </a:lnSpc>
              <a:spcBef>
                <a:spcPts val="1000"/>
              </a:spcBef>
            </a:pPr>
            <a:r>
              <a:rPr lang="ru-RU" sz="1100" dirty="0">
                <a:solidFill>
                  <a:schemeClr val="tx1">
                    <a:lumMod val="65000"/>
                    <a:lumOff val="35000"/>
                  </a:schemeClr>
                </a:solidFill>
                <a:cs typeface="Arial" panose="020B0604020202020204" pitchFamily="34" charset="0"/>
              </a:rPr>
              <a:t>Смягчение кожи губ благодаря входящим в состав натуральным растительным воскам.</a:t>
            </a:r>
          </a:p>
          <a:p>
            <a:pPr marL="0" indent="0">
              <a:lnSpc>
                <a:spcPct val="90000"/>
              </a:lnSpc>
              <a:spcBef>
                <a:spcPts val="1000"/>
              </a:spcBef>
              <a:buNone/>
            </a:pPr>
            <a:endParaRPr lang="ru-RU" sz="500" dirty="0">
              <a:solidFill>
                <a:schemeClr val="tx1">
                  <a:lumMod val="65000"/>
                  <a:lumOff val="35000"/>
                </a:schemeClr>
              </a:solidFill>
              <a:cs typeface="Arial" panose="020B0604020202020204" pitchFamily="34" charset="0"/>
            </a:endParaRPr>
          </a:p>
          <a:p>
            <a:pPr>
              <a:lnSpc>
                <a:spcPct val="90000"/>
              </a:lnSpc>
              <a:spcBef>
                <a:spcPts val="1000"/>
              </a:spcBef>
            </a:pPr>
            <a:r>
              <a:rPr lang="ru-RU" sz="1100" dirty="0">
                <a:solidFill>
                  <a:schemeClr val="tx1">
                    <a:lumMod val="65000"/>
                    <a:lumOff val="35000"/>
                  </a:schemeClr>
                </a:solidFill>
                <a:cs typeface="Arial" panose="020B0604020202020204" pitchFamily="34" charset="0"/>
              </a:rPr>
              <a:t>В коллекцию входят 8 насыщенных оттенков.</a:t>
            </a:r>
          </a:p>
          <a:p>
            <a:pPr>
              <a:lnSpc>
                <a:spcPct val="90000"/>
              </a:lnSpc>
              <a:spcBef>
                <a:spcPts val="1000"/>
              </a:spcBef>
            </a:pPr>
            <a:endParaRPr lang="ru-RU" sz="1100" b="1" dirty="0">
              <a:solidFill>
                <a:schemeClr val="tx1">
                  <a:lumMod val="65000"/>
                  <a:lumOff val="35000"/>
                </a:schemeClr>
              </a:solidFill>
              <a:cs typeface="Arial" panose="020B0604020202020204" pitchFamily="34" charset="0"/>
            </a:endParaRPr>
          </a:p>
        </p:txBody>
      </p:sp>
      <p:sp>
        <p:nvSpPr>
          <p:cNvPr id="18" name="Content Placeholder 4"/>
          <p:cNvSpPr txBox="1">
            <a:spLocks/>
          </p:cNvSpPr>
          <p:nvPr/>
        </p:nvSpPr>
        <p:spPr>
          <a:xfrm>
            <a:off x="5940152" y="2484335"/>
            <a:ext cx="3095526" cy="2517685"/>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pPr>
            <a:r>
              <a:rPr lang="ru-RU" sz="1600" b="1" dirty="0" smtClean="0">
                <a:solidFill>
                  <a:prstClr val="black">
                    <a:lumMod val="65000"/>
                    <a:lumOff val="35000"/>
                  </a:prstClr>
                </a:solidFill>
                <a:cs typeface="Arial" panose="020B0604020202020204" pitchFamily="34" charset="0"/>
              </a:rPr>
              <a:t>Рекомендуем </a:t>
            </a:r>
            <a:r>
              <a:rPr lang="ru-RU" sz="1600" b="1" dirty="0">
                <a:solidFill>
                  <a:prstClr val="black">
                    <a:lumMod val="65000"/>
                    <a:lumOff val="35000"/>
                  </a:prstClr>
                </a:solidFill>
                <a:cs typeface="Arial" panose="020B0604020202020204" pitchFamily="34" charset="0"/>
              </a:rPr>
              <a:t>приобрести вместе с этим продуктом</a:t>
            </a:r>
            <a:r>
              <a:rPr lang="ru-RU" b="1" dirty="0">
                <a:solidFill>
                  <a:prstClr val="black">
                    <a:lumMod val="65000"/>
                    <a:lumOff val="35000"/>
                  </a:prstClr>
                </a:solidFill>
                <a:cs typeface="Arial" panose="020B0604020202020204" pitchFamily="34" charset="0"/>
              </a:rPr>
              <a:t>:</a:t>
            </a:r>
          </a:p>
          <a:p>
            <a:pPr marL="0" lvl="0" indent="0" algn="ctr">
              <a:buNone/>
            </a:pPr>
            <a:endParaRPr lang="ru-RU" b="1" dirty="0">
              <a:solidFill>
                <a:prstClr val="black">
                  <a:lumMod val="65000"/>
                  <a:lumOff val="35000"/>
                </a:prstClr>
              </a:solidFill>
              <a:cs typeface="Arial" panose="020B0604020202020204" pitchFamily="34" charset="0"/>
            </a:endParaRPr>
          </a:p>
          <a:p>
            <a:pPr algn="ctr"/>
            <a:r>
              <a:rPr lang="en-US" sz="1200" dirty="0">
                <a:solidFill>
                  <a:prstClr val="black">
                    <a:lumMod val="65000"/>
                    <a:lumOff val="35000"/>
                  </a:prstClr>
                </a:solidFill>
                <a:cs typeface="Arial" panose="020B0604020202020204" pitchFamily="34" charset="0"/>
              </a:rPr>
              <a:t>﻿</a:t>
            </a:r>
            <a:r>
              <a:rPr lang="en-US" sz="1200" dirty="0" err="1">
                <a:solidFill>
                  <a:prstClr val="black">
                    <a:lumMod val="65000"/>
                    <a:lumOff val="35000"/>
                  </a:prstClr>
                </a:solidFill>
                <a:cs typeface="Arial" panose="020B0604020202020204" pitchFamily="34" charset="0"/>
              </a:rPr>
              <a:t>Карандаш</a:t>
            </a:r>
            <a:r>
              <a:rPr lang="en-US" sz="1200" dirty="0">
                <a:solidFill>
                  <a:prstClr val="black">
                    <a:lumMod val="65000"/>
                    <a:lumOff val="35000"/>
                  </a:prstClr>
                </a:solidFill>
                <a:cs typeface="Arial" panose="020B0604020202020204" pitchFamily="34" charset="0"/>
              </a:rPr>
              <a:t> </a:t>
            </a:r>
            <a:r>
              <a:rPr lang="en-US" sz="1200" dirty="0" err="1">
                <a:solidFill>
                  <a:prstClr val="black">
                    <a:lumMod val="65000"/>
                    <a:lumOff val="35000"/>
                  </a:prstClr>
                </a:solidFill>
                <a:cs typeface="Arial" panose="020B0604020202020204" pitchFamily="34" charset="0"/>
              </a:rPr>
              <a:t>для</a:t>
            </a:r>
            <a:r>
              <a:rPr lang="en-US" sz="1200" dirty="0">
                <a:solidFill>
                  <a:prstClr val="black">
                    <a:lumMod val="65000"/>
                    <a:lumOff val="35000"/>
                  </a:prstClr>
                </a:solidFill>
                <a:cs typeface="Arial" panose="020B0604020202020204" pitchFamily="34" charset="0"/>
              </a:rPr>
              <a:t> </a:t>
            </a:r>
            <a:r>
              <a:rPr lang="en-US" sz="1200" dirty="0" err="1">
                <a:solidFill>
                  <a:prstClr val="black">
                    <a:lumMod val="65000"/>
                    <a:lumOff val="35000"/>
                  </a:prstClr>
                </a:solidFill>
                <a:cs typeface="Arial" panose="020B0604020202020204" pitchFamily="34" charset="0"/>
              </a:rPr>
              <a:t>губ</a:t>
            </a:r>
            <a:r>
              <a:rPr lang="en-US" sz="1200" dirty="0">
                <a:solidFill>
                  <a:prstClr val="black">
                    <a:lumMod val="65000"/>
                    <a:lumOff val="35000"/>
                  </a:prstClr>
                </a:solidFill>
                <a:cs typeface="Arial" panose="020B0604020202020204" pitchFamily="34" charset="0"/>
              </a:rPr>
              <a:t> The ONE</a:t>
            </a:r>
          </a:p>
          <a:p>
            <a:pPr marL="0" indent="0" algn="ctr">
              <a:buNone/>
            </a:pPr>
            <a:r>
              <a:rPr lang="en-US" sz="1200" dirty="0" err="1">
                <a:solidFill>
                  <a:prstClr val="black">
                    <a:lumMod val="65000"/>
                    <a:lumOff val="35000"/>
                  </a:prstClr>
                </a:solidFill>
                <a:cs typeface="Arial" panose="020B0604020202020204" pitchFamily="34" charset="0"/>
              </a:rPr>
              <a:t>Colour</a:t>
            </a:r>
            <a:r>
              <a:rPr lang="en-US" sz="1200" dirty="0">
                <a:solidFill>
                  <a:prstClr val="black">
                    <a:lumMod val="65000"/>
                    <a:lumOff val="35000"/>
                  </a:prstClr>
                </a:solidFill>
                <a:cs typeface="Arial" panose="020B0604020202020204" pitchFamily="34" charset="0"/>
              </a:rPr>
              <a:t> </a:t>
            </a:r>
            <a:r>
              <a:rPr lang="en-US" sz="1200" dirty="0" smtClean="0">
                <a:solidFill>
                  <a:prstClr val="black">
                    <a:lumMod val="65000"/>
                    <a:lumOff val="35000"/>
                  </a:prstClr>
                </a:solidFill>
                <a:cs typeface="Arial" panose="020B0604020202020204" pitchFamily="34" charset="0"/>
              </a:rPr>
              <a:t>Stylist</a:t>
            </a:r>
            <a:r>
              <a:rPr lang="ru-RU" sz="1200" dirty="0" smtClean="0">
                <a:solidFill>
                  <a:prstClr val="black">
                    <a:lumMod val="65000"/>
                    <a:lumOff val="35000"/>
                  </a:prstClr>
                </a:solidFill>
                <a:cs typeface="Arial" panose="020B0604020202020204" pitchFamily="34" charset="0"/>
              </a:rPr>
              <a:t> (оттенок на выбор)</a:t>
            </a:r>
          </a:p>
          <a:p>
            <a:pPr marL="0" indent="0" algn="ctr">
              <a:buNone/>
            </a:pPr>
            <a:endParaRPr lang="ru-RU" sz="1200" dirty="0">
              <a:solidFill>
                <a:prstClr val="black">
                  <a:lumMod val="65000"/>
                  <a:lumOff val="35000"/>
                </a:prstClr>
              </a:solidFill>
              <a:cs typeface="Arial" panose="020B0604020202020204" pitchFamily="34" charset="0"/>
            </a:endParaRPr>
          </a:p>
          <a:p>
            <a:pPr algn="ctr"/>
            <a:r>
              <a:rPr lang="ru-RU" sz="1200" dirty="0" smtClean="0">
                <a:solidFill>
                  <a:prstClr val="black">
                    <a:lumMod val="65000"/>
                    <a:lumOff val="35000"/>
                  </a:prstClr>
                </a:solidFill>
                <a:cs typeface="Arial" panose="020B0604020202020204" pitchFamily="34" charset="0"/>
              </a:rPr>
              <a:t>Лак </a:t>
            </a:r>
            <a:r>
              <a:rPr lang="ru-RU" sz="1200" dirty="0">
                <a:solidFill>
                  <a:prstClr val="black">
                    <a:lumMod val="65000"/>
                    <a:lumOff val="35000"/>
                  </a:prstClr>
                </a:solidFill>
                <a:cs typeface="Arial" panose="020B0604020202020204" pitchFamily="34" charset="0"/>
              </a:rPr>
              <a:t>для французского</a:t>
            </a:r>
          </a:p>
          <a:p>
            <a:pPr marL="0" indent="0" algn="ctr">
              <a:buNone/>
            </a:pPr>
            <a:r>
              <a:rPr lang="ru-RU" sz="1200" dirty="0">
                <a:solidFill>
                  <a:prstClr val="black">
                    <a:lumMod val="65000"/>
                    <a:lumOff val="35000"/>
                  </a:prstClr>
                </a:solidFill>
                <a:cs typeface="Arial" panose="020B0604020202020204" pitchFamily="34" charset="0"/>
              </a:rPr>
              <a:t>маникюра </a:t>
            </a:r>
            <a:r>
              <a:rPr lang="ru-RU" sz="1200" dirty="0" err="1">
                <a:solidFill>
                  <a:prstClr val="black">
                    <a:lumMod val="65000"/>
                    <a:lumOff val="35000"/>
                  </a:prstClr>
                </a:solidFill>
                <a:cs typeface="Arial" panose="020B0604020202020204" pitchFamily="34" charset="0"/>
              </a:rPr>
              <a:t>The</a:t>
            </a:r>
            <a:r>
              <a:rPr lang="ru-RU" sz="1200" dirty="0">
                <a:solidFill>
                  <a:prstClr val="black">
                    <a:lumMod val="65000"/>
                    <a:lumOff val="35000"/>
                  </a:prstClr>
                </a:solidFill>
                <a:cs typeface="Arial" panose="020B0604020202020204" pitchFamily="34" charset="0"/>
              </a:rPr>
              <a:t> </a:t>
            </a:r>
            <a:r>
              <a:rPr lang="ru-RU" sz="1200" dirty="0" smtClean="0">
                <a:solidFill>
                  <a:prstClr val="black">
                    <a:lumMod val="65000"/>
                    <a:lumOff val="35000"/>
                  </a:prstClr>
                </a:solidFill>
                <a:cs typeface="Arial" panose="020B0604020202020204" pitchFamily="34" charset="0"/>
              </a:rPr>
              <a:t>ONE (оттенок на выбор)</a:t>
            </a:r>
            <a:endParaRPr lang="ru-RU" sz="1200" dirty="0">
              <a:solidFill>
                <a:prstClr val="black">
                  <a:lumMod val="65000"/>
                  <a:lumOff val="35000"/>
                </a:prstClr>
              </a:solidFill>
              <a:cs typeface="Arial" panose="020B0604020202020204" pitchFamily="34" charset="0"/>
            </a:endParaRPr>
          </a:p>
        </p:txBody>
      </p:sp>
      <p:sp>
        <p:nvSpPr>
          <p:cNvPr id="20" name="Rectangle 19"/>
          <p:cNvSpPr/>
          <p:nvPr/>
        </p:nvSpPr>
        <p:spPr>
          <a:xfrm>
            <a:off x="700745" y="3302100"/>
            <a:ext cx="1805467" cy="1107996"/>
          </a:xfrm>
          <a:prstGeom prst="rect">
            <a:avLst/>
          </a:prstGeom>
        </p:spPr>
        <p:txBody>
          <a:bodyPr wrap="square">
            <a:spAutoFit/>
          </a:bodyPr>
          <a:lstStyle/>
          <a:p>
            <a:pPr algn="ctr"/>
            <a:r>
              <a:rPr lang="ru-RU" sz="1100" dirty="0" smtClean="0">
                <a:solidFill>
                  <a:srgbClr val="595959"/>
                </a:solidFill>
              </a:rPr>
              <a:t>Коды 32712 – 32719</a:t>
            </a:r>
          </a:p>
          <a:p>
            <a:pPr algn="ctr"/>
            <a:endParaRPr lang="ru-RU" sz="1100" dirty="0" smtClean="0">
              <a:solidFill>
                <a:srgbClr val="595959"/>
              </a:solidFill>
            </a:endParaRPr>
          </a:p>
          <a:p>
            <a:pPr algn="ctr"/>
            <a:r>
              <a:rPr lang="ru-RU" sz="1100" dirty="0">
                <a:solidFill>
                  <a:srgbClr val="595959"/>
                </a:solidFill>
              </a:rPr>
              <a:t>Спец. коды </a:t>
            </a:r>
          </a:p>
          <a:p>
            <a:pPr algn="ctr"/>
            <a:r>
              <a:rPr lang="ru-RU" sz="1100" dirty="0">
                <a:solidFill>
                  <a:srgbClr val="595959"/>
                </a:solidFill>
              </a:rPr>
              <a:t>для участников акции </a:t>
            </a:r>
          </a:p>
          <a:p>
            <a:pPr algn="ctr"/>
            <a:r>
              <a:rPr lang="ru-RU" sz="1100" dirty="0">
                <a:solidFill>
                  <a:srgbClr val="595959"/>
                </a:solidFill>
              </a:rPr>
              <a:t>530712 – 530718, 530327</a:t>
            </a:r>
          </a:p>
        </p:txBody>
      </p:sp>
      <p:sp>
        <p:nvSpPr>
          <p:cNvPr id="2" name="Rectangle 1"/>
          <p:cNvSpPr/>
          <p:nvPr/>
        </p:nvSpPr>
        <p:spPr>
          <a:xfrm>
            <a:off x="700745" y="15251"/>
            <a:ext cx="7443055" cy="830997"/>
          </a:xfrm>
          <a:prstGeom prst="rect">
            <a:avLst/>
          </a:prstGeom>
        </p:spPr>
        <p:txBody>
          <a:bodyPr wrap="square">
            <a:spAutoFit/>
          </a:bodyPr>
          <a:lstStyle/>
          <a:p>
            <a:pPr lvl="0"/>
            <a:r>
              <a:rPr lang="ru-RU" sz="2400" b="1" dirty="0" err="1">
                <a:solidFill>
                  <a:srgbClr val="595959"/>
                </a:solidFill>
              </a:rPr>
              <a:t>Ультралегкая</a:t>
            </a:r>
            <a:r>
              <a:rPr lang="ru-RU" sz="2400" b="1" dirty="0">
                <a:solidFill>
                  <a:srgbClr val="595959"/>
                </a:solidFill>
              </a:rPr>
              <a:t> губная помада 5-в-1 </a:t>
            </a:r>
            <a:r>
              <a:rPr lang="en-US" sz="2400" b="1" dirty="0">
                <a:solidFill>
                  <a:srgbClr val="595959"/>
                </a:solidFill>
              </a:rPr>
              <a:t>The ONE </a:t>
            </a:r>
            <a:r>
              <a:rPr lang="en-US" sz="2400" b="1" dirty="0" err="1">
                <a:solidFill>
                  <a:srgbClr val="595959"/>
                </a:solidFill>
              </a:rPr>
              <a:t>Colour</a:t>
            </a:r>
            <a:r>
              <a:rPr lang="en-US" sz="2400" b="1" dirty="0">
                <a:solidFill>
                  <a:srgbClr val="595959"/>
                </a:solidFill>
              </a:rPr>
              <a:t> Stylist </a:t>
            </a:r>
            <a:r>
              <a:rPr lang="en-US" sz="2400" b="1" dirty="0" err="1" smtClean="0">
                <a:solidFill>
                  <a:srgbClr val="595959"/>
                </a:solidFill>
              </a:rPr>
              <a:t>Featherlight</a:t>
            </a:r>
            <a:endParaRPr lang="ru-RU" sz="2400" b="1" dirty="0">
              <a:solidFill>
                <a:srgbClr val="595959"/>
              </a:solidFill>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5574" t="10722" r="20492" b="13678"/>
          <a:stretch/>
        </p:blipFill>
        <p:spPr>
          <a:xfrm>
            <a:off x="759836" y="1008839"/>
            <a:ext cx="1545894" cy="2140470"/>
          </a:xfrm>
          <a:prstGeom prst="rect">
            <a:avLst/>
          </a:prstGeom>
        </p:spPr>
      </p:pic>
      <p:sp>
        <p:nvSpPr>
          <p:cNvPr id="9" name="Rectangle 8"/>
          <p:cNvSpPr/>
          <p:nvPr/>
        </p:nvSpPr>
        <p:spPr>
          <a:xfrm>
            <a:off x="1307339" y="4586820"/>
            <a:ext cx="1297562"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8</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ББ</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613924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3608" y="1599642"/>
            <a:ext cx="7772400" cy="1728192"/>
          </a:xfrm>
        </p:spPr>
        <p:txBody>
          <a:bodyPr/>
          <a:lstStyle/>
          <a:p>
            <a:pPr marL="0" indent="0"/>
            <a:r>
              <a:rPr lang="ru-RU" dirty="0" smtClean="0">
                <a:solidFill>
                  <a:prstClr val="black">
                    <a:lumMod val="65000"/>
                    <a:lumOff val="35000"/>
                  </a:prstClr>
                </a:solidFill>
                <a:latin typeface="+mn-lt"/>
                <a:cs typeface="Arial" panose="020B0604020202020204" pitchFamily="34" charset="0"/>
              </a:rPr>
              <a:t> Какой новый продукт </a:t>
            </a:r>
            <a:br>
              <a:rPr lang="ru-RU" dirty="0" smtClean="0">
                <a:solidFill>
                  <a:prstClr val="black">
                    <a:lumMod val="65000"/>
                    <a:lumOff val="35000"/>
                  </a:prstClr>
                </a:solidFill>
                <a:latin typeface="+mn-lt"/>
                <a:cs typeface="Arial" panose="020B0604020202020204" pitchFamily="34" charset="0"/>
              </a:rPr>
            </a:br>
            <a:r>
              <a:rPr lang="ru-RU" sz="3600" b="1" dirty="0" smtClean="0">
                <a:solidFill>
                  <a:srgbClr val="EEECE1">
                    <a:lumMod val="50000"/>
                  </a:srgbClr>
                </a:solidFill>
                <a:latin typeface="+mn-lt"/>
                <a:cs typeface="Arial" panose="020B0604020202020204" pitchFamily="34" charset="0"/>
              </a:rPr>
              <a:t>для макияжа глаз</a:t>
            </a:r>
            <a:r>
              <a:rPr lang="ru-RU" sz="3600" b="1" dirty="0">
                <a:solidFill>
                  <a:srgbClr val="EEECE1">
                    <a:lumMod val="50000"/>
                  </a:srgbClr>
                </a:solidFill>
                <a:latin typeface="+mn-lt"/>
                <a:cs typeface="Arial" panose="020B0604020202020204" pitchFamily="34" charset="0"/>
              </a:rPr>
              <a:t/>
            </a:r>
            <a:br>
              <a:rPr lang="ru-RU" sz="3600" b="1" dirty="0">
                <a:solidFill>
                  <a:srgbClr val="EEECE1">
                    <a:lumMod val="50000"/>
                  </a:srgbClr>
                </a:solidFill>
                <a:latin typeface="+mn-lt"/>
                <a:cs typeface="Arial" panose="020B0604020202020204" pitchFamily="34" charset="0"/>
              </a:rPr>
            </a:br>
            <a:r>
              <a:rPr lang="ru-RU" dirty="0" smtClean="0">
                <a:solidFill>
                  <a:prstClr val="black">
                    <a:lumMod val="65000"/>
                    <a:lumOff val="35000"/>
                  </a:prstClr>
                </a:solidFill>
                <a:cs typeface="Arial" panose="020B0604020202020204" pitchFamily="34" charset="0"/>
              </a:rPr>
              <a:t> выходит в</a:t>
            </a:r>
            <a:br>
              <a:rPr lang="ru-RU" dirty="0" smtClean="0">
                <a:solidFill>
                  <a:prstClr val="black">
                    <a:lumMod val="65000"/>
                    <a:lumOff val="35000"/>
                  </a:prstClr>
                </a:solidFill>
                <a:cs typeface="Arial" panose="020B0604020202020204" pitchFamily="34" charset="0"/>
              </a:rPr>
            </a:br>
            <a:r>
              <a:rPr lang="ru-RU" b="1" dirty="0" smtClean="0">
                <a:solidFill>
                  <a:srgbClr val="EEECE1">
                    <a:lumMod val="50000"/>
                  </a:srgbClr>
                </a:solidFill>
                <a:latin typeface="+mn-lt"/>
                <a:cs typeface="Arial" panose="020B0604020202020204" pitchFamily="34" charset="0"/>
              </a:rPr>
              <a:t>линейке </a:t>
            </a:r>
            <a:r>
              <a:rPr lang="en-US" b="1" dirty="0" smtClean="0">
                <a:solidFill>
                  <a:srgbClr val="EEECE1">
                    <a:lumMod val="50000"/>
                  </a:srgbClr>
                </a:solidFill>
                <a:latin typeface="+mn-lt"/>
                <a:cs typeface="Arial" panose="020B0604020202020204" pitchFamily="34" charset="0"/>
              </a:rPr>
              <a:t>The ONE </a:t>
            </a:r>
            <a:br>
              <a:rPr lang="en-US" b="1" dirty="0" smtClean="0">
                <a:solidFill>
                  <a:srgbClr val="EEECE1">
                    <a:lumMod val="50000"/>
                  </a:srgbClr>
                </a:solidFill>
                <a:latin typeface="+mn-lt"/>
                <a:cs typeface="Arial" panose="020B0604020202020204" pitchFamily="34" charset="0"/>
              </a:rPr>
            </a:br>
            <a:r>
              <a:rPr lang="ru-RU" b="1" dirty="0" smtClean="0">
                <a:solidFill>
                  <a:srgbClr val="EEECE1">
                    <a:lumMod val="50000"/>
                  </a:srgbClr>
                </a:solidFill>
                <a:latin typeface="+mn-lt"/>
                <a:cs typeface="Arial" panose="020B0604020202020204" pitchFamily="34" charset="0"/>
              </a:rPr>
              <a:t>«</a:t>
            </a:r>
            <a:r>
              <a:rPr lang="ru-RU" b="1" dirty="0" err="1" smtClean="0">
                <a:solidFill>
                  <a:srgbClr val="EEECE1">
                    <a:lumMod val="50000"/>
                  </a:srgbClr>
                </a:solidFill>
                <a:latin typeface="+mn-lt"/>
                <a:cs typeface="Arial" panose="020B0604020202020204" pitchFamily="34" charset="0"/>
              </a:rPr>
              <a:t>Ультралегкость</a:t>
            </a:r>
            <a:r>
              <a:rPr lang="ru-RU" b="1" dirty="0" smtClean="0">
                <a:solidFill>
                  <a:srgbClr val="EEECE1">
                    <a:lumMod val="50000"/>
                  </a:srgbClr>
                </a:solidFill>
                <a:latin typeface="+mn-lt"/>
                <a:cs typeface="Arial" panose="020B0604020202020204" pitchFamily="34" charset="0"/>
              </a:rPr>
              <a:t>»?</a:t>
            </a:r>
            <a:endParaRPr lang="ru-RU" dirty="0">
              <a:latin typeface="+mn-lt"/>
            </a:endParaRPr>
          </a:p>
        </p:txBody>
      </p:sp>
    </p:spTree>
    <p:extLst>
      <p:ext uri="{BB962C8B-B14F-4D97-AF65-F5344CB8AC3E}">
        <p14:creationId xmlns:p14="http://schemas.microsoft.com/office/powerpoint/2010/main" val="1935597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55576" y="987574"/>
            <a:ext cx="7560398" cy="3516966"/>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432049" y="123478"/>
            <a:ext cx="8892479" cy="461665"/>
          </a:xfrm>
          <a:prstGeom prst="rect">
            <a:avLst/>
          </a:prstGeom>
        </p:spPr>
        <p:txBody>
          <a:bodyPr wrap="square">
            <a:spAutoFit/>
          </a:bodyPr>
          <a:lstStyle/>
          <a:p>
            <a:pPr lvl="0"/>
            <a:r>
              <a:rPr lang="ru-RU" sz="2400" b="1" dirty="0">
                <a:solidFill>
                  <a:srgbClr val="595959"/>
                </a:solidFill>
              </a:rPr>
              <a:t>Рассыпчатые тени для век </a:t>
            </a:r>
            <a:r>
              <a:rPr lang="ru-RU" sz="2400" b="1" dirty="0" err="1">
                <a:solidFill>
                  <a:srgbClr val="595959"/>
                </a:solidFill>
              </a:rPr>
              <a:t>The</a:t>
            </a:r>
            <a:r>
              <a:rPr lang="ru-RU" sz="2400" b="1" dirty="0">
                <a:solidFill>
                  <a:srgbClr val="595959"/>
                </a:solidFill>
              </a:rPr>
              <a:t> ONE </a:t>
            </a:r>
            <a:r>
              <a:rPr lang="ru-RU" sz="2400" b="1" dirty="0" err="1" smtClean="0">
                <a:solidFill>
                  <a:srgbClr val="595959"/>
                </a:solidFill>
              </a:rPr>
              <a:t>Featherlight</a:t>
            </a:r>
            <a:endParaRPr lang="ru-RU" sz="2400" b="1" dirty="0">
              <a:solidFill>
                <a:srgbClr val="595959"/>
              </a:solidFill>
            </a:endParaRPr>
          </a:p>
        </p:txBody>
      </p:sp>
    </p:spTree>
    <p:extLst>
      <p:ext uri="{BB962C8B-B14F-4D97-AF65-F5344CB8AC3E}">
        <p14:creationId xmlns:p14="http://schemas.microsoft.com/office/powerpoint/2010/main" val="780725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910" t="24801" r="3863" b="5201"/>
          <a:stretch/>
        </p:blipFill>
        <p:spPr>
          <a:xfrm>
            <a:off x="616069" y="1651559"/>
            <a:ext cx="2035652" cy="1169915"/>
          </a:xfrm>
          <a:prstGeom prst="rect">
            <a:avLst/>
          </a:prstGeom>
        </p:spPr>
      </p:pic>
      <p:sp>
        <p:nvSpPr>
          <p:cNvPr id="15" name="Content Placeholder 3"/>
          <p:cNvSpPr>
            <a:spLocks noGrp="1"/>
          </p:cNvSpPr>
          <p:nvPr>
            <p:ph idx="1"/>
          </p:nvPr>
        </p:nvSpPr>
        <p:spPr>
          <a:xfrm>
            <a:off x="2604106" y="467706"/>
            <a:ext cx="6407894" cy="1960027"/>
          </a:xfrm>
        </p:spPr>
        <p:txBody>
          <a:bodyPr>
            <a:noAutofit/>
          </a:bodyPr>
          <a:lstStyle/>
          <a:p>
            <a:pPr>
              <a:spcBef>
                <a:spcPts val="0"/>
              </a:spcBef>
            </a:pPr>
            <a:r>
              <a:rPr lang="ru-RU" sz="1100" dirty="0">
                <a:solidFill>
                  <a:srgbClr val="595959"/>
                </a:solidFill>
              </a:rPr>
              <a:t>Шелковистая невесомая текстура подчеркивает натуральную красоту </a:t>
            </a:r>
            <a:r>
              <a:rPr lang="ru-RU" sz="1100" dirty="0" smtClean="0">
                <a:solidFill>
                  <a:srgbClr val="595959"/>
                </a:solidFill>
              </a:rPr>
              <a:t>глаз, а </a:t>
            </a:r>
            <a:r>
              <a:rPr lang="ru-RU" sz="1100" dirty="0">
                <a:solidFill>
                  <a:srgbClr val="595959"/>
                </a:solidFill>
              </a:rPr>
              <a:t>«умная» формула ложится ровно даже при нанесении в несколько </a:t>
            </a:r>
            <a:r>
              <a:rPr lang="ru-RU" sz="1100" dirty="0" smtClean="0">
                <a:solidFill>
                  <a:srgbClr val="595959"/>
                </a:solidFill>
              </a:rPr>
              <a:t>слоев, создавая </a:t>
            </a:r>
            <a:r>
              <a:rPr lang="ru-RU" sz="1100" dirty="0">
                <a:solidFill>
                  <a:srgbClr val="595959"/>
                </a:solidFill>
              </a:rPr>
              <a:t>макияж любой интенсивности</a:t>
            </a:r>
            <a:r>
              <a:rPr lang="ru-RU" sz="1100" dirty="0" smtClean="0">
                <a:solidFill>
                  <a:srgbClr val="595959"/>
                </a:solidFill>
              </a:rPr>
              <a:t>.</a:t>
            </a:r>
          </a:p>
          <a:p>
            <a:pPr>
              <a:spcBef>
                <a:spcPts val="0"/>
              </a:spcBef>
            </a:pPr>
            <a:endParaRPr lang="ru-RU" sz="1100" dirty="0">
              <a:solidFill>
                <a:srgbClr val="595959"/>
              </a:solidFill>
            </a:endParaRPr>
          </a:p>
          <a:p>
            <a:pPr>
              <a:spcBef>
                <a:spcPts val="0"/>
              </a:spcBef>
            </a:pPr>
            <a:r>
              <a:rPr lang="ru-RU" sz="1100" dirty="0">
                <a:solidFill>
                  <a:srgbClr val="595959"/>
                </a:solidFill>
              </a:rPr>
              <a:t>Именно эти оттенки теней соответствуют тренду "натуральность" в макияже - они эффектно подчеркнут естественную красоту любого цветотипа</a:t>
            </a:r>
            <a:r>
              <a:rPr lang="ru-RU" sz="1100" dirty="0" smtClean="0">
                <a:solidFill>
                  <a:srgbClr val="595959"/>
                </a:solidFill>
              </a:rPr>
              <a:t>.</a:t>
            </a:r>
          </a:p>
          <a:p>
            <a:pPr>
              <a:spcBef>
                <a:spcPts val="0"/>
              </a:spcBef>
            </a:pPr>
            <a:endParaRPr lang="ru-RU" sz="1100" dirty="0">
              <a:solidFill>
                <a:srgbClr val="595959"/>
              </a:solidFill>
            </a:endParaRPr>
          </a:p>
          <a:p>
            <a:pPr>
              <a:spcBef>
                <a:spcPts val="0"/>
              </a:spcBef>
            </a:pPr>
            <a:r>
              <a:rPr lang="ru-RU" sz="1100" dirty="0">
                <a:solidFill>
                  <a:srgbClr val="595959"/>
                </a:solidFill>
              </a:rPr>
              <a:t>Для создания трендовых образов мы рекомендуем использовать два оттенка теней</a:t>
            </a:r>
            <a:r>
              <a:rPr lang="ru-RU" sz="1100" dirty="0" smtClean="0">
                <a:solidFill>
                  <a:srgbClr val="595959"/>
                </a:solidFill>
              </a:rPr>
              <a:t>.</a:t>
            </a:r>
          </a:p>
          <a:p>
            <a:pPr>
              <a:spcBef>
                <a:spcPts val="0"/>
              </a:spcBef>
            </a:pPr>
            <a:endParaRPr lang="ru-RU" sz="1100" dirty="0">
              <a:solidFill>
                <a:srgbClr val="595959"/>
              </a:solidFill>
            </a:endParaRPr>
          </a:p>
          <a:p>
            <a:pPr>
              <a:spcBef>
                <a:spcPts val="0"/>
              </a:spcBef>
            </a:pPr>
            <a:r>
              <a:rPr lang="ru-RU" sz="1100" dirty="0">
                <a:solidFill>
                  <a:srgbClr val="595959"/>
                </a:solidFill>
              </a:rPr>
              <a:t>Оттенки 32585 «Морозная Бронза», 32584 «Золотистая Корица» и 32583 «Холодное Серебро» универсальны – их можно смешивать с любым </a:t>
            </a:r>
            <a:r>
              <a:rPr lang="ru-RU" sz="1100" dirty="0" smtClean="0">
                <a:solidFill>
                  <a:srgbClr val="595959"/>
                </a:solidFill>
              </a:rPr>
              <a:t>другим оттенком</a:t>
            </a:r>
            <a:r>
              <a:rPr lang="ru-RU" sz="1100" dirty="0">
                <a:solidFill>
                  <a:srgbClr val="595959"/>
                </a:solidFill>
              </a:rPr>
              <a:t>.</a:t>
            </a:r>
            <a:endParaRPr lang="ru-RU" sz="1100" dirty="0">
              <a:solidFill>
                <a:srgbClr val="595959"/>
              </a:solidFill>
              <a:ea typeface="Calibri" panose="020F0502020204030204" pitchFamily="34" charset="0"/>
              <a:cs typeface="Times New Roman" panose="02020603050405020304" pitchFamily="18" charset="0"/>
            </a:endParaRPr>
          </a:p>
        </p:txBody>
      </p:sp>
      <p:sp>
        <p:nvSpPr>
          <p:cNvPr id="16" name="Title 1"/>
          <p:cNvSpPr txBox="1">
            <a:spLocks/>
          </p:cNvSpPr>
          <p:nvPr/>
        </p:nvSpPr>
        <p:spPr>
          <a:xfrm>
            <a:off x="700745" y="4634116"/>
            <a:ext cx="1584176" cy="3679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schemeClr val="tx1">
                    <a:lumMod val="65000"/>
                    <a:lumOff val="35000"/>
                  </a:schemeClr>
                </a:solidFill>
                <a:latin typeface="Arial" panose="020B0604020202020204" pitchFamily="34" charset="0"/>
                <a:cs typeface="Arial" panose="020B0604020202020204" pitchFamily="34" charset="0"/>
              </a:rPr>
              <a:t>Стр. 6 - 7</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Content Placeholder 5"/>
          <p:cNvSpPr txBox="1">
            <a:spLocks/>
          </p:cNvSpPr>
          <p:nvPr/>
        </p:nvSpPr>
        <p:spPr>
          <a:xfrm>
            <a:off x="2627371" y="2488360"/>
            <a:ext cx="3254030" cy="2517685"/>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1000"/>
              </a:spcBef>
              <a:buNone/>
            </a:pPr>
            <a:r>
              <a:rPr lang="ru-RU" b="1" dirty="0">
                <a:solidFill>
                  <a:schemeClr val="tx1">
                    <a:lumMod val="65000"/>
                    <a:lumOff val="35000"/>
                  </a:schemeClr>
                </a:solidFill>
                <a:cs typeface="Arial" panose="020B0604020202020204" pitchFamily="34" charset="0"/>
              </a:rPr>
              <a:t>Рассыпчатые тени для век </a:t>
            </a:r>
            <a:r>
              <a:rPr lang="ru-RU" b="1" dirty="0" err="1">
                <a:solidFill>
                  <a:schemeClr val="tx1">
                    <a:lumMod val="65000"/>
                    <a:lumOff val="35000"/>
                  </a:schemeClr>
                </a:solidFill>
                <a:cs typeface="Arial" panose="020B0604020202020204" pitchFamily="34" charset="0"/>
              </a:rPr>
              <a:t>The</a:t>
            </a:r>
            <a:r>
              <a:rPr lang="ru-RU" b="1" dirty="0">
                <a:solidFill>
                  <a:schemeClr val="tx1">
                    <a:lumMod val="65000"/>
                    <a:lumOff val="35000"/>
                  </a:schemeClr>
                </a:solidFill>
                <a:cs typeface="Arial" panose="020B0604020202020204" pitchFamily="34" charset="0"/>
              </a:rPr>
              <a:t> ONE </a:t>
            </a:r>
            <a:r>
              <a:rPr lang="ru-RU" b="1" dirty="0" err="1">
                <a:solidFill>
                  <a:schemeClr val="tx1">
                    <a:lumMod val="65000"/>
                    <a:lumOff val="35000"/>
                  </a:schemeClr>
                </a:solidFill>
                <a:cs typeface="Arial" panose="020B0604020202020204" pitchFamily="34" charset="0"/>
              </a:rPr>
              <a:t>Featherlight</a:t>
            </a:r>
            <a:r>
              <a:rPr lang="ru-RU" b="1" dirty="0">
                <a:solidFill>
                  <a:schemeClr val="tx1">
                    <a:lumMod val="65000"/>
                    <a:lumOff val="35000"/>
                  </a:schemeClr>
                </a:solidFill>
                <a:cs typeface="Arial" panose="020B0604020202020204" pitchFamily="34" charset="0"/>
              </a:rPr>
              <a:t> – </a:t>
            </a:r>
            <a:r>
              <a:rPr lang="ru-RU" b="1" dirty="0" smtClean="0">
                <a:solidFill>
                  <a:schemeClr val="tx1">
                    <a:lumMod val="65000"/>
                    <a:lumOff val="35000"/>
                  </a:schemeClr>
                </a:solidFill>
                <a:cs typeface="Arial" panose="020B0604020202020204" pitchFamily="34" charset="0"/>
              </a:rPr>
              <a:t>это:</a:t>
            </a:r>
          </a:p>
          <a:p>
            <a:pPr>
              <a:lnSpc>
                <a:spcPct val="90000"/>
              </a:lnSpc>
              <a:spcBef>
                <a:spcPts val="1000"/>
              </a:spcBef>
            </a:pPr>
            <a:r>
              <a:rPr lang="ru-RU" sz="1050" dirty="0">
                <a:solidFill>
                  <a:schemeClr val="tx1">
                    <a:lumMod val="65000"/>
                    <a:lumOff val="35000"/>
                  </a:schemeClr>
                </a:solidFill>
                <a:cs typeface="Arial" panose="020B0604020202020204" pitchFamily="34" charset="0"/>
              </a:rPr>
              <a:t>Ш</a:t>
            </a:r>
            <a:r>
              <a:rPr lang="ru-RU" sz="1050" dirty="0" smtClean="0">
                <a:solidFill>
                  <a:schemeClr val="tx1">
                    <a:lumMod val="65000"/>
                    <a:lumOff val="35000"/>
                  </a:schemeClr>
                </a:solidFill>
                <a:cs typeface="Arial" panose="020B0604020202020204" pitchFamily="34" charset="0"/>
              </a:rPr>
              <a:t>елковистая </a:t>
            </a:r>
            <a:r>
              <a:rPr lang="ru-RU" sz="1050" dirty="0">
                <a:solidFill>
                  <a:schemeClr val="tx1">
                    <a:lumMod val="65000"/>
                    <a:lumOff val="35000"/>
                  </a:schemeClr>
                </a:solidFill>
                <a:cs typeface="Arial" panose="020B0604020202020204" pitchFamily="34" charset="0"/>
              </a:rPr>
              <a:t>рассыпчатая </a:t>
            </a:r>
            <a:r>
              <a:rPr lang="ru-RU" sz="1050" dirty="0" smtClean="0">
                <a:solidFill>
                  <a:schemeClr val="tx1">
                    <a:lumMod val="65000"/>
                    <a:lumOff val="35000"/>
                  </a:schemeClr>
                </a:solidFill>
                <a:cs typeface="Arial" panose="020B0604020202020204" pitchFamily="34" charset="0"/>
              </a:rPr>
              <a:t>формула.</a:t>
            </a:r>
          </a:p>
          <a:p>
            <a:pPr>
              <a:lnSpc>
                <a:spcPct val="90000"/>
              </a:lnSpc>
              <a:spcBef>
                <a:spcPts val="1000"/>
              </a:spcBef>
            </a:pPr>
            <a:r>
              <a:rPr lang="ru-RU" sz="1050" dirty="0" smtClean="0">
                <a:solidFill>
                  <a:schemeClr val="tx1">
                    <a:lumMod val="65000"/>
                    <a:lumOff val="35000"/>
                  </a:schemeClr>
                </a:solidFill>
                <a:cs typeface="Arial" panose="020B0604020202020204" pitchFamily="34" charset="0"/>
              </a:rPr>
              <a:t>Ровное покрытие. </a:t>
            </a:r>
          </a:p>
          <a:p>
            <a:pPr>
              <a:lnSpc>
                <a:spcPct val="90000"/>
              </a:lnSpc>
              <a:spcBef>
                <a:spcPts val="1000"/>
              </a:spcBef>
            </a:pPr>
            <a:r>
              <a:rPr lang="ru-RU" sz="1050" dirty="0" smtClean="0">
                <a:solidFill>
                  <a:schemeClr val="tx1">
                    <a:lumMod val="65000"/>
                    <a:lumOff val="35000"/>
                  </a:schemeClr>
                </a:solidFill>
                <a:cs typeface="Arial" panose="020B0604020202020204" pitchFamily="34" charset="0"/>
              </a:rPr>
              <a:t>Удобное </a:t>
            </a:r>
            <a:r>
              <a:rPr lang="ru-RU" sz="1050" dirty="0">
                <a:solidFill>
                  <a:schemeClr val="tx1">
                    <a:lumMod val="65000"/>
                    <a:lumOff val="35000"/>
                  </a:schemeClr>
                </a:solidFill>
                <a:cs typeface="Arial" panose="020B0604020202020204" pitchFamily="34" charset="0"/>
              </a:rPr>
              <a:t>нанесение даже в несколько слоев</a:t>
            </a:r>
            <a:r>
              <a:rPr lang="ru-RU" sz="1050" dirty="0" smtClean="0">
                <a:solidFill>
                  <a:schemeClr val="tx1">
                    <a:lumMod val="65000"/>
                    <a:lumOff val="35000"/>
                  </a:schemeClr>
                </a:solidFill>
                <a:cs typeface="Arial" panose="020B0604020202020204" pitchFamily="34" charset="0"/>
              </a:rPr>
              <a:t>.</a:t>
            </a:r>
            <a:endParaRPr lang="ru-RU" sz="1050" dirty="0">
              <a:solidFill>
                <a:schemeClr val="tx1">
                  <a:lumMod val="65000"/>
                  <a:lumOff val="35000"/>
                </a:schemeClr>
              </a:solidFill>
              <a:cs typeface="Arial" panose="020B0604020202020204" pitchFamily="34" charset="0"/>
            </a:endParaRPr>
          </a:p>
          <a:p>
            <a:pPr>
              <a:lnSpc>
                <a:spcPct val="90000"/>
              </a:lnSpc>
              <a:spcBef>
                <a:spcPts val="1000"/>
              </a:spcBef>
            </a:pPr>
            <a:r>
              <a:rPr lang="ru-RU" sz="1050" dirty="0">
                <a:solidFill>
                  <a:schemeClr val="tx1">
                    <a:lumMod val="65000"/>
                    <a:lumOff val="35000"/>
                  </a:schemeClr>
                </a:solidFill>
                <a:cs typeface="Arial" panose="020B0604020202020204" pitchFamily="34" charset="0"/>
              </a:rPr>
              <a:t>В коллекции  представлены 5 сияющих насыщенных оттенков: сияющая лаванда, прохладная мята, холодное серебро, золотистая корица, морозная бронза.</a:t>
            </a:r>
          </a:p>
        </p:txBody>
      </p:sp>
      <p:sp>
        <p:nvSpPr>
          <p:cNvPr id="18" name="Content Placeholder 4"/>
          <p:cNvSpPr txBox="1">
            <a:spLocks/>
          </p:cNvSpPr>
          <p:nvPr/>
        </p:nvSpPr>
        <p:spPr>
          <a:xfrm>
            <a:off x="5940152" y="2484335"/>
            <a:ext cx="3095526" cy="2517685"/>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pPr>
            <a:r>
              <a:rPr lang="ru-RU" sz="1600" b="1" dirty="0" smtClean="0">
                <a:solidFill>
                  <a:prstClr val="black">
                    <a:lumMod val="65000"/>
                    <a:lumOff val="35000"/>
                  </a:prstClr>
                </a:solidFill>
                <a:cs typeface="Arial" panose="020B0604020202020204" pitchFamily="34" charset="0"/>
              </a:rPr>
              <a:t>Рекомендуем </a:t>
            </a:r>
            <a:r>
              <a:rPr lang="ru-RU" sz="1600" b="1" dirty="0">
                <a:solidFill>
                  <a:prstClr val="black">
                    <a:lumMod val="65000"/>
                    <a:lumOff val="35000"/>
                  </a:prstClr>
                </a:solidFill>
                <a:cs typeface="Arial" panose="020B0604020202020204" pitchFamily="34" charset="0"/>
              </a:rPr>
              <a:t>приобрести вместе с этим продуктом:</a:t>
            </a:r>
          </a:p>
          <a:p>
            <a:pPr marL="0" lvl="0" indent="0" algn="ctr">
              <a:buNone/>
            </a:pPr>
            <a:endParaRPr lang="ru-RU" sz="500" b="1" dirty="0">
              <a:solidFill>
                <a:prstClr val="black">
                  <a:lumMod val="65000"/>
                  <a:lumOff val="35000"/>
                </a:prstClr>
              </a:solidFill>
              <a:cs typeface="Arial" panose="020B0604020202020204" pitchFamily="34" charset="0"/>
            </a:endParaRPr>
          </a:p>
          <a:p>
            <a:pPr algn="ctr"/>
            <a:r>
              <a:rPr lang="ru-RU" dirty="0">
                <a:solidFill>
                  <a:prstClr val="black">
                    <a:lumMod val="65000"/>
                    <a:lumOff val="35000"/>
                  </a:prstClr>
                </a:solidFill>
                <a:cs typeface="Arial" panose="020B0604020202020204" pitchFamily="34" charset="0"/>
              </a:rPr>
              <a:t>Разделяющая тушь для ресниц </a:t>
            </a:r>
            <a:r>
              <a:rPr lang="ru-RU" dirty="0" err="1">
                <a:solidFill>
                  <a:prstClr val="black">
                    <a:lumMod val="65000"/>
                    <a:lumOff val="35000"/>
                  </a:prstClr>
                </a:solidFill>
                <a:cs typeface="Arial" panose="020B0604020202020204" pitchFamily="34" charset="0"/>
              </a:rPr>
              <a:t>The</a:t>
            </a:r>
            <a:r>
              <a:rPr lang="ru-RU" dirty="0">
                <a:solidFill>
                  <a:prstClr val="black">
                    <a:lumMod val="65000"/>
                    <a:lumOff val="35000"/>
                  </a:prstClr>
                </a:solidFill>
                <a:cs typeface="Arial" panose="020B0604020202020204" pitchFamily="34" charset="0"/>
              </a:rPr>
              <a:t> ONE </a:t>
            </a:r>
            <a:r>
              <a:rPr lang="ru-RU" dirty="0" err="1" smtClean="0">
                <a:solidFill>
                  <a:prstClr val="black">
                    <a:lumMod val="65000"/>
                    <a:lumOff val="35000"/>
                  </a:prstClr>
                </a:solidFill>
                <a:cs typeface="Arial" panose="020B0604020202020204" pitchFamily="34" charset="0"/>
              </a:rPr>
              <a:t>Featherlight</a:t>
            </a:r>
            <a:r>
              <a:rPr lang="ru-RU" dirty="0" smtClean="0">
                <a:solidFill>
                  <a:prstClr val="black">
                    <a:lumMod val="65000"/>
                    <a:lumOff val="35000"/>
                  </a:prstClr>
                </a:solidFill>
                <a:cs typeface="Arial" panose="020B0604020202020204" pitchFamily="34" charset="0"/>
              </a:rPr>
              <a:t> (32422)</a:t>
            </a:r>
          </a:p>
          <a:p>
            <a:pPr algn="ctr"/>
            <a:endParaRPr lang="ru-RU" dirty="0">
              <a:solidFill>
                <a:prstClr val="black">
                  <a:lumMod val="65000"/>
                  <a:lumOff val="35000"/>
                </a:prstClr>
              </a:solidFill>
              <a:cs typeface="Arial" panose="020B0604020202020204" pitchFamily="34" charset="0"/>
            </a:endParaRPr>
          </a:p>
          <a:p>
            <a:pPr algn="ctr"/>
            <a:r>
              <a:rPr lang="ru-RU" dirty="0">
                <a:solidFill>
                  <a:prstClr val="black">
                    <a:lumMod val="65000"/>
                    <a:lumOff val="35000"/>
                  </a:prstClr>
                </a:solidFill>
                <a:cs typeface="Arial" panose="020B0604020202020204" pitchFamily="34" charset="0"/>
              </a:rPr>
              <a:t>Кисть для растушевки </a:t>
            </a:r>
            <a:r>
              <a:rPr lang="ru-RU" dirty="0" smtClean="0">
                <a:solidFill>
                  <a:prstClr val="black">
                    <a:lumMod val="65000"/>
                    <a:lumOff val="35000"/>
                  </a:prstClr>
                </a:solidFill>
                <a:cs typeface="Arial" panose="020B0604020202020204" pitchFamily="34" charset="0"/>
              </a:rPr>
              <a:t>теней (24146) </a:t>
            </a:r>
            <a:endParaRPr lang="ru-RU" dirty="0">
              <a:solidFill>
                <a:prstClr val="black">
                  <a:lumMod val="65000"/>
                  <a:lumOff val="35000"/>
                </a:prstClr>
              </a:solidFill>
              <a:cs typeface="Arial" panose="020B0604020202020204" pitchFamily="34" charset="0"/>
            </a:endParaRPr>
          </a:p>
        </p:txBody>
      </p:sp>
      <p:sp>
        <p:nvSpPr>
          <p:cNvPr id="20" name="Rectangle 19"/>
          <p:cNvSpPr/>
          <p:nvPr/>
        </p:nvSpPr>
        <p:spPr>
          <a:xfrm>
            <a:off x="598654" y="3443095"/>
            <a:ext cx="1999047" cy="938719"/>
          </a:xfrm>
          <a:prstGeom prst="rect">
            <a:avLst/>
          </a:prstGeom>
        </p:spPr>
        <p:txBody>
          <a:bodyPr wrap="square">
            <a:spAutoFit/>
          </a:bodyPr>
          <a:lstStyle/>
          <a:p>
            <a:pPr algn="ctr"/>
            <a:r>
              <a:rPr lang="ru-RU" sz="1100" dirty="0" smtClean="0">
                <a:solidFill>
                  <a:srgbClr val="595959"/>
                </a:solidFill>
              </a:rPr>
              <a:t>Коды 32583 – 32587</a:t>
            </a:r>
          </a:p>
          <a:p>
            <a:pPr algn="ctr"/>
            <a:endParaRPr lang="ru-RU" sz="1100" dirty="0">
              <a:solidFill>
                <a:srgbClr val="595959"/>
              </a:solidFill>
            </a:endParaRPr>
          </a:p>
          <a:p>
            <a:pPr algn="ctr"/>
            <a:r>
              <a:rPr lang="ru-RU" sz="1100" dirty="0">
                <a:solidFill>
                  <a:srgbClr val="595959"/>
                </a:solidFill>
              </a:rPr>
              <a:t>Спец. коды </a:t>
            </a:r>
          </a:p>
          <a:p>
            <a:pPr algn="ctr"/>
            <a:r>
              <a:rPr lang="ru-RU" sz="1100" dirty="0">
                <a:solidFill>
                  <a:srgbClr val="595959"/>
                </a:solidFill>
              </a:rPr>
              <a:t>для участников акции </a:t>
            </a:r>
          </a:p>
          <a:p>
            <a:pPr algn="ctr"/>
            <a:r>
              <a:rPr lang="ru-RU" sz="1100" dirty="0" smtClean="0">
                <a:solidFill>
                  <a:srgbClr val="595959"/>
                </a:solidFill>
              </a:rPr>
              <a:t>530583 – 530587</a:t>
            </a:r>
            <a:endParaRPr lang="ru-RU" sz="1100" dirty="0">
              <a:solidFill>
                <a:srgbClr val="595959"/>
              </a:solidFill>
            </a:endParaRPr>
          </a:p>
        </p:txBody>
      </p:sp>
      <p:sp>
        <p:nvSpPr>
          <p:cNvPr id="10" name="Rectangle 9"/>
          <p:cNvSpPr/>
          <p:nvPr/>
        </p:nvSpPr>
        <p:spPr>
          <a:xfrm>
            <a:off x="432049" y="123478"/>
            <a:ext cx="8892479" cy="461665"/>
          </a:xfrm>
          <a:prstGeom prst="rect">
            <a:avLst/>
          </a:prstGeom>
        </p:spPr>
        <p:txBody>
          <a:bodyPr wrap="square">
            <a:spAutoFit/>
          </a:bodyPr>
          <a:lstStyle/>
          <a:p>
            <a:pPr lvl="0"/>
            <a:r>
              <a:rPr lang="ru-RU" sz="2400" b="1" dirty="0">
                <a:solidFill>
                  <a:srgbClr val="595959"/>
                </a:solidFill>
              </a:rPr>
              <a:t>Рассыпчатые тени для век </a:t>
            </a:r>
            <a:r>
              <a:rPr lang="ru-RU" sz="2400" b="1" dirty="0" err="1">
                <a:solidFill>
                  <a:srgbClr val="595959"/>
                </a:solidFill>
              </a:rPr>
              <a:t>The</a:t>
            </a:r>
            <a:r>
              <a:rPr lang="ru-RU" sz="2400" b="1" dirty="0">
                <a:solidFill>
                  <a:srgbClr val="595959"/>
                </a:solidFill>
              </a:rPr>
              <a:t> ONE </a:t>
            </a:r>
            <a:r>
              <a:rPr lang="ru-RU" sz="2400" b="1" dirty="0" err="1" smtClean="0">
                <a:solidFill>
                  <a:srgbClr val="595959"/>
                </a:solidFill>
              </a:rPr>
              <a:t>Featherlight</a:t>
            </a:r>
            <a:endParaRPr lang="ru-RU" sz="2400" b="1" dirty="0">
              <a:solidFill>
                <a:srgbClr val="595959"/>
              </a:solidFill>
            </a:endParaRPr>
          </a:p>
        </p:txBody>
      </p:sp>
      <p:sp>
        <p:nvSpPr>
          <p:cNvPr id="11" name="Rectangle 10"/>
          <p:cNvSpPr/>
          <p:nvPr/>
        </p:nvSpPr>
        <p:spPr>
          <a:xfrm>
            <a:off x="1307339" y="4586820"/>
            <a:ext cx="1297562"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9</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ББ</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951760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3608" y="1599642"/>
            <a:ext cx="7772400" cy="1728192"/>
          </a:xfrm>
        </p:spPr>
        <p:txBody>
          <a:bodyPr/>
          <a:lstStyle/>
          <a:p>
            <a:pPr marL="0" indent="0"/>
            <a:r>
              <a:rPr lang="ru-RU" dirty="0" smtClean="0">
                <a:solidFill>
                  <a:prstClr val="black">
                    <a:lumMod val="65000"/>
                    <a:lumOff val="35000"/>
                  </a:prstClr>
                </a:solidFill>
                <a:latin typeface="+mn-lt"/>
                <a:cs typeface="Arial" panose="020B0604020202020204" pitchFamily="34" charset="0"/>
              </a:rPr>
              <a:t> Какой новый продукт с  </a:t>
            </a:r>
            <a:br>
              <a:rPr lang="ru-RU" dirty="0" smtClean="0">
                <a:solidFill>
                  <a:prstClr val="black">
                    <a:lumMod val="65000"/>
                    <a:lumOff val="35000"/>
                  </a:prstClr>
                </a:solidFill>
                <a:latin typeface="+mn-lt"/>
                <a:cs typeface="Arial" panose="020B0604020202020204" pitchFamily="34" charset="0"/>
              </a:rPr>
            </a:br>
            <a:r>
              <a:rPr lang="ru-RU" sz="3600" b="1" dirty="0" smtClean="0">
                <a:solidFill>
                  <a:srgbClr val="EEECE1">
                    <a:lumMod val="50000"/>
                  </a:srgbClr>
                </a:solidFill>
                <a:latin typeface="+mn-lt"/>
                <a:cs typeface="Arial" panose="020B0604020202020204" pitchFamily="34" charset="0"/>
              </a:rPr>
              <a:t>легкой текстурой</a:t>
            </a:r>
            <a:r>
              <a:rPr lang="ru-RU" sz="3600" b="1" dirty="0">
                <a:solidFill>
                  <a:srgbClr val="EEECE1">
                    <a:lumMod val="50000"/>
                  </a:srgbClr>
                </a:solidFill>
                <a:latin typeface="+mn-lt"/>
                <a:cs typeface="Arial" panose="020B0604020202020204" pitchFamily="34" charset="0"/>
              </a:rPr>
              <a:t/>
            </a:r>
            <a:br>
              <a:rPr lang="ru-RU" sz="3600" b="1" dirty="0">
                <a:solidFill>
                  <a:srgbClr val="EEECE1">
                    <a:lumMod val="50000"/>
                  </a:srgbClr>
                </a:solidFill>
                <a:latin typeface="+mn-lt"/>
                <a:cs typeface="Arial" panose="020B0604020202020204" pitchFamily="34" charset="0"/>
              </a:rPr>
            </a:br>
            <a:r>
              <a:rPr lang="ru-RU" dirty="0" smtClean="0">
                <a:solidFill>
                  <a:prstClr val="black">
                    <a:lumMod val="65000"/>
                    <a:lumOff val="35000"/>
                  </a:prstClr>
                </a:solidFill>
                <a:cs typeface="Arial" panose="020B0604020202020204" pitchFamily="34" charset="0"/>
              </a:rPr>
              <a:t>выходит в</a:t>
            </a:r>
            <a:br>
              <a:rPr lang="ru-RU" dirty="0" smtClean="0">
                <a:solidFill>
                  <a:prstClr val="black">
                    <a:lumMod val="65000"/>
                    <a:lumOff val="35000"/>
                  </a:prstClr>
                </a:solidFill>
                <a:cs typeface="Arial" panose="020B0604020202020204" pitchFamily="34" charset="0"/>
              </a:rPr>
            </a:br>
            <a:r>
              <a:rPr lang="ru-RU" dirty="0" smtClean="0">
                <a:solidFill>
                  <a:prstClr val="black">
                    <a:lumMod val="65000"/>
                    <a:lumOff val="35000"/>
                  </a:prstClr>
                </a:solidFill>
                <a:cs typeface="Arial" panose="020B0604020202020204" pitchFamily="34" charset="0"/>
              </a:rPr>
              <a:t> </a:t>
            </a:r>
            <a:r>
              <a:rPr lang="ru-RU" sz="3600" b="1" dirty="0" smtClean="0">
                <a:solidFill>
                  <a:srgbClr val="EEECE1">
                    <a:lumMod val="50000"/>
                  </a:srgbClr>
                </a:solidFill>
                <a:cs typeface="Arial" panose="020B0604020202020204" pitchFamily="34" charset="0"/>
              </a:rPr>
              <a:t>серии с драгоценными</a:t>
            </a:r>
            <a:br>
              <a:rPr lang="ru-RU" sz="3600" b="1" dirty="0" smtClean="0">
                <a:solidFill>
                  <a:srgbClr val="EEECE1">
                    <a:lumMod val="50000"/>
                  </a:srgbClr>
                </a:solidFill>
                <a:cs typeface="Arial" panose="020B0604020202020204" pitchFamily="34" charset="0"/>
              </a:rPr>
            </a:br>
            <a:r>
              <a:rPr lang="ru-RU" sz="3600" b="1" dirty="0" smtClean="0">
                <a:solidFill>
                  <a:srgbClr val="EEECE1">
                    <a:lumMod val="50000"/>
                  </a:srgbClr>
                </a:solidFill>
                <a:cs typeface="Arial" panose="020B0604020202020204" pitchFamily="34" charset="0"/>
              </a:rPr>
              <a:t> маслами </a:t>
            </a:r>
            <a:r>
              <a:rPr lang="en-US" sz="3600" b="1" dirty="0" err="1" smtClean="0">
                <a:solidFill>
                  <a:srgbClr val="EEECE1">
                    <a:lumMod val="50000"/>
                  </a:srgbClr>
                </a:solidFill>
                <a:cs typeface="Arial" panose="020B0604020202020204" pitchFamily="34" charset="0"/>
              </a:rPr>
              <a:t>Eleo</a:t>
            </a:r>
            <a:r>
              <a:rPr lang="ru-RU" sz="3600" b="1" dirty="0" smtClean="0">
                <a:solidFill>
                  <a:srgbClr val="EEECE1">
                    <a:lumMod val="50000"/>
                  </a:srgbClr>
                </a:solidFill>
                <a:cs typeface="Arial" panose="020B0604020202020204" pitchFamily="34" charset="0"/>
              </a:rPr>
              <a:t>?</a:t>
            </a:r>
            <a:endParaRPr lang="ru-RU" dirty="0">
              <a:latin typeface="+mn-lt"/>
            </a:endParaRPr>
          </a:p>
        </p:txBody>
      </p:sp>
    </p:spTree>
    <p:extLst>
      <p:ext uri="{BB962C8B-B14F-4D97-AF65-F5344CB8AC3E}">
        <p14:creationId xmlns:p14="http://schemas.microsoft.com/office/powerpoint/2010/main" val="59466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8267" y="754296"/>
            <a:ext cx="7789743" cy="3634908"/>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94447" y="25051"/>
            <a:ext cx="7605945" cy="461665"/>
          </a:xfrm>
          <a:prstGeom prst="rect">
            <a:avLst/>
          </a:prstGeom>
        </p:spPr>
        <p:txBody>
          <a:bodyPr wrap="square">
            <a:spAutoFit/>
          </a:bodyPr>
          <a:lstStyle/>
          <a:p>
            <a:pPr algn="ctr"/>
            <a:r>
              <a:rPr lang="ru-RU" sz="2400" b="1" dirty="0">
                <a:solidFill>
                  <a:srgbClr val="595959"/>
                </a:solidFill>
              </a:rPr>
              <a:t>Восстанавливающее масло для волос </a:t>
            </a:r>
            <a:r>
              <a:rPr lang="ru-RU" sz="2400" b="1" dirty="0" err="1">
                <a:solidFill>
                  <a:srgbClr val="595959"/>
                </a:solidFill>
              </a:rPr>
              <a:t>Eleo</a:t>
            </a:r>
            <a:endParaRPr lang="ru-RU" sz="2400" b="1" dirty="0" smtClean="0">
              <a:solidFill>
                <a:srgbClr val="595959"/>
              </a:solidFill>
            </a:endParaRPr>
          </a:p>
        </p:txBody>
      </p:sp>
    </p:spTree>
    <p:extLst>
      <p:ext uri="{BB962C8B-B14F-4D97-AF65-F5344CB8AC3E}">
        <p14:creationId xmlns:p14="http://schemas.microsoft.com/office/powerpoint/2010/main" val="1987038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p:cNvSpPr>
            <a:spLocks noGrp="1"/>
          </p:cNvSpPr>
          <p:nvPr>
            <p:ph idx="1"/>
          </p:nvPr>
        </p:nvSpPr>
        <p:spPr>
          <a:xfrm>
            <a:off x="2627784" y="843558"/>
            <a:ext cx="6407894" cy="1566174"/>
          </a:xfrm>
        </p:spPr>
        <p:txBody>
          <a:bodyPr>
            <a:noAutofit/>
          </a:bodyPr>
          <a:lstStyle/>
          <a:p>
            <a:pPr>
              <a:spcBef>
                <a:spcPts val="0"/>
              </a:spcBef>
            </a:pPr>
            <a:r>
              <a:rPr lang="ru-RU" sz="1100" dirty="0">
                <a:solidFill>
                  <a:srgbClr val="595959"/>
                </a:solidFill>
              </a:rPr>
              <a:t>Использование профессиональных </a:t>
            </a:r>
            <a:r>
              <a:rPr lang="ru-RU" sz="1100" dirty="0" smtClean="0">
                <a:solidFill>
                  <a:srgbClr val="595959"/>
                </a:solidFill>
              </a:rPr>
              <a:t>средств </a:t>
            </a:r>
            <a:r>
              <a:rPr lang="ru-RU" sz="1100" dirty="0">
                <a:solidFill>
                  <a:srgbClr val="595959"/>
                </a:solidFill>
              </a:rPr>
              <a:t>для ухода за волосами – ощутимый результат  и ухоженые волосы</a:t>
            </a:r>
            <a:r>
              <a:rPr lang="ru-RU" sz="1100" dirty="0" smtClean="0">
                <a:solidFill>
                  <a:srgbClr val="595959"/>
                </a:solidFill>
              </a:rPr>
              <a:t>.</a:t>
            </a:r>
          </a:p>
          <a:p>
            <a:pPr>
              <a:spcBef>
                <a:spcPts val="0"/>
              </a:spcBef>
            </a:pPr>
            <a:endParaRPr lang="ru-RU" sz="1100" dirty="0">
              <a:solidFill>
                <a:srgbClr val="595959"/>
              </a:solidFill>
            </a:endParaRPr>
          </a:p>
          <a:p>
            <a:pPr>
              <a:spcBef>
                <a:spcPts val="0"/>
              </a:spcBef>
            </a:pPr>
            <a:r>
              <a:rPr lang="ru-RU" sz="1100" dirty="0">
                <a:solidFill>
                  <a:srgbClr val="595959"/>
                </a:solidFill>
              </a:rPr>
              <a:t>В условиях современного ритма жизни и экологии именно восстановление и питание – самая востребованная категория в средствах по уходу за волосами</a:t>
            </a:r>
            <a:r>
              <a:rPr lang="ru-RU" sz="1100" dirty="0" smtClean="0">
                <a:solidFill>
                  <a:srgbClr val="595959"/>
                </a:solidFill>
              </a:rPr>
              <a:t>.</a:t>
            </a:r>
          </a:p>
          <a:p>
            <a:pPr>
              <a:spcBef>
                <a:spcPts val="0"/>
              </a:spcBef>
            </a:pPr>
            <a:endParaRPr lang="ru-RU" sz="1100" dirty="0" smtClean="0">
              <a:solidFill>
                <a:srgbClr val="595959"/>
              </a:solidFill>
            </a:endParaRPr>
          </a:p>
          <a:p>
            <a:pPr>
              <a:spcBef>
                <a:spcPts val="0"/>
              </a:spcBef>
            </a:pPr>
            <a:r>
              <a:rPr lang="ru-RU" sz="1100" dirty="0">
                <a:solidFill>
                  <a:srgbClr val="595959"/>
                </a:solidFill>
                <a:ea typeface="Calibri" panose="020F0502020204030204" pitchFamily="34" charset="0"/>
                <a:cs typeface="Times New Roman" panose="02020603050405020304" pitchFamily="18" charset="0"/>
              </a:rPr>
              <a:t>Используй на влажных волосах или в качестве завершения укладки. </a:t>
            </a:r>
            <a:endParaRPr lang="ru-RU" sz="1100" dirty="0" smtClean="0">
              <a:solidFill>
                <a:srgbClr val="595959"/>
              </a:solidFill>
              <a:ea typeface="Calibri" panose="020F0502020204030204" pitchFamily="34" charset="0"/>
              <a:cs typeface="Times New Roman" panose="02020603050405020304" pitchFamily="18" charset="0"/>
            </a:endParaRPr>
          </a:p>
          <a:p>
            <a:pPr>
              <a:spcBef>
                <a:spcPts val="0"/>
              </a:spcBef>
            </a:pPr>
            <a:endParaRPr lang="ru-RU" sz="1100" dirty="0" smtClean="0">
              <a:solidFill>
                <a:srgbClr val="595959"/>
              </a:solidFill>
              <a:ea typeface="Calibri" panose="020F0502020204030204" pitchFamily="34" charset="0"/>
              <a:cs typeface="Times New Roman" panose="02020603050405020304" pitchFamily="18" charset="0"/>
            </a:endParaRPr>
          </a:p>
          <a:p>
            <a:pPr>
              <a:spcBef>
                <a:spcPts val="0"/>
              </a:spcBef>
            </a:pPr>
            <a:r>
              <a:rPr lang="ru-RU" sz="1100" dirty="0" smtClean="0">
                <a:solidFill>
                  <a:srgbClr val="595959"/>
                </a:solidFill>
                <a:ea typeface="Calibri" panose="020F0502020204030204" pitchFamily="34" charset="0"/>
                <a:cs typeface="Times New Roman" panose="02020603050405020304" pitchFamily="18" charset="0"/>
              </a:rPr>
              <a:t>Подходит </a:t>
            </a:r>
            <a:r>
              <a:rPr lang="ru-RU" sz="1100" dirty="0">
                <a:solidFill>
                  <a:srgbClr val="595959"/>
                </a:solidFill>
                <a:ea typeface="Calibri" panose="020F0502020204030204" pitchFamily="34" charset="0"/>
                <a:cs typeface="Times New Roman" panose="02020603050405020304" pitchFamily="18" charset="0"/>
              </a:rPr>
              <a:t>для всех типов волос. </a:t>
            </a:r>
          </a:p>
        </p:txBody>
      </p:sp>
      <p:sp>
        <p:nvSpPr>
          <p:cNvPr id="16" name="Title 1"/>
          <p:cNvSpPr txBox="1">
            <a:spLocks/>
          </p:cNvSpPr>
          <p:nvPr/>
        </p:nvSpPr>
        <p:spPr>
          <a:xfrm>
            <a:off x="700745" y="4634116"/>
            <a:ext cx="1584176" cy="3679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prstClr val="black">
                    <a:lumMod val="65000"/>
                    <a:lumOff val="35000"/>
                  </a:prstClr>
                </a:solidFill>
                <a:cs typeface="Arial" panose="020B0604020202020204" pitchFamily="34" charset="0"/>
              </a:rPr>
              <a:t>Стр. 20 - 21</a:t>
            </a:r>
            <a:endParaRPr lang="en-US" sz="1200" b="1" dirty="0">
              <a:solidFill>
                <a:prstClr val="black">
                  <a:lumMod val="65000"/>
                  <a:lumOff val="35000"/>
                </a:prstClr>
              </a:solidFill>
              <a:cs typeface="Arial" panose="020B0604020202020204" pitchFamily="34" charset="0"/>
            </a:endParaRPr>
          </a:p>
        </p:txBody>
      </p:sp>
      <p:sp>
        <p:nvSpPr>
          <p:cNvPr id="17" name="Content Placeholder 5"/>
          <p:cNvSpPr txBox="1">
            <a:spLocks/>
          </p:cNvSpPr>
          <p:nvPr/>
        </p:nvSpPr>
        <p:spPr>
          <a:xfrm>
            <a:off x="2667833" y="2488360"/>
            <a:ext cx="3213567" cy="2517685"/>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1000"/>
              </a:spcBef>
            </a:pPr>
            <a:endParaRPr lang="ru-RU" sz="1050" dirty="0" smtClean="0">
              <a:solidFill>
                <a:prstClr val="black">
                  <a:lumMod val="65000"/>
                  <a:lumOff val="35000"/>
                </a:prstClr>
              </a:solidFill>
              <a:cs typeface="Arial" panose="020B0604020202020204" pitchFamily="34" charset="0"/>
            </a:endParaRPr>
          </a:p>
        </p:txBody>
      </p:sp>
      <p:sp>
        <p:nvSpPr>
          <p:cNvPr id="18" name="Content Placeholder 4"/>
          <p:cNvSpPr txBox="1">
            <a:spLocks/>
          </p:cNvSpPr>
          <p:nvPr/>
        </p:nvSpPr>
        <p:spPr>
          <a:xfrm>
            <a:off x="5940152" y="2484335"/>
            <a:ext cx="3095526" cy="2517685"/>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ru-RU" sz="1600" b="1" dirty="0" smtClean="0">
                <a:solidFill>
                  <a:prstClr val="black">
                    <a:lumMod val="65000"/>
                    <a:lumOff val="35000"/>
                  </a:prstClr>
                </a:solidFill>
                <a:cs typeface="Arial" panose="020B0604020202020204" pitchFamily="34" charset="0"/>
              </a:rPr>
              <a:t>Рекомендуем </a:t>
            </a:r>
            <a:r>
              <a:rPr lang="ru-RU" sz="1600" b="1" dirty="0">
                <a:solidFill>
                  <a:prstClr val="black">
                    <a:lumMod val="65000"/>
                    <a:lumOff val="35000"/>
                  </a:prstClr>
                </a:solidFill>
                <a:cs typeface="Arial" panose="020B0604020202020204" pitchFamily="34" charset="0"/>
              </a:rPr>
              <a:t>приобрести вместе с этим продуктом:</a:t>
            </a:r>
          </a:p>
          <a:p>
            <a:pPr marL="0" indent="0" algn="ctr">
              <a:buNone/>
            </a:pPr>
            <a:endParaRPr lang="ru-RU" sz="1600" b="1" dirty="0">
              <a:solidFill>
                <a:prstClr val="black">
                  <a:lumMod val="65000"/>
                  <a:lumOff val="35000"/>
                </a:prstClr>
              </a:solidFill>
              <a:cs typeface="Arial" panose="020B0604020202020204" pitchFamily="34" charset="0"/>
            </a:endParaRPr>
          </a:p>
        </p:txBody>
      </p:sp>
      <p:sp>
        <p:nvSpPr>
          <p:cNvPr id="20" name="Rectangle 19"/>
          <p:cNvSpPr/>
          <p:nvPr/>
        </p:nvSpPr>
        <p:spPr>
          <a:xfrm>
            <a:off x="618712" y="3368603"/>
            <a:ext cx="1999047" cy="1107996"/>
          </a:xfrm>
          <a:prstGeom prst="rect">
            <a:avLst/>
          </a:prstGeom>
        </p:spPr>
        <p:txBody>
          <a:bodyPr wrap="square">
            <a:spAutoFit/>
          </a:bodyPr>
          <a:lstStyle/>
          <a:p>
            <a:pPr algn="ctr"/>
            <a:r>
              <a:rPr lang="ru-RU" sz="1100" dirty="0" smtClean="0">
                <a:solidFill>
                  <a:srgbClr val="595959"/>
                </a:solidFill>
              </a:rPr>
              <a:t>Код 31613</a:t>
            </a:r>
          </a:p>
          <a:p>
            <a:pPr algn="ctr"/>
            <a:endParaRPr lang="ru-RU" sz="1100" dirty="0">
              <a:solidFill>
                <a:srgbClr val="595959"/>
              </a:solidFill>
            </a:endParaRPr>
          </a:p>
          <a:p>
            <a:pPr algn="ctr"/>
            <a:endParaRPr lang="ru-RU" sz="1100" dirty="0">
              <a:solidFill>
                <a:srgbClr val="595959"/>
              </a:solidFill>
            </a:endParaRPr>
          </a:p>
          <a:p>
            <a:pPr algn="ctr"/>
            <a:r>
              <a:rPr lang="ru-RU" sz="1100" dirty="0">
                <a:solidFill>
                  <a:srgbClr val="595959"/>
                </a:solidFill>
              </a:rPr>
              <a:t>Спец. </a:t>
            </a:r>
            <a:r>
              <a:rPr lang="ru-RU" sz="1100" dirty="0" smtClean="0">
                <a:solidFill>
                  <a:srgbClr val="595959"/>
                </a:solidFill>
              </a:rPr>
              <a:t>код </a:t>
            </a:r>
            <a:endParaRPr lang="ru-RU" sz="1100" dirty="0">
              <a:solidFill>
                <a:srgbClr val="595959"/>
              </a:solidFill>
            </a:endParaRPr>
          </a:p>
          <a:p>
            <a:pPr algn="ctr"/>
            <a:r>
              <a:rPr lang="ru-RU" sz="1100" dirty="0">
                <a:solidFill>
                  <a:srgbClr val="595959"/>
                </a:solidFill>
              </a:rPr>
              <a:t>для участников акции </a:t>
            </a:r>
          </a:p>
          <a:p>
            <a:pPr algn="ctr"/>
            <a:r>
              <a:rPr lang="ru-RU" sz="1100" dirty="0" smtClean="0">
                <a:solidFill>
                  <a:srgbClr val="595959"/>
                </a:solidFill>
              </a:rPr>
              <a:t>530613</a:t>
            </a:r>
            <a:endParaRPr lang="ru-RU" sz="1100" dirty="0">
              <a:solidFill>
                <a:srgbClr val="595959"/>
              </a:solidFill>
            </a:endParaRPr>
          </a:p>
        </p:txBody>
      </p:sp>
      <p:sp>
        <p:nvSpPr>
          <p:cNvPr id="2" name="Rectangle 1"/>
          <p:cNvSpPr/>
          <p:nvPr/>
        </p:nvSpPr>
        <p:spPr>
          <a:xfrm>
            <a:off x="494447" y="25051"/>
            <a:ext cx="7605945" cy="461665"/>
          </a:xfrm>
          <a:prstGeom prst="rect">
            <a:avLst/>
          </a:prstGeom>
        </p:spPr>
        <p:txBody>
          <a:bodyPr wrap="square">
            <a:spAutoFit/>
          </a:bodyPr>
          <a:lstStyle/>
          <a:p>
            <a:pPr algn="ctr"/>
            <a:r>
              <a:rPr lang="ru-RU" sz="2400" b="1" dirty="0">
                <a:solidFill>
                  <a:srgbClr val="595959"/>
                </a:solidFill>
              </a:rPr>
              <a:t>Восстанавливающее масло для волос </a:t>
            </a:r>
            <a:r>
              <a:rPr lang="ru-RU" sz="2400" b="1" dirty="0" err="1">
                <a:solidFill>
                  <a:srgbClr val="595959"/>
                </a:solidFill>
              </a:rPr>
              <a:t>Eleo</a:t>
            </a:r>
            <a:endParaRPr lang="ru-RU" sz="2400" b="1" dirty="0" smtClean="0">
              <a:solidFill>
                <a:srgbClr val="595959"/>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3557" t="13601" r="42484" b="20601"/>
          <a:stretch/>
        </p:blipFill>
        <p:spPr>
          <a:xfrm>
            <a:off x="1283848" y="513693"/>
            <a:ext cx="767872" cy="2776152"/>
          </a:xfrm>
          <a:prstGeom prst="rect">
            <a:avLst/>
          </a:prstGeom>
        </p:spPr>
      </p:pic>
      <p:sp>
        <p:nvSpPr>
          <p:cNvPr id="4" name="Прямоугольник 3"/>
          <p:cNvSpPr/>
          <p:nvPr/>
        </p:nvSpPr>
        <p:spPr>
          <a:xfrm>
            <a:off x="6416923" y="3061535"/>
            <a:ext cx="2141984" cy="1920526"/>
          </a:xfrm>
          <a:prstGeom prst="rect">
            <a:avLst/>
          </a:prstGeom>
        </p:spPr>
        <p:txBody>
          <a:bodyPr wrap="square">
            <a:spAutoFit/>
          </a:bodyPr>
          <a:lstStyle/>
          <a:p>
            <a:pPr lvl="0" algn="ctr">
              <a:lnSpc>
                <a:spcPct val="90000"/>
              </a:lnSpc>
              <a:spcBef>
                <a:spcPts val="1000"/>
              </a:spcBef>
            </a:pPr>
            <a:r>
              <a:rPr lang="ru-RU" sz="1200" b="1" dirty="0">
                <a:solidFill>
                  <a:prstClr val="black">
                    <a:lumMod val="65000"/>
                    <a:lumOff val="35000"/>
                  </a:prstClr>
                </a:solidFill>
                <a:cs typeface="Arial" panose="020B0604020202020204" pitchFamily="34" charset="0"/>
              </a:rPr>
              <a:t>Для получения максимального эффекта, рекомендуем приобретать все продукты серии: </a:t>
            </a:r>
            <a:r>
              <a:rPr lang="ru-RU" sz="1200" dirty="0">
                <a:solidFill>
                  <a:prstClr val="black">
                    <a:lumMod val="65000"/>
                    <a:lumOff val="35000"/>
                  </a:prstClr>
                </a:solidFill>
                <a:cs typeface="Arial" panose="020B0604020202020204" pitchFamily="34" charset="0"/>
              </a:rPr>
              <a:t>шампунь, кондиционер, маску и ухаживающее масло (на выбор, в зависимости от потребностей Ваших волос)</a:t>
            </a:r>
            <a:endParaRPr lang="ru-RU" sz="1400" dirty="0">
              <a:solidFill>
                <a:prstClr val="black">
                  <a:lumMod val="65000"/>
                  <a:lumOff val="35000"/>
                </a:prstClr>
              </a:solidFill>
              <a:cs typeface="Arial" panose="020B0604020202020204" pitchFamily="34" charset="0"/>
            </a:endParaRPr>
          </a:p>
        </p:txBody>
      </p:sp>
      <p:sp>
        <p:nvSpPr>
          <p:cNvPr id="5" name="Прямоугольник 4"/>
          <p:cNvSpPr/>
          <p:nvPr/>
        </p:nvSpPr>
        <p:spPr>
          <a:xfrm>
            <a:off x="2626437" y="2494467"/>
            <a:ext cx="3254963" cy="2544799"/>
          </a:xfrm>
          <a:prstGeom prst="rect">
            <a:avLst/>
          </a:prstGeom>
        </p:spPr>
        <p:txBody>
          <a:bodyPr wrap="square">
            <a:spAutoFit/>
          </a:bodyPr>
          <a:lstStyle/>
          <a:p>
            <a:pPr>
              <a:lnSpc>
                <a:spcPct val="107000"/>
              </a:lnSpc>
              <a:spcAft>
                <a:spcPts val="0"/>
              </a:spcAft>
            </a:pPr>
            <a:r>
              <a:rPr lang="ru-RU" sz="1200" b="1"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Восстанавливающее масло для волос </a:t>
            </a:r>
            <a:r>
              <a:rPr lang="ru-RU" sz="1200" b="1" dirty="0" err="1"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Eleo</a:t>
            </a:r>
            <a:endParaRPr lang="ru-RU" sz="1200"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200" b="1" dirty="0">
                <a:solidFill>
                  <a:schemeClr val="tx1">
                    <a:lumMod val="65000"/>
                    <a:lumOff val="35000"/>
                  </a:schemeClr>
                </a:solidFill>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200" dirty="0">
                <a:solidFill>
                  <a:schemeClr val="tx1">
                    <a:lumMod val="65000"/>
                    <a:lumOff val="35000"/>
                  </a:schemeClr>
                </a:solidFill>
                <a:latin typeface="Calibri" panose="020F0502020204030204" pitchFamily="34" charset="0"/>
                <a:ea typeface="Times New Roman" panose="02020603050405020304" pitchFamily="18" charset="0"/>
              </a:rPr>
              <a:t>Невесомый экстра-уход с натуральными маслами </a:t>
            </a:r>
            <a:r>
              <a:rPr lang="ru-RU" sz="1200" dirty="0" err="1">
                <a:solidFill>
                  <a:schemeClr val="tx1">
                    <a:lumMod val="65000"/>
                    <a:lumOff val="35000"/>
                  </a:schemeClr>
                </a:solidFill>
                <a:latin typeface="Calibri" panose="020F0502020204030204" pitchFamily="34" charset="0"/>
                <a:ea typeface="Times New Roman" panose="02020603050405020304" pitchFamily="18" charset="0"/>
              </a:rPr>
              <a:t>арганы</a:t>
            </a:r>
            <a:r>
              <a:rPr lang="ru-RU" sz="1200" dirty="0">
                <a:solidFill>
                  <a:schemeClr val="tx1">
                    <a:lumMod val="65000"/>
                    <a:lumOff val="35000"/>
                  </a:schemeClr>
                </a:solidFill>
                <a:latin typeface="Calibri" panose="020F0502020204030204" pitchFamily="34" charset="0"/>
                <a:ea typeface="Times New Roman" panose="02020603050405020304" pitchFamily="18" charset="0"/>
              </a:rPr>
              <a:t> и розы, экстрактом репейного корня и витамином F для питания и восстановления волос от корней до кончиков. </a:t>
            </a:r>
            <a:endParaRPr lang="ru-RU" sz="1200" dirty="0">
              <a:solidFill>
                <a:schemeClr val="tx1">
                  <a:lumMod val="65000"/>
                  <a:lumOff val="35000"/>
                </a:schemeClr>
              </a:solidFill>
              <a:latin typeface="Times New Roman" panose="02020603050405020304" pitchFamily="18" charset="0"/>
              <a:ea typeface="Times New Roman" panose="02020603050405020304" pitchFamily="18" charset="0"/>
            </a:endParaRPr>
          </a:p>
          <a:p>
            <a:pPr>
              <a:lnSpc>
                <a:spcPct val="107000"/>
              </a:lnSpc>
              <a:spcAft>
                <a:spcPts val="0"/>
              </a:spcAft>
            </a:pPr>
            <a:r>
              <a:rPr lang="ru-RU" sz="1200" dirty="0">
                <a:solidFill>
                  <a:schemeClr val="tx1">
                    <a:lumMod val="65000"/>
                    <a:lumOff val="35000"/>
                  </a:schemeClr>
                </a:solidFill>
                <a:latin typeface="Calibri" panose="020F0502020204030204" pitchFamily="34" charset="0"/>
                <a:ea typeface="Times New Roman" panose="02020603050405020304" pitchFamily="18" charset="0"/>
                <a:cs typeface="Times New Roman" panose="02020603050405020304" pitchFamily="18" charset="0"/>
              </a:rPr>
              <a:t> </a:t>
            </a:r>
            <a:endParaRPr lang="ru-RU" sz="1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200" dirty="0">
                <a:solidFill>
                  <a:schemeClr val="tx1">
                    <a:lumMod val="65000"/>
                    <a:lumOff val="35000"/>
                  </a:schemeClr>
                </a:solidFill>
                <a:latin typeface="Calibri" panose="020F0502020204030204" pitchFamily="34" charset="0"/>
                <a:ea typeface="Times New Roman" panose="02020603050405020304" pitchFamily="18" charset="0"/>
              </a:rPr>
              <a:t>Укрепляет, увлажняет и разглаживает*, не утяжеляя волосы</a:t>
            </a:r>
            <a:endParaRPr lang="ru-RU" sz="1200" dirty="0">
              <a:solidFill>
                <a:schemeClr val="tx1">
                  <a:lumMod val="65000"/>
                  <a:lumOff val="35000"/>
                </a:schemeClr>
              </a:solidFill>
              <a:latin typeface="Times New Roman" panose="02020603050405020304" pitchFamily="18" charset="0"/>
              <a:ea typeface="Times New Roman" panose="02020603050405020304" pitchFamily="18" charset="0"/>
            </a:endParaRPr>
          </a:p>
          <a:p>
            <a:pPr>
              <a:lnSpc>
                <a:spcPct val="107000"/>
              </a:lnSpc>
              <a:spcAft>
                <a:spcPts val="0"/>
              </a:spcAft>
            </a:pPr>
            <a:r>
              <a:rPr lang="ru-RU" sz="1200" dirty="0">
                <a:solidFill>
                  <a:schemeClr val="tx1">
                    <a:lumMod val="65000"/>
                    <a:lumOff val="35000"/>
                  </a:schemeClr>
                </a:solidFill>
                <a:latin typeface="Calibri" panose="020F0502020204030204" pitchFamily="34" charset="0"/>
                <a:ea typeface="Times New Roman" panose="02020603050405020304" pitchFamily="18" charset="0"/>
                <a:cs typeface="Times New Roman" panose="02020603050405020304" pitchFamily="18" charset="0"/>
              </a:rPr>
              <a:t> </a:t>
            </a:r>
            <a:endParaRPr lang="ru-RU" sz="1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ru-RU" sz="1200" dirty="0">
                <a:solidFill>
                  <a:schemeClr val="tx1">
                    <a:lumMod val="65000"/>
                    <a:lumOff val="35000"/>
                  </a:schemeClr>
                </a:solidFill>
                <a:latin typeface="Calibri" panose="020F0502020204030204" pitchFamily="34" charset="0"/>
                <a:ea typeface="Times New Roman" panose="02020603050405020304" pitchFamily="18" charset="0"/>
              </a:rPr>
              <a:t>Идеально для СУХИХ И ПОВРЕЖДЕННЫХ волос</a:t>
            </a:r>
            <a:endParaRPr lang="ru-RU" sz="1200" dirty="0">
              <a:solidFill>
                <a:schemeClr val="tx1">
                  <a:lumMod val="65000"/>
                  <a:lumOff val="35000"/>
                </a:schemeClr>
              </a:solidFill>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1370271" y="4403283"/>
            <a:ext cx="1297562"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14</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ББ</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99429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0"/>
            <a:ext cx="7632848" cy="677108"/>
          </a:xfrm>
          <a:prstGeom prst="rect">
            <a:avLst/>
          </a:prstGeom>
        </p:spPr>
        <p:txBody>
          <a:bodyPr wrap="square">
            <a:spAutoFit/>
          </a:bodyPr>
          <a:lstStyle/>
          <a:p>
            <a:pPr algn="ctr"/>
            <a:r>
              <a:rPr lang="ru-RU" sz="3800" dirty="0" smtClean="0">
                <a:solidFill>
                  <a:schemeClr val="tx1">
                    <a:lumMod val="65000"/>
                    <a:lumOff val="35000"/>
                  </a:schemeClr>
                </a:solidFill>
                <a:cs typeface="Arial" panose="020B0604020202020204" pitchFamily="34" charset="0"/>
              </a:rPr>
              <a:t>Должен быть в каждом заказе</a:t>
            </a:r>
            <a:endParaRPr lang="en-US" sz="3800" dirty="0">
              <a:solidFill>
                <a:schemeClr val="tx1">
                  <a:lumMod val="65000"/>
                  <a:lumOff val="35000"/>
                </a:schemeClr>
              </a:solidFill>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411760" y="771550"/>
            <a:ext cx="4392488" cy="40672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44963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4565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2280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2031690"/>
            <a:ext cx="7772400" cy="1728192"/>
          </a:xfrm>
        </p:spPr>
        <p:txBody>
          <a:bodyPr/>
          <a:lstStyle/>
          <a:p>
            <a:r>
              <a:rPr lang="ru-RU" dirty="0" smtClean="0">
                <a:solidFill>
                  <a:prstClr val="black">
                    <a:lumMod val="65000"/>
                    <a:lumOff val="35000"/>
                  </a:prstClr>
                </a:solidFill>
                <a:cs typeface="Arial" panose="020B0604020202020204" pitchFamily="34" charset="0"/>
              </a:rPr>
              <a:t/>
            </a:r>
            <a:br>
              <a:rPr lang="ru-RU" dirty="0" smtClean="0">
                <a:solidFill>
                  <a:prstClr val="black">
                    <a:lumMod val="65000"/>
                    <a:lumOff val="35000"/>
                  </a:prstClr>
                </a:solidFill>
                <a:cs typeface="Arial" panose="020B0604020202020204" pitchFamily="34" charset="0"/>
              </a:rPr>
            </a:br>
            <a:r>
              <a:rPr lang="ru-RU" dirty="0" smtClean="0">
                <a:solidFill>
                  <a:schemeClr val="tx1">
                    <a:lumMod val="65000"/>
                    <a:lumOff val="35000"/>
                  </a:schemeClr>
                </a:solidFill>
                <a:latin typeface="+mn-lt"/>
                <a:cs typeface="Arial" panose="020B0604020202020204" pitchFamily="34" charset="0"/>
              </a:rPr>
              <a:t>Какой </a:t>
            </a:r>
            <a:r>
              <a:rPr lang="ru-RU" dirty="0">
                <a:solidFill>
                  <a:schemeClr val="tx1">
                    <a:lumMod val="65000"/>
                    <a:lumOff val="35000"/>
                  </a:schemeClr>
                </a:solidFill>
                <a:latin typeface="+mn-lt"/>
                <a:cs typeface="Arial" panose="020B0604020202020204" pitchFamily="34" charset="0"/>
              </a:rPr>
              <a:t>продукт для макияжа </a:t>
            </a:r>
            <a:r>
              <a:rPr lang="ru-RU" dirty="0" smtClean="0">
                <a:solidFill>
                  <a:schemeClr val="tx1">
                    <a:lumMod val="65000"/>
                    <a:lumOff val="35000"/>
                  </a:schemeClr>
                </a:solidFill>
                <a:latin typeface="+mn-lt"/>
                <a:cs typeface="Arial" panose="020B0604020202020204" pitchFamily="34" charset="0"/>
              </a:rPr>
              <a:t>глаз</a:t>
            </a:r>
            <a:br>
              <a:rPr lang="ru-RU" dirty="0" smtClean="0">
                <a:solidFill>
                  <a:schemeClr val="tx1">
                    <a:lumMod val="65000"/>
                    <a:lumOff val="35000"/>
                  </a:schemeClr>
                </a:solidFill>
                <a:latin typeface="+mn-lt"/>
                <a:cs typeface="Arial" panose="020B0604020202020204" pitchFamily="34" charset="0"/>
              </a:rPr>
            </a:br>
            <a:r>
              <a:rPr lang="ru-RU" dirty="0" smtClean="0">
                <a:solidFill>
                  <a:schemeClr val="tx1">
                    <a:lumMod val="65000"/>
                    <a:lumOff val="35000"/>
                  </a:schemeClr>
                </a:solidFill>
                <a:latin typeface="+mn-lt"/>
                <a:cs typeface="Arial" panose="020B0604020202020204" pitchFamily="34" charset="0"/>
              </a:rPr>
              <a:t> обеспечит</a:t>
            </a:r>
            <a:r>
              <a:rPr lang="ru-RU" dirty="0">
                <a:solidFill>
                  <a:schemeClr val="tx1">
                    <a:lumMod val="65000"/>
                    <a:lumOff val="35000"/>
                  </a:schemeClr>
                </a:solidFill>
                <a:latin typeface="+mn-lt"/>
                <a:cs typeface="Arial" panose="020B0604020202020204" pitchFamily="34" charset="0"/>
              </a:rPr>
              <a:t/>
            </a:r>
            <a:br>
              <a:rPr lang="ru-RU" dirty="0">
                <a:solidFill>
                  <a:schemeClr val="tx1">
                    <a:lumMod val="65000"/>
                    <a:lumOff val="35000"/>
                  </a:schemeClr>
                </a:solidFill>
                <a:latin typeface="+mn-lt"/>
                <a:cs typeface="Arial" panose="020B0604020202020204" pitchFamily="34" charset="0"/>
              </a:rPr>
            </a:br>
            <a:r>
              <a:rPr lang="ru-RU" dirty="0">
                <a:solidFill>
                  <a:schemeClr val="tx1">
                    <a:lumMod val="65000"/>
                    <a:lumOff val="35000"/>
                  </a:schemeClr>
                </a:solidFill>
                <a:latin typeface="+mn-lt"/>
                <a:cs typeface="Arial" panose="020B0604020202020204" pitchFamily="34" charset="0"/>
              </a:rPr>
              <a:t> </a:t>
            </a:r>
            <a:r>
              <a:rPr lang="ru-RU" b="1" dirty="0" smtClean="0">
                <a:solidFill>
                  <a:srgbClr val="FFCCFF"/>
                </a:solidFill>
                <a:effectLst>
                  <a:outerShdw blurRad="38100" dist="38100" dir="2700000" algn="tl">
                    <a:srgbClr val="000000">
                      <a:alpha val="43137"/>
                    </a:srgbClr>
                  </a:outerShdw>
                </a:effectLst>
                <a:latin typeface="+mn-lt"/>
                <a:cs typeface="Arial" panose="020B0604020202020204" pitchFamily="34" charset="0"/>
              </a:rPr>
              <a:t>веерный эффект</a:t>
            </a:r>
            <a:r>
              <a:rPr lang="ru-RU" dirty="0" smtClean="0">
                <a:solidFill>
                  <a:schemeClr val="tx1">
                    <a:lumMod val="65000"/>
                    <a:lumOff val="35000"/>
                  </a:schemeClr>
                </a:solidFill>
                <a:latin typeface="+mn-lt"/>
                <a:cs typeface="Arial" panose="020B0604020202020204" pitchFamily="34" charset="0"/>
              </a:rPr>
              <a:t> </a:t>
            </a:r>
            <a:r>
              <a:rPr lang="ru-RU" dirty="0">
                <a:solidFill>
                  <a:schemeClr val="tx1">
                    <a:lumMod val="65000"/>
                    <a:lumOff val="35000"/>
                  </a:schemeClr>
                </a:solidFill>
                <a:latin typeface="+mn-lt"/>
                <a:cs typeface="Arial" panose="020B0604020202020204" pitchFamily="34" charset="0"/>
              </a:rPr>
              <a:t/>
            </a:r>
            <a:br>
              <a:rPr lang="ru-RU" dirty="0">
                <a:solidFill>
                  <a:schemeClr val="tx1">
                    <a:lumMod val="65000"/>
                    <a:lumOff val="35000"/>
                  </a:schemeClr>
                </a:solidFill>
                <a:latin typeface="+mn-lt"/>
                <a:cs typeface="Arial" panose="020B0604020202020204" pitchFamily="34" charset="0"/>
              </a:rPr>
            </a:br>
            <a:r>
              <a:rPr lang="ru-RU" dirty="0">
                <a:solidFill>
                  <a:schemeClr val="tx1">
                    <a:lumMod val="65000"/>
                    <a:lumOff val="35000"/>
                  </a:schemeClr>
                </a:solidFill>
                <a:latin typeface="+mn-lt"/>
                <a:cs typeface="Arial" panose="020B0604020202020204" pitchFamily="34" charset="0"/>
              </a:rPr>
              <a:t>для ваших ресниц?</a:t>
            </a:r>
            <a:r>
              <a:rPr lang="ru-RU" dirty="0" smtClean="0">
                <a:solidFill>
                  <a:schemeClr val="tx1">
                    <a:lumMod val="65000"/>
                    <a:lumOff val="35000"/>
                  </a:schemeClr>
                </a:solidFill>
                <a:latin typeface="+mn-lt"/>
                <a:cs typeface="Arial" panose="020B0604020202020204" pitchFamily="34" charset="0"/>
              </a:rPr>
              <a:t/>
            </a:r>
            <a:br>
              <a:rPr lang="ru-RU" dirty="0" smtClean="0">
                <a:solidFill>
                  <a:schemeClr val="tx1">
                    <a:lumMod val="65000"/>
                    <a:lumOff val="35000"/>
                  </a:schemeClr>
                </a:solidFill>
                <a:latin typeface="+mn-lt"/>
                <a:cs typeface="Arial" panose="020B0604020202020204" pitchFamily="34" charset="0"/>
              </a:rPr>
            </a:br>
            <a:r>
              <a:rPr lang="ru-RU" dirty="0" smtClean="0">
                <a:solidFill>
                  <a:schemeClr val="tx1">
                    <a:lumMod val="65000"/>
                    <a:lumOff val="35000"/>
                  </a:schemeClr>
                </a:solidFill>
                <a:latin typeface="+mn-lt"/>
                <a:cs typeface="Arial" panose="020B0604020202020204" pitchFamily="34" charset="0"/>
              </a:rPr>
              <a:t/>
            </a:r>
            <a:br>
              <a:rPr lang="ru-RU" dirty="0" smtClean="0">
                <a:solidFill>
                  <a:schemeClr val="tx1">
                    <a:lumMod val="65000"/>
                    <a:lumOff val="35000"/>
                  </a:schemeClr>
                </a:solidFill>
                <a:latin typeface="+mn-lt"/>
                <a:cs typeface="Arial" panose="020B0604020202020204" pitchFamily="34" charset="0"/>
              </a:rPr>
            </a:br>
            <a:endParaRPr lang="ru-RU" dirty="0">
              <a:latin typeface="+mn-lt"/>
            </a:endParaRPr>
          </a:p>
        </p:txBody>
      </p:sp>
    </p:spTree>
    <p:extLst>
      <p:ext uri="{BB962C8B-B14F-4D97-AF65-F5344CB8AC3E}">
        <p14:creationId xmlns:p14="http://schemas.microsoft.com/office/powerpoint/2010/main" val="1853256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91815" y="866308"/>
            <a:ext cx="7367308" cy="3410883"/>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985828" y="178711"/>
            <a:ext cx="6979283" cy="400110"/>
          </a:xfrm>
          <a:prstGeom prst="rect">
            <a:avLst/>
          </a:prstGeom>
        </p:spPr>
        <p:txBody>
          <a:bodyPr wrap="none">
            <a:spAutoFit/>
          </a:bodyPr>
          <a:lstStyle/>
          <a:p>
            <a:r>
              <a:rPr lang="ru-RU" sz="2000" b="1" dirty="0">
                <a:solidFill>
                  <a:prstClr val="black">
                    <a:lumMod val="65000"/>
                    <a:lumOff val="35000"/>
                  </a:prstClr>
                </a:solidFill>
                <a:cs typeface="Arial" panose="020B0604020202020204" pitchFamily="34" charset="0"/>
              </a:rPr>
              <a:t>Разделяющая тушь для ресниц </a:t>
            </a:r>
            <a:r>
              <a:rPr lang="ru-RU" sz="2000" b="1" dirty="0" err="1">
                <a:solidFill>
                  <a:prstClr val="black">
                    <a:lumMod val="65000"/>
                    <a:lumOff val="35000"/>
                  </a:prstClr>
                </a:solidFill>
                <a:cs typeface="Arial" panose="020B0604020202020204" pitchFamily="34" charset="0"/>
              </a:rPr>
              <a:t>The</a:t>
            </a:r>
            <a:r>
              <a:rPr lang="ru-RU" sz="2000" b="1" dirty="0">
                <a:solidFill>
                  <a:prstClr val="black">
                    <a:lumMod val="65000"/>
                    <a:lumOff val="35000"/>
                  </a:prstClr>
                </a:solidFill>
                <a:cs typeface="Arial" panose="020B0604020202020204" pitchFamily="34" charset="0"/>
              </a:rPr>
              <a:t> ONE </a:t>
            </a:r>
            <a:r>
              <a:rPr lang="ru-RU" sz="2000" b="1" dirty="0" err="1">
                <a:solidFill>
                  <a:prstClr val="black">
                    <a:lumMod val="65000"/>
                    <a:lumOff val="35000"/>
                  </a:prstClr>
                </a:solidFill>
                <a:cs typeface="Arial" panose="020B0604020202020204" pitchFamily="34" charset="0"/>
              </a:rPr>
              <a:t>Featherlight</a:t>
            </a:r>
            <a:r>
              <a:rPr lang="ru-RU" sz="2000" b="1" dirty="0">
                <a:solidFill>
                  <a:prstClr val="black">
                    <a:lumMod val="65000"/>
                    <a:lumOff val="35000"/>
                  </a:prstClr>
                </a:solidFill>
                <a:cs typeface="Arial" panose="020B0604020202020204" pitchFamily="34" charset="0"/>
              </a:rPr>
              <a:t> </a:t>
            </a:r>
            <a:endParaRPr lang="ru-RU" sz="3200" b="1" dirty="0"/>
          </a:p>
        </p:txBody>
      </p:sp>
    </p:spTree>
    <p:extLst>
      <p:ext uri="{BB962C8B-B14F-4D97-AF65-F5344CB8AC3E}">
        <p14:creationId xmlns:p14="http://schemas.microsoft.com/office/powerpoint/2010/main" val="1065590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2"/>
          <p:cNvSpPr>
            <a:spLocks noGrp="1"/>
          </p:cNvSpPr>
          <p:nvPr>
            <p:ph idx="1"/>
          </p:nvPr>
        </p:nvSpPr>
        <p:spPr>
          <a:xfrm>
            <a:off x="2698915" y="771550"/>
            <a:ext cx="6219038" cy="1694745"/>
          </a:xfrm>
        </p:spPr>
        <p:txBody>
          <a:bodyPr>
            <a:normAutofit/>
          </a:bodyPr>
          <a:lstStyle/>
          <a:p>
            <a:pPr lvl="0"/>
            <a:r>
              <a:rPr lang="ru-RU" sz="1200" dirty="0">
                <a:solidFill>
                  <a:srgbClr val="595959"/>
                </a:solidFill>
              </a:rPr>
              <a:t>Натуральный макияж - на пике популярности: легкие текстуры и естественный образ.</a:t>
            </a:r>
          </a:p>
          <a:p>
            <a:pPr lvl="0"/>
            <a:r>
              <a:rPr lang="ru-RU" sz="1200" dirty="0">
                <a:solidFill>
                  <a:srgbClr val="595959"/>
                </a:solidFill>
              </a:rPr>
              <a:t>Новшество - уникальная щеточка с мягкими щетинками гарантирует комфортное нанесение</a:t>
            </a:r>
            <a:r>
              <a:rPr lang="ru-RU" sz="1200" dirty="0" smtClean="0">
                <a:solidFill>
                  <a:srgbClr val="595959"/>
                </a:solidFill>
              </a:rPr>
              <a:t>.</a:t>
            </a:r>
            <a:endParaRPr lang="en-US" sz="1200" dirty="0" smtClean="0">
              <a:solidFill>
                <a:srgbClr val="595959"/>
              </a:solidFill>
            </a:endParaRPr>
          </a:p>
          <a:p>
            <a:pPr lvl="0"/>
            <a:r>
              <a:rPr lang="ru-RU" sz="1200" dirty="0" smtClean="0">
                <a:solidFill>
                  <a:srgbClr val="595959"/>
                </a:solidFill>
              </a:rPr>
              <a:t>Веерный эффект нанесения одновременно и удлинняет ресницы, и придает им видимый объем.</a:t>
            </a:r>
          </a:p>
          <a:p>
            <a:pPr lvl="0"/>
            <a:r>
              <a:rPr lang="ru-RU" sz="1200" dirty="0" smtClean="0">
                <a:solidFill>
                  <a:srgbClr val="595959"/>
                </a:solidFill>
              </a:rPr>
              <a:t>Представлена в двух самых популярных оттенках на рынке.</a:t>
            </a:r>
          </a:p>
          <a:p>
            <a:pPr lvl="0"/>
            <a:endParaRPr lang="ru-RU" sz="1200" dirty="0">
              <a:solidFill>
                <a:srgbClr val="595959"/>
              </a:solidFill>
            </a:endParaRPr>
          </a:p>
        </p:txBody>
      </p:sp>
      <p:sp>
        <p:nvSpPr>
          <p:cNvPr id="26" name="Title 1"/>
          <p:cNvSpPr txBox="1">
            <a:spLocks/>
          </p:cNvSpPr>
          <p:nvPr/>
        </p:nvSpPr>
        <p:spPr>
          <a:xfrm>
            <a:off x="739617" y="4566538"/>
            <a:ext cx="1584176" cy="3679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schemeClr val="tx1">
                    <a:lumMod val="65000"/>
                    <a:lumOff val="35000"/>
                  </a:schemeClr>
                </a:solidFill>
                <a:latin typeface="Arial" panose="020B0604020202020204" pitchFamily="34" charset="0"/>
                <a:cs typeface="Arial" panose="020B0604020202020204" pitchFamily="34" charset="0"/>
              </a:rPr>
              <a:t>Стр. 4 - 5</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Content Placeholder 13"/>
          <p:cNvSpPr txBox="1">
            <a:spLocks/>
          </p:cNvSpPr>
          <p:nvPr/>
        </p:nvSpPr>
        <p:spPr>
          <a:xfrm>
            <a:off x="2698915" y="2571750"/>
            <a:ext cx="3528392" cy="2362692"/>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1200" b="1" dirty="0">
                <a:solidFill>
                  <a:prstClr val="black">
                    <a:lumMod val="65000"/>
                    <a:lumOff val="35000"/>
                  </a:prstClr>
                </a:solidFill>
                <a:cs typeface="Arial" panose="020B0604020202020204" pitchFamily="34" charset="0"/>
              </a:rPr>
              <a:t>Разделяющая тушь для ресниц </a:t>
            </a:r>
            <a:r>
              <a:rPr lang="ru-RU" sz="1200" b="1" dirty="0" err="1">
                <a:solidFill>
                  <a:prstClr val="black">
                    <a:lumMod val="65000"/>
                    <a:lumOff val="35000"/>
                  </a:prstClr>
                </a:solidFill>
                <a:cs typeface="Arial" panose="020B0604020202020204" pitchFamily="34" charset="0"/>
              </a:rPr>
              <a:t>The</a:t>
            </a:r>
            <a:r>
              <a:rPr lang="ru-RU" sz="1200" b="1" dirty="0">
                <a:solidFill>
                  <a:prstClr val="black">
                    <a:lumMod val="65000"/>
                    <a:lumOff val="35000"/>
                  </a:prstClr>
                </a:solidFill>
                <a:cs typeface="Arial" panose="020B0604020202020204" pitchFamily="34" charset="0"/>
              </a:rPr>
              <a:t> ONE </a:t>
            </a:r>
            <a:r>
              <a:rPr lang="ru-RU" sz="1200" b="1" dirty="0" err="1">
                <a:solidFill>
                  <a:prstClr val="black">
                    <a:lumMod val="65000"/>
                    <a:lumOff val="35000"/>
                  </a:prstClr>
                </a:solidFill>
                <a:cs typeface="Arial" panose="020B0604020202020204" pitchFamily="34" charset="0"/>
              </a:rPr>
              <a:t>Featherlight</a:t>
            </a:r>
            <a:r>
              <a:rPr lang="ru-RU" sz="1200" b="1" dirty="0">
                <a:solidFill>
                  <a:prstClr val="black">
                    <a:lumMod val="65000"/>
                    <a:lumOff val="35000"/>
                  </a:prstClr>
                </a:solidFill>
                <a:cs typeface="Arial" panose="020B0604020202020204" pitchFamily="34" charset="0"/>
              </a:rPr>
              <a:t> </a:t>
            </a:r>
          </a:p>
          <a:p>
            <a:r>
              <a:rPr lang="ru-RU" sz="1200" dirty="0" smtClean="0">
                <a:solidFill>
                  <a:prstClr val="black">
                    <a:lumMod val="65000"/>
                    <a:lumOff val="35000"/>
                  </a:prstClr>
                </a:solidFill>
                <a:cs typeface="Arial" panose="020B0604020202020204" pitchFamily="34" charset="0"/>
              </a:rPr>
              <a:t>Невесомая формула </a:t>
            </a:r>
            <a:r>
              <a:rPr lang="ru-RU" sz="1200" dirty="0">
                <a:solidFill>
                  <a:prstClr val="black">
                    <a:lumMod val="65000"/>
                    <a:lumOff val="35000"/>
                  </a:prstClr>
                </a:solidFill>
                <a:cs typeface="Arial" panose="020B0604020202020204" pitchFamily="34" charset="0"/>
              </a:rPr>
              <a:t>с натуральными восками семян подсолнечника и </a:t>
            </a:r>
            <a:r>
              <a:rPr lang="ru-RU" sz="1200" dirty="0" smtClean="0">
                <a:solidFill>
                  <a:prstClr val="black">
                    <a:lumMod val="65000"/>
                    <a:lumOff val="35000"/>
                  </a:prstClr>
                </a:solidFill>
                <a:cs typeface="Arial" panose="020B0604020202020204" pitchFamily="34" charset="0"/>
              </a:rPr>
              <a:t>ягод.</a:t>
            </a:r>
          </a:p>
          <a:p>
            <a:pPr marL="0" indent="0">
              <a:buNone/>
            </a:pPr>
            <a:endParaRPr lang="ru-RU" sz="300" dirty="0" smtClean="0">
              <a:solidFill>
                <a:prstClr val="black">
                  <a:lumMod val="65000"/>
                  <a:lumOff val="35000"/>
                </a:prstClr>
              </a:solidFill>
              <a:cs typeface="Arial" panose="020B0604020202020204" pitchFamily="34" charset="0"/>
            </a:endParaRPr>
          </a:p>
          <a:p>
            <a:r>
              <a:rPr lang="ru-RU" sz="1200" dirty="0" smtClean="0">
                <a:solidFill>
                  <a:prstClr val="black">
                    <a:lumMod val="65000"/>
                    <a:lumOff val="35000"/>
                  </a:prstClr>
                </a:solidFill>
                <a:cs typeface="Arial" panose="020B0604020202020204" pitchFamily="34" charset="0"/>
              </a:rPr>
              <a:t> Специальная мягкая щеточка идеально разделяет и прокрашивает каждую ресничку.</a:t>
            </a:r>
            <a:endParaRPr lang="ru-RU" sz="1200" dirty="0">
              <a:solidFill>
                <a:prstClr val="black">
                  <a:lumMod val="65000"/>
                  <a:lumOff val="35000"/>
                </a:prstClr>
              </a:solidFill>
              <a:cs typeface="Arial" panose="020B0604020202020204" pitchFamily="34" charset="0"/>
            </a:endParaRPr>
          </a:p>
          <a:p>
            <a:pPr marL="0" indent="0">
              <a:buNone/>
            </a:pPr>
            <a:endParaRPr lang="ru-RU" sz="100" dirty="0">
              <a:solidFill>
                <a:prstClr val="black">
                  <a:lumMod val="65000"/>
                  <a:lumOff val="35000"/>
                </a:prstClr>
              </a:solidFill>
              <a:cs typeface="Arial" panose="020B0604020202020204" pitchFamily="34" charset="0"/>
            </a:endParaRPr>
          </a:p>
          <a:p>
            <a:r>
              <a:rPr lang="ru-RU" sz="1200" dirty="0">
                <a:solidFill>
                  <a:prstClr val="black">
                    <a:lumMod val="65000"/>
                    <a:lumOff val="35000"/>
                  </a:prstClr>
                </a:solidFill>
                <a:cs typeface="Arial" panose="020B0604020202020204" pitchFamily="34" charset="0"/>
              </a:rPr>
              <a:t>Не образует комочков и не осыпается*.</a:t>
            </a:r>
          </a:p>
          <a:p>
            <a:pPr marL="0" indent="0">
              <a:buNone/>
            </a:pPr>
            <a:endParaRPr lang="ru-RU" sz="400" dirty="0">
              <a:solidFill>
                <a:prstClr val="black">
                  <a:lumMod val="65000"/>
                  <a:lumOff val="35000"/>
                </a:prstClr>
              </a:solidFill>
              <a:cs typeface="Arial" panose="020B0604020202020204" pitchFamily="34" charset="0"/>
            </a:endParaRPr>
          </a:p>
          <a:p>
            <a:r>
              <a:rPr lang="ru-RU" sz="1200" dirty="0">
                <a:solidFill>
                  <a:prstClr val="black">
                    <a:lumMod val="65000"/>
                    <a:lumOff val="35000"/>
                  </a:prstClr>
                </a:solidFill>
                <a:cs typeface="Arial" panose="020B0604020202020204" pitchFamily="34" charset="0"/>
              </a:rPr>
              <a:t>Выходит в 2 оттенках: черный и сливовый.</a:t>
            </a:r>
          </a:p>
          <a:p>
            <a:pPr marL="0" indent="0">
              <a:buNone/>
            </a:pPr>
            <a:endParaRPr lang="ru-RU" sz="1200" dirty="0">
              <a:solidFill>
                <a:prstClr val="black">
                  <a:lumMod val="65000"/>
                  <a:lumOff val="35000"/>
                </a:prstClr>
              </a:solidFill>
              <a:cs typeface="Arial" panose="020B0604020202020204" pitchFamily="34" charset="0"/>
            </a:endParaRPr>
          </a:p>
        </p:txBody>
      </p:sp>
      <p:sp>
        <p:nvSpPr>
          <p:cNvPr id="12" name="Content Placeholder 14"/>
          <p:cNvSpPr txBox="1">
            <a:spLocks/>
          </p:cNvSpPr>
          <p:nvPr/>
        </p:nvSpPr>
        <p:spPr>
          <a:xfrm>
            <a:off x="6292997" y="2571750"/>
            <a:ext cx="2697841" cy="2365811"/>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lnSpc>
                <a:spcPct val="90000"/>
              </a:lnSpc>
              <a:spcBef>
                <a:spcPts val="1000"/>
              </a:spcBef>
              <a:buNone/>
            </a:pPr>
            <a:r>
              <a:rPr lang="ru-RU" sz="1600" b="1" dirty="0" smtClean="0">
                <a:solidFill>
                  <a:prstClr val="black">
                    <a:lumMod val="65000"/>
                    <a:lumOff val="35000"/>
                  </a:prstClr>
                </a:solidFill>
                <a:cs typeface="Arial" panose="020B0604020202020204" pitchFamily="34" charset="0"/>
              </a:rPr>
              <a:t>Рекомендуем </a:t>
            </a:r>
            <a:r>
              <a:rPr lang="ru-RU" sz="1600" b="1" dirty="0">
                <a:solidFill>
                  <a:prstClr val="black">
                    <a:lumMod val="65000"/>
                    <a:lumOff val="35000"/>
                  </a:prstClr>
                </a:solidFill>
                <a:cs typeface="Arial" panose="020B0604020202020204" pitchFamily="34" charset="0"/>
              </a:rPr>
              <a:t>приобрести вместе с </a:t>
            </a:r>
            <a:r>
              <a:rPr lang="ru-RU" sz="1600" b="1" dirty="0" smtClean="0">
                <a:solidFill>
                  <a:prstClr val="black">
                    <a:lumMod val="65000"/>
                    <a:lumOff val="35000"/>
                  </a:prstClr>
                </a:solidFill>
                <a:cs typeface="Arial" panose="020B0604020202020204" pitchFamily="34" charset="0"/>
              </a:rPr>
              <a:t>этими продуктами:</a:t>
            </a:r>
          </a:p>
          <a:p>
            <a:pPr>
              <a:lnSpc>
                <a:spcPct val="90000"/>
              </a:lnSpc>
              <a:spcBef>
                <a:spcPts val="1000"/>
              </a:spcBef>
            </a:pPr>
            <a:r>
              <a:rPr lang="ru-RU" sz="1200" dirty="0">
                <a:solidFill>
                  <a:prstClr val="black">
                    <a:lumMod val="65000"/>
                    <a:lumOff val="35000"/>
                  </a:prstClr>
                </a:solidFill>
                <a:cs typeface="Arial" panose="020B0604020202020204" pitchFamily="34" charset="0"/>
              </a:rPr>
              <a:t>Рассыпчатые тени для век </a:t>
            </a:r>
            <a:r>
              <a:rPr lang="ru-RU" sz="1200" dirty="0" err="1">
                <a:solidFill>
                  <a:prstClr val="black">
                    <a:lumMod val="65000"/>
                    <a:lumOff val="35000"/>
                  </a:prstClr>
                </a:solidFill>
                <a:cs typeface="Arial" panose="020B0604020202020204" pitchFamily="34" charset="0"/>
              </a:rPr>
              <a:t>The</a:t>
            </a:r>
            <a:r>
              <a:rPr lang="ru-RU" sz="1200" dirty="0">
                <a:solidFill>
                  <a:prstClr val="black">
                    <a:lumMod val="65000"/>
                    <a:lumOff val="35000"/>
                  </a:prstClr>
                </a:solidFill>
                <a:cs typeface="Arial" panose="020B0604020202020204" pitchFamily="34" charset="0"/>
              </a:rPr>
              <a:t> ONE </a:t>
            </a:r>
            <a:r>
              <a:rPr lang="ru-RU" sz="1200" dirty="0" err="1" smtClean="0">
                <a:solidFill>
                  <a:prstClr val="black">
                    <a:lumMod val="65000"/>
                    <a:lumOff val="35000"/>
                  </a:prstClr>
                </a:solidFill>
                <a:cs typeface="Arial" panose="020B0604020202020204" pitchFamily="34" charset="0"/>
              </a:rPr>
              <a:t>Featherlight</a:t>
            </a:r>
            <a:r>
              <a:rPr lang="ru-RU" sz="1200" dirty="0" smtClean="0">
                <a:solidFill>
                  <a:prstClr val="black">
                    <a:lumMod val="65000"/>
                    <a:lumOff val="35000"/>
                  </a:prstClr>
                </a:solidFill>
                <a:cs typeface="Arial" panose="020B0604020202020204" pitchFamily="34" charset="0"/>
              </a:rPr>
              <a:t> (32583 – 32587)</a:t>
            </a:r>
            <a:endParaRPr lang="ru-RU" sz="1200" dirty="0">
              <a:solidFill>
                <a:prstClr val="black">
                  <a:lumMod val="65000"/>
                  <a:lumOff val="35000"/>
                </a:prstClr>
              </a:solidFill>
              <a:cs typeface="Arial" panose="020B0604020202020204" pitchFamily="34" charset="0"/>
            </a:endParaRPr>
          </a:p>
          <a:p>
            <a:pPr>
              <a:lnSpc>
                <a:spcPct val="90000"/>
              </a:lnSpc>
              <a:spcBef>
                <a:spcPts val="1000"/>
              </a:spcBef>
            </a:pPr>
            <a:r>
              <a:rPr lang="ru-RU" sz="1200" dirty="0" smtClean="0">
                <a:solidFill>
                  <a:prstClr val="black">
                    <a:lumMod val="65000"/>
                    <a:lumOff val="35000"/>
                  </a:prstClr>
                </a:solidFill>
                <a:cs typeface="Arial" panose="020B0604020202020204" pitchFamily="34" charset="0"/>
              </a:rPr>
              <a:t>Гель-кондиционер </a:t>
            </a:r>
            <a:r>
              <a:rPr lang="ru-RU" sz="1200" dirty="0">
                <a:solidFill>
                  <a:prstClr val="black">
                    <a:lumMod val="65000"/>
                    <a:lumOff val="35000"/>
                  </a:prstClr>
                </a:solidFill>
                <a:cs typeface="Arial" panose="020B0604020202020204" pitchFamily="34" charset="0"/>
              </a:rPr>
              <a:t>для </a:t>
            </a:r>
            <a:r>
              <a:rPr lang="ru-RU" sz="1200" dirty="0" smtClean="0">
                <a:solidFill>
                  <a:prstClr val="black">
                    <a:lumMod val="65000"/>
                    <a:lumOff val="35000"/>
                  </a:prstClr>
                </a:solidFill>
                <a:cs typeface="Arial" panose="020B0604020202020204" pitchFamily="34" charset="0"/>
              </a:rPr>
              <a:t>бровей и </a:t>
            </a:r>
            <a:r>
              <a:rPr lang="ru-RU" sz="1200" dirty="0">
                <a:solidFill>
                  <a:prstClr val="black">
                    <a:lumMod val="65000"/>
                    <a:lumOff val="35000"/>
                  </a:prstClr>
                </a:solidFill>
                <a:cs typeface="Arial" panose="020B0604020202020204" pitchFamily="34" charset="0"/>
              </a:rPr>
              <a:t>ресниц </a:t>
            </a:r>
            <a:r>
              <a:rPr lang="ru-RU" sz="1200" dirty="0" err="1">
                <a:solidFill>
                  <a:prstClr val="black">
                    <a:lumMod val="65000"/>
                    <a:lumOff val="35000"/>
                  </a:prstClr>
                </a:solidFill>
                <a:cs typeface="Arial" panose="020B0604020202020204" pitchFamily="34" charset="0"/>
              </a:rPr>
              <a:t>The</a:t>
            </a:r>
            <a:r>
              <a:rPr lang="ru-RU" sz="1200" dirty="0">
                <a:solidFill>
                  <a:prstClr val="black">
                    <a:lumMod val="65000"/>
                    <a:lumOff val="35000"/>
                  </a:prstClr>
                </a:solidFill>
                <a:cs typeface="Arial" panose="020B0604020202020204" pitchFamily="34" charset="0"/>
              </a:rPr>
              <a:t> </a:t>
            </a:r>
            <a:r>
              <a:rPr lang="ru-RU" sz="1200" dirty="0" smtClean="0">
                <a:solidFill>
                  <a:prstClr val="black">
                    <a:lumMod val="65000"/>
                    <a:lumOff val="35000"/>
                  </a:prstClr>
                </a:solidFill>
                <a:cs typeface="Arial" panose="020B0604020202020204" pitchFamily="34" charset="0"/>
              </a:rPr>
              <a:t>ONE(31490)</a:t>
            </a:r>
            <a:endParaRPr lang="ru-RU" sz="1200" dirty="0">
              <a:solidFill>
                <a:prstClr val="black">
                  <a:lumMod val="65000"/>
                  <a:lumOff val="35000"/>
                </a:prstClr>
              </a:solidFill>
              <a:cs typeface="Arial" panose="020B0604020202020204" pitchFamily="34" charset="0"/>
            </a:endParaRPr>
          </a:p>
          <a:p>
            <a:pPr marL="0" indent="0">
              <a:lnSpc>
                <a:spcPct val="90000"/>
              </a:lnSpc>
              <a:spcBef>
                <a:spcPts val="1000"/>
              </a:spcBef>
              <a:buNone/>
            </a:pPr>
            <a:endParaRPr lang="ru-RU" sz="100" dirty="0">
              <a:solidFill>
                <a:prstClr val="black">
                  <a:lumMod val="65000"/>
                  <a:lumOff val="35000"/>
                </a:prstClr>
              </a:solidFill>
              <a:cs typeface="Arial" panose="020B0604020202020204" pitchFamily="34" charset="0"/>
            </a:endParaRPr>
          </a:p>
        </p:txBody>
      </p:sp>
      <p:sp>
        <p:nvSpPr>
          <p:cNvPr id="4" name="Rectangle 3"/>
          <p:cNvSpPr/>
          <p:nvPr/>
        </p:nvSpPr>
        <p:spPr>
          <a:xfrm>
            <a:off x="800839" y="3199098"/>
            <a:ext cx="1565920" cy="1277273"/>
          </a:xfrm>
          <a:prstGeom prst="rect">
            <a:avLst/>
          </a:prstGeom>
        </p:spPr>
        <p:txBody>
          <a:bodyPr wrap="square">
            <a:spAutoFit/>
          </a:bodyPr>
          <a:lstStyle/>
          <a:p>
            <a:pPr lvl="0" algn="ctr"/>
            <a:r>
              <a:rPr lang="ru-RU" sz="1100" dirty="0" smtClean="0">
                <a:solidFill>
                  <a:srgbClr val="595959"/>
                </a:solidFill>
              </a:rPr>
              <a:t>Коды 32421 – 32422</a:t>
            </a:r>
          </a:p>
          <a:p>
            <a:pPr lvl="0" algn="ctr"/>
            <a:endParaRPr lang="ru-RU" sz="1100" dirty="0">
              <a:solidFill>
                <a:srgbClr val="595959"/>
              </a:solidFill>
            </a:endParaRPr>
          </a:p>
          <a:p>
            <a:pPr lvl="0" algn="ctr"/>
            <a:r>
              <a:rPr lang="ru-RU" sz="1100" dirty="0">
                <a:solidFill>
                  <a:srgbClr val="595959"/>
                </a:solidFill>
              </a:rPr>
              <a:t>Спец. </a:t>
            </a:r>
            <a:r>
              <a:rPr lang="ru-RU" sz="1100" dirty="0" smtClean="0">
                <a:solidFill>
                  <a:srgbClr val="595959"/>
                </a:solidFill>
              </a:rPr>
              <a:t>коды </a:t>
            </a:r>
            <a:endParaRPr lang="ru-RU" sz="1100" dirty="0">
              <a:solidFill>
                <a:srgbClr val="595959"/>
              </a:solidFill>
            </a:endParaRPr>
          </a:p>
          <a:p>
            <a:pPr lvl="0" algn="ctr"/>
            <a:r>
              <a:rPr lang="ru-RU" sz="1100" dirty="0">
                <a:solidFill>
                  <a:srgbClr val="595959"/>
                </a:solidFill>
              </a:rPr>
              <a:t>для участников акции </a:t>
            </a:r>
            <a:endParaRPr lang="ru-RU" sz="1100" dirty="0" smtClean="0">
              <a:solidFill>
                <a:srgbClr val="595959"/>
              </a:solidFill>
            </a:endParaRPr>
          </a:p>
          <a:p>
            <a:pPr lvl="0" algn="ctr"/>
            <a:r>
              <a:rPr lang="ru-RU" sz="1100" dirty="0" smtClean="0">
                <a:solidFill>
                  <a:srgbClr val="595959"/>
                </a:solidFill>
              </a:rPr>
              <a:t>530421 - 530422</a:t>
            </a:r>
            <a:endParaRPr lang="ru-RU" sz="1100" dirty="0">
              <a:solidFill>
                <a:srgbClr val="595959"/>
              </a:solidFill>
            </a:endParaRPr>
          </a:p>
          <a:p>
            <a:pPr lvl="0" algn="ctr"/>
            <a:endParaRPr lang="ru-RU" sz="1100" dirty="0">
              <a:solidFill>
                <a:srgbClr val="595959"/>
              </a:solidFill>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5574" t="10722" r="20492" b="13678"/>
          <a:stretch/>
        </p:blipFill>
        <p:spPr>
          <a:xfrm>
            <a:off x="786347" y="957942"/>
            <a:ext cx="1553953" cy="2151628"/>
          </a:xfrm>
          <a:prstGeom prst="rect">
            <a:avLst/>
          </a:prstGeom>
        </p:spPr>
      </p:pic>
      <p:sp>
        <p:nvSpPr>
          <p:cNvPr id="2" name="Rectangle 1"/>
          <p:cNvSpPr/>
          <p:nvPr/>
        </p:nvSpPr>
        <p:spPr>
          <a:xfrm>
            <a:off x="985828" y="178711"/>
            <a:ext cx="6979283" cy="400110"/>
          </a:xfrm>
          <a:prstGeom prst="rect">
            <a:avLst/>
          </a:prstGeom>
        </p:spPr>
        <p:txBody>
          <a:bodyPr wrap="none">
            <a:spAutoFit/>
          </a:bodyPr>
          <a:lstStyle/>
          <a:p>
            <a:r>
              <a:rPr lang="ru-RU" sz="2000" b="1" dirty="0">
                <a:solidFill>
                  <a:prstClr val="black">
                    <a:lumMod val="65000"/>
                    <a:lumOff val="35000"/>
                  </a:prstClr>
                </a:solidFill>
                <a:cs typeface="Arial" panose="020B0604020202020204" pitchFamily="34" charset="0"/>
              </a:rPr>
              <a:t>Разделяющая тушь для ресниц </a:t>
            </a:r>
            <a:r>
              <a:rPr lang="ru-RU" sz="2000" b="1" dirty="0" err="1">
                <a:solidFill>
                  <a:prstClr val="black">
                    <a:lumMod val="65000"/>
                    <a:lumOff val="35000"/>
                  </a:prstClr>
                </a:solidFill>
                <a:cs typeface="Arial" panose="020B0604020202020204" pitchFamily="34" charset="0"/>
              </a:rPr>
              <a:t>The</a:t>
            </a:r>
            <a:r>
              <a:rPr lang="ru-RU" sz="2000" b="1" dirty="0">
                <a:solidFill>
                  <a:prstClr val="black">
                    <a:lumMod val="65000"/>
                    <a:lumOff val="35000"/>
                  </a:prstClr>
                </a:solidFill>
                <a:cs typeface="Arial" panose="020B0604020202020204" pitchFamily="34" charset="0"/>
              </a:rPr>
              <a:t> ONE </a:t>
            </a:r>
            <a:r>
              <a:rPr lang="ru-RU" sz="2000" b="1" dirty="0" err="1">
                <a:solidFill>
                  <a:prstClr val="black">
                    <a:lumMod val="65000"/>
                    <a:lumOff val="35000"/>
                  </a:prstClr>
                </a:solidFill>
                <a:cs typeface="Arial" panose="020B0604020202020204" pitchFamily="34" charset="0"/>
              </a:rPr>
              <a:t>Featherlight</a:t>
            </a:r>
            <a:r>
              <a:rPr lang="ru-RU" sz="2000" b="1" dirty="0">
                <a:solidFill>
                  <a:prstClr val="black">
                    <a:lumMod val="65000"/>
                    <a:lumOff val="35000"/>
                  </a:prstClr>
                </a:solidFill>
                <a:cs typeface="Arial" panose="020B0604020202020204" pitchFamily="34" charset="0"/>
              </a:rPr>
              <a:t> </a:t>
            </a:r>
            <a:endParaRPr lang="ru-RU" sz="3200" b="1" dirty="0"/>
          </a:p>
        </p:txBody>
      </p:sp>
      <p:sp>
        <p:nvSpPr>
          <p:cNvPr id="9" name="Rectangle 8"/>
          <p:cNvSpPr/>
          <p:nvPr/>
        </p:nvSpPr>
        <p:spPr>
          <a:xfrm>
            <a:off x="1307339" y="4586820"/>
            <a:ext cx="1297562"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9</a:t>
            </a: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ББ</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322355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71600" y="1995686"/>
            <a:ext cx="7772400" cy="1728192"/>
          </a:xfrm>
        </p:spPr>
        <p:txBody>
          <a:bodyPr/>
          <a:lstStyle/>
          <a:p>
            <a:pPr marL="0" indent="0"/>
            <a:r>
              <a:rPr lang="ru-RU" dirty="0" smtClean="0">
                <a:solidFill>
                  <a:srgbClr val="595959"/>
                </a:solidFill>
                <a:latin typeface="+mn-lt"/>
                <a:cs typeface="Arial" panose="020B0604020202020204" pitchFamily="34" charset="0"/>
              </a:rPr>
              <a:t>Какой</a:t>
            </a:r>
            <a:br>
              <a:rPr lang="ru-RU" dirty="0" smtClean="0">
                <a:solidFill>
                  <a:srgbClr val="595959"/>
                </a:solidFill>
                <a:latin typeface="+mn-lt"/>
                <a:cs typeface="Arial" panose="020B0604020202020204" pitchFamily="34" charset="0"/>
              </a:rPr>
            </a:br>
            <a:r>
              <a:rPr lang="ru-RU" dirty="0" smtClean="0">
                <a:solidFill>
                  <a:schemeClr val="tx1">
                    <a:lumMod val="65000"/>
                    <a:lumOff val="35000"/>
                  </a:schemeClr>
                </a:solidFill>
                <a:latin typeface="+mn-lt"/>
                <a:cs typeface="Arial" panose="020B0604020202020204" pitchFamily="34" charset="0"/>
              </a:rPr>
              <a:t> </a:t>
            </a:r>
            <a:r>
              <a:rPr lang="ru-RU" sz="3600" b="1" dirty="0" smtClean="0">
                <a:solidFill>
                  <a:schemeClr val="accent1">
                    <a:lumMod val="40000"/>
                    <a:lumOff val="60000"/>
                  </a:schemeClr>
                </a:solidFill>
                <a:latin typeface="+mn-lt"/>
                <a:cs typeface="Arial" panose="020B0604020202020204" pitchFamily="34" charset="0"/>
              </a:rPr>
              <a:t>эксклюзивный дизайнерский аксессуар</a:t>
            </a:r>
            <a:br>
              <a:rPr lang="ru-RU" sz="3600" b="1" dirty="0" smtClean="0">
                <a:solidFill>
                  <a:schemeClr val="accent1">
                    <a:lumMod val="40000"/>
                    <a:lumOff val="60000"/>
                  </a:schemeClr>
                </a:solidFill>
                <a:latin typeface="+mn-lt"/>
                <a:cs typeface="Arial" panose="020B0604020202020204" pitchFamily="34" charset="0"/>
              </a:rPr>
            </a:br>
            <a:r>
              <a:rPr lang="ru-RU" dirty="0" smtClean="0">
                <a:solidFill>
                  <a:srgbClr val="595959"/>
                </a:solidFill>
                <a:latin typeface="+mn-lt"/>
                <a:cs typeface="Arial" panose="020B0604020202020204" pitchFamily="34" charset="0"/>
              </a:rPr>
              <a:t>вы можете приобрести в текущем каталоге</a:t>
            </a:r>
            <a:br>
              <a:rPr lang="ru-RU" dirty="0" smtClean="0">
                <a:solidFill>
                  <a:srgbClr val="595959"/>
                </a:solidFill>
                <a:latin typeface="+mn-lt"/>
                <a:cs typeface="Arial" panose="020B0604020202020204" pitchFamily="34" charset="0"/>
              </a:rPr>
            </a:br>
            <a:r>
              <a:rPr lang="ru-RU" b="1" dirty="0" smtClean="0">
                <a:solidFill>
                  <a:schemeClr val="accent1">
                    <a:lumMod val="40000"/>
                    <a:lumOff val="60000"/>
                  </a:schemeClr>
                </a:solidFill>
                <a:latin typeface="+mn-lt"/>
                <a:cs typeface="Arial" panose="020B0604020202020204" pitchFamily="34" charset="0"/>
              </a:rPr>
              <a:t>всего </a:t>
            </a:r>
            <a:r>
              <a:rPr lang="ru-RU" b="1" dirty="0">
                <a:solidFill>
                  <a:schemeClr val="accent1">
                    <a:lumMod val="40000"/>
                    <a:lumOff val="60000"/>
                  </a:schemeClr>
                </a:solidFill>
                <a:latin typeface="+mn-lt"/>
                <a:cs typeface="Arial" panose="020B0604020202020204" pitchFamily="34" charset="0"/>
              </a:rPr>
              <a:t>за </a:t>
            </a:r>
            <a:r>
              <a:rPr lang="ru-RU" b="1" dirty="0" smtClean="0">
                <a:solidFill>
                  <a:schemeClr val="accent1">
                    <a:lumMod val="40000"/>
                    <a:lumOff val="60000"/>
                  </a:schemeClr>
                </a:solidFill>
                <a:latin typeface="+mn-lt"/>
                <a:cs typeface="Arial" panose="020B0604020202020204" pitchFamily="34" charset="0"/>
              </a:rPr>
              <a:t>499 </a:t>
            </a:r>
            <a:r>
              <a:rPr lang="ru-RU" b="1" dirty="0">
                <a:solidFill>
                  <a:schemeClr val="accent1">
                    <a:lumMod val="40000"/>
                    <a:lumOff val="60000"/>
                  </a:schemeClr>
                </a:solidFill>
                <a:latin typeface="+mn-lt"/>
                <a:cs typeface="Arial" panose="020B0604020202020204" pitchFamily="34" charset="0"/>
              </a:rPr>
              <a:t>рублей? </a:t>
            </a:r>
            <a:r>
              <a:rPr lang="ru-RU" dirty="0" smtClean="0">
                <a:solidFill>
                  <a:srgbClr val="595959"/>
                </a:solidFill>
                <a:latin typeface="+mn-lt"/>
                <a:cs typeface="Arial" panose="020B0604020202020204" pitchFamily="34" charset="0"/>
              </a:rPr>
              <a:t> </a:t>
            </a:r>
            <a:br>
              <a:rPr lang="ru-RU" dirty="0" smtClean="0">
                <a:solidFill>
                  <a:srgbClr val="595959"/>
                </a:solidFill>
                <a:latin typeface="+mn-lt"/>
                <a:cs typeface="Arial" panose="020B0604020202020204" pitchFamily="34" charset="0"/>
              </a:rPr>
            </a:br>
            <a:r>
              <a:rPr lang="ru-RU" dirty="0">
                <a:solidFill>
                  <a:srgbClr val="595959"/>
                </a:solidFill>
                <a:latin typeface="+mn-lt"/>
                <a:cs typeface="Arial" panose="020B0604020202020204" pitchFamily="34" charset="0"/>
              </a:rPr>
              <a:t/>
            </a:r>
            <a:br>
              <a:rPr lang="ru-RU" dirty="0">
                <a:solidFill>
                  <a:srgbClr val="595959"/>
                </a:solidFill>
                <a:latin typeface="+mn-lt"/>
                <a:cs typeface="Arial" panose="020B0604020202020204" pitchFamily="34" charset="0"/>
              </a:rPr>
            </a:br>
            <a:r>
              <a:rPr lang="ru-RU" dirty="0">
                <a:solidFill>
                  <a:srgbClr val="595959"/>
                </a:solidFill>
                <a:latin typeface="+mn-lt"/>
                <a:cs typeface="Arial" panose="020B0604020202020204" pitchFamily="34" charset="0"/>
              </a:rPr>
              <a:t/>
            </a:r>
            <a:br>
              <a:rPr lang="ru-RU" dirty="0">
                <a:solidFill>
                  <a:srgbClr val="595959"/>
                </a:solidFill>
                <a:latin typeface="+mn-lt"/>
                <a:cs typeface="Arial" panose="020B0604020202020204" pitchFamily="34" charset="0"/>
              </a:rPr>
            </a:br>
            <a:endParaRPr lang="ru-RU" sz="1600" dirty="0">
              <a:solidFill>
                <a:srgbClr val="595959"/>
              </a:solidFill>
              <a:latin typeface="+mn-lt"/>
            </a:endParaRPr>
          </a:p>
        </p:txBody>
      </p:sp>
    </p:spTree>
    <p:extLst>
      <p:ext uri="{BB962C8B-B14F-4D97-AF65-F5344CB8AC3E}">
        <p14:creationId xmlns:p14="http://schemas.microsoft.com/office/powerpoint/2010/main" val="985044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7894" y="771550"/>
            <a:ext cx="7853652" cy="3672408"/>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563681" y="-9443"/>
            <a:ext cx="7536711" cy="461665"/>
          </a:xfrm>
          <a:prstGeom prst="rect">
            <a:avLst/>
          </a:prstGeom>
        </p:spPr>
        <p:txBody>
          <a:bodyPr wrap="square">
            <a:spAutoFit/>
          </a:bodyPr>
          <a:lstStyle/>
          <a:p>
            <a:pPr algn="ctr"/>
            <a:r>
              <a:rPr lang="ru-RU" sz="2400" b="1" dirty="0">
                <a:solidFill>
                  <a:schemeClr val="tx1">
                    <a:lumMod val="65000"/>
                    <a:lumOff val="35000"/>
                  </a:schemeClr>
                </a:solidFill>
                <a:cs typeface="Arial" panose="020B0604020202020204" pitchFamily="34" charset="0"/>
              </a:rPr>
              <a:t>Пла</a:t>
            </a:r>
            <a:r>
              <a:rPr lang="ru-RU" sz="2400" b="1" dirty="0">
                <a:solidFill>
                  <a:srgbClr val="595959"/>
                </a:solidFill>
                <a:cs typeface="Arial" panose="020B0604020202020204" pitchFamily="34" charset="0"/>
              </a:rPr>
              <a:t>то</a:t>
            </a:r>
            <a:r>
              <a:rPr lang="ru-RU" sz="2400" b="1" dirty="0">
                <a:solidFill>
                  <a:schemeClr val="tx1">
                    <a:lumMod val="65000"/>
                    <a:lumOff val="35000"/>
                  </a:schemeClr>
                </a:solidFill>
                <a:cs typeface="Arial" panose="020B0604020202020204" pitchFamily="34" charset="0"/>
              </a:rPr>
              <a:t>к </a:t>
            </a:r>
            <a:r>
              <a:rPr lang="en-US" sz="2400" b="1" dirty="0" err="1">
                <a:solidFill>
                  <a:schemeClr val="tx1">
                    <a:lumMod val="65000"/>
                    <a:lumOff val="35000"/>
                  </a:schemeClr>
                </a:solidFill>
                <a:cs typeface="Arial" panose="020B0604020202020204" pitchFamily="34" charset="0"/>
              </a:rPr>
              <a:t>Siah</a:t>
            </a:r>
            <a:r>
              <a:rPr lang="en-US" sz="2400" b="1" dirty="0">
                <a:solidFill>
                  <a:schemeClr val="tx1">
                    <a:lumMod val="65000"/>
                    <a:lumOff val="35000"/>
                  </a:schemeClr>
                </a:solidFill>
                <a:cs typeface="Arial" panose="020B0604020202020204" pitchFamily="34" charset="0"/>
              </a:rPr>
              <a:t> </a:t>
            </a:r>
            <a:endParaRPr lang="ru-RU" sz="2400" b="1" dirty="0" smtClean="0">
              <a:solidFill>
                <a:schemeClr val="tx1">
                  <a:lumMod val="65000"/>
                  <a:lumOff val="35000"/>
                </a:schemeClr>
              </a:solidFill>
              <a:cs typeface="Arial" panose="020B0604020202020204" pitchFamily="34" charset="0"/>
            </a:endParaRPr>
          </a:p>
        </p:txBody>
      </p:sp>
    </p:spTree>
    <p:extLst>
      <p:ext uri="{BB962C8B-B14F-4D97-AF65-F5344CB8AC3E}">
        <p14:creationId xmlns:p14="http://schemas.microsoft.com/office/powerpoint/2010/main" val="1549043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2987824" y="595900"/>
            <a:ext cx="5953426" cy="1694745"/>
          </a:xfrm>
        </p:spPr>
        <p:txBody>
          <a:bodyPr>
            <a:noAutofit/>
          </a:bodyPr>
          <a:lstStyle/>
          <a:p>
            <a:pPr lvl="0" algn="just">
              <a:spcAft>
                <a:spcPts val="1000"/>
              </a:spcAft>
            </a:pPr>
            <a:r>
              <a:rPr lang="ru-RU" sz="1200" dirty="0" smtClean="0">
                <a:solidFill>
                  <a:schemeClr val="tx1">
                    <a:lumMod val="65000"/>
                    <a:lumOff val="35000"/>
                  </a:schemeClr>
                </a:solidFill>
                <a:ea typeface="Calibri" panose="020F0502020204030204" pitchFamily="34" charset="0"/>
                <a:cs typeface="Calibri" panose="020F0502020204030204" pitchFamily="34" charset="0"/>
              </a:rPr>
              <a:t>Платок – это незаменимый аксессуар в гардеробе каждой женщины.</a:t>
            </a:r>
          </a:p>
          <a:p>
            <a:pPr lvl="0" algn="just">
              <a:spcAft>
                <a:spcPts val="1000"/>
              </a:spcAft>
            </a:pPr>
            <a:r>
              <a:rPr lang="ru-RU" sz="1200" dirty="0" smtClean="0">
                <a:solidFill>
                  <a:schemeClr val="tx1">
                    <a:lumMod val="65000"/>
                    <a:lumOff val="35000"/>
                  </a:schemeClr>
                </a:solidFill>
                <a:ea typeface="Calibri" panose="020F0502020204030204" pitchFamily="34" charset="0"/>
                <a:cs typeface="Calibri" panose="020F0502020204030204" pitchFamily="34" charset="0"/>
              </a:rPr>
              <a:t>В этом сезоне именно платок – неотъемлемая часть трендового образа.</a:t>
            </a:r>
          </a:p>
          <a:p>
            <a:pPr lvl="0" algn="just">
              <a:spcAft>
                <a:spcPts val="1000"/>
              </a:spcAft>
            </a:pPr>
            <a:r>
              <a:rPr lang="ru-RU" sz="1200" dirty="0" smtClean="0">
                <a:solidFill>
                  <a:schemeClr val="tx1">
                    <a:lumMod val="65000"/>
                    <a:lumOff val="35000"/>
                  </a:schemeClr>
                </a:solidFill>
                <a:ea typeface="Calibri" panose="020F0502020204030204" pitchFamily="34" charset="0"/>
                <a:cs typeface="Calibri" panose="020F0502020204030204" pitchFamily="34" charset="0"/>
              </a:rPr>
              <a:t>Для расстановки акцента в образе платок можно завязать бесчисленным количеством способов</a:t>
            </a:r>
          </a:p>
          <a:p>
            <a:pPr lvl="0" algn="just">
              <a:spcAft>
                <a:spcPts val="1000"/>
              </a:spcAft>
            </a:pPr>
            <a:r>
              <a:rPr lang="ru-RU" sz="1200" dirty="0" smtClean="0">
                <a:solidFill>
                  <a:schemeClr val="tx1">
                    <a:lumMod val="65000"/>
                    <a:lumOff val="35000"/>
                  </a:schemeClr>
                </a:solidFill>
                <a:ea typeface="Calibri" panose="020F0502020204030204" pitchFamily="34" charset="0"/>
                <a:cs typeface="Calibri" panose="020F0502020204030204" pitchFamily="34" charset="0"/>
              </a:rPr>
              <a:t>Платок сочетает уникальный тренд на рынке: анималистический принт + абстрактные фигуры в контрасте</a:t>
            </a:r>
          </a:p>
        </p:txBody>
      </p:sp>
      <p:sp>
        <p:nvSpPr>
          <p:cNvPr id="10" name="Rectangle 9"/>
          <p:cNvSpPr/>
          <p:nvPr/>
        </p:nvSpPr>
        <p:spPr>
          <a:xfrm>
            <a:off x="563681" y="-9443"/>
            <a:ext cx="7536711" cy="461665"/>
          </a:xfrm>
          <a:prstGeom prst="rect">
            <a:avLst/>
          </a:prstGeom>
        </p:spPr>
        <p:txBody>
          <a:bodyPr wrap="square">
            <a:spAutoFit/>
          </a:bodyPr>
          <a:lstStyle/>
          <a:p>
            <a:pPr algn="ctr"/>
            <a:r>
              <a:rPr lang="ru-RU" sz="2400" b="1" dirty="0">
                <a:solidFill>
                  <a:schemeClr val="tx1">
                    <a:lumMod val="65000"/>
                    <a:lumOff val="35000"/>
                  </a:schemeClr>
                </a:solidFill>
                <a:cs typeface="Arial" panose="020B0604020202020204" pitchFamily="34" charset="0"/>
              </a:rPr>
              <a:t>Платок </a:t>
            </a:r>
            <a:r>
              <a:rPr lang="en-US" sz="2400" b="1" dirty="0" err="1">
                <a:solidFill>
                  <a:schemeClr val="tx1">
                    <a:lumMod val="65000"/>
                    <a:lumOff val="35000"/>
                  </a:schemeClr>
                </a:solidFill>
                <a:cs typeface="Arial" panose="020B0604020202020204" pitchFamily="34" charset="0"/>
              </a:rPr>
              <a:t>Siah</a:t>
            </a:r>
            <a:r>
              <a:rPr lang="en-US" sz="2400" b="1" dirty="0">
                <a:solidFill>
                  <a:schemeClr val="tx1">
                    <a:lumMod val="65000"/>
                    <a:lumOff val="35000"/>
                  </a:schemeClr>
                </a:solidFill>
                <a:cs typeface="Arial" panose="020B0604020202020204" pitchFamily="34" charset="0"/>
              </a:rPr>
              <a:t> </a:t>
            </a:r>
            <a:endParaRPr lang="ru-RU" sz="2400" b="1" dirty="0" smtClean="0">
              <a:solidFill>
                <a:schemeClr val="tx1">
                  <a:lumMod val="65000"/>
                  <a:lumOff val="35000"/>
                </a:schemeClr>
              </a:solidFill>
              <a:cs typeface="Arial" panose="020B0604020202020204" pitchFamily="34" charset="0"/>
            </a:endParaRPr>
          </a:p>
        </p:txBody>
      </p:sp>
      <p:sp>
        <p:nvSpPr>
          <p:cNvPr id="11" name="Title 1"/>
          <p:cNvSpPr txBox="1">
            <a:spLocks/>
          </p:cNvSpPr>
          <p:nvPr/>
        </p:nvSpPr>
        <p:spPr>
          <a:xfrm>
            <a:off x="615287" y="4617599"/>
            <a:ext cx="1584176" cy="3679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pPr algn="l"/>
            <a:r>
              <a:rPr lang="ru-RU" sz="1200" b="1" dirty="0" smtClean="0">
                <a:solidFill>
                  <a:schemeClr val="tx1">
                    <a:lumMod val="65000"/>
                    <a:lumOff val="35000"/>
                  </a:schemeClr>
                </a:solidFill>
                <a:latin typeface="Arial" panose="020B0604020202020204" pitchFamily="34" charset="0"/>
                <a:cs typeface="Arial" panose="020B0604020202020204" pitchFamily="34" charset="0"/>
              </a:rPr>
              <a:t>Стр. 12 – 13</a:t>
            </a:r>
            <a:endParaRPr lang="en-US" sz="1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ctangle 13"/>
          <p:cNvSpPr/>
          <p:nvPr/>
        </p:nvSpPr>
        <p:spPr>
          <a:xfrm>
            <a:off x="691092" y="3697637"/>
            <a:ext cx="2009741" cy="830997"/>
          </a:xfrm>
          <a:prstGeom prst="rect">
            <a:avLst/>
          </a:prstGeom>
        </p:spPr>
        <p:txBody>
          <a:bodyPr wrap="square">
            <a:spAutoFit/>
          </a:bodyPr>
          <a:lstStyle/>
          <a:p>
            <a:pPr algn="ctr"/>
            <a:r>
              <a:rPr lang="ru-RU" sz="1200" dirty="0" smtClean="0">
                <a:solidFill>
                  <a:srgbClr val="595959"/>
                </a:solidFill>
              </a:rPr>
              <a:t> </a:t>
            </a:r>
            <a:endParaRPr lang="en-US" sz="1200" dirty="0">
              <a:solidFill>
                <a:srgbClr val="595959"/>
              </a:solidFill>
            </a:endParaRPr>
          </a:p>
          <a:p>
            <a:pPr algn="ctr"/>
            <a:r>
              <a:rPr lang="ru-RU" sz="1200" dirty="0" smtClean="0">
                <a:solidFill>
                  <a:srgbClr val="595959"/>
                </a:solidFill>
              </a:rPr>
              <a:t>Код 29059</a:t>
            </a:r>
            <a:endParaRPr lang="en-US" sz="1200" dirty="0" smtClean="0">
              <a:solidFill>
                <a:srgbClr val="595959"/>
              </a:solidFill>
            </a:endParaRPr>
          </a:p>
          <a:p>
            <a:pPr algn="ctr"/>
            <a:endParaRPr lang="en-US" sz="1200" dirty="0" smtClean="0">
              <a:solidFill>
                <a:srgbClr val="595959"/>
              </a:solidFill>
            </a:endParaRPr>
          </a:p>
          <a:p>
            <a:pPr algn="ctr"/>
            <a:endParaRPr lang="ru-RU" sz="1200" dirty="0">
              <a:solidFill>
                <a:srgbClr val="595959"/>
              </a:solidFill>
            </a:endParaRPr>
          </a:p>
        </p:txBody>
      </p:sp>
      <p:sp>
        <p:nvSpPr>
          <p:cNvPr id="15" name="Content Placeholder 13"/>
          <p:cNvSpPr txBox="1">
            <a:spLocks/>
          </p:cNvSpPr>
          <p:nvPr/>
        </p:nvSpPr>
        <p:spPr>
          <a:xfrm>
            <a:off x="2987824" y="2433355"/>
            <a:ext cx="2952328" cy="2362692"/>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ru-RU" sz="300" dirty="0" smtClean="0">
              <a:solidFill>
                <a:prstClr val="black">
                  <a:lumMod val="65000"/>
                  <a:lumOff val="35000"/>
                </a:prstClr>
              </a:solidFill>
              <a:cs typeface="Arial" panose="020B0604020202020204" pitchFamily="34" charset="0"/>
            </a:endParaRPr>
          </a:p>
          <a:p>
            <a:pPr marL="0" indent="0">
              <a:buNone/>
            </a:pPr>
            <a:r>
              <a:rPr lang="ru-RU" sz="1200" dirty="0" smtClean="0">
                <a:solidFill>
                  <a:prstClr val="black">
                    <a:lumMod val="65000"/>
                    <a:lumOff val="35000"/>
                  </a:prstClr>
                </a:solidFill>
                <a:cs typeface="Arial" panose="020B0604020202020204" pitchFamily="34" charset="0"/>
              </a:rPr>
              <a:t> </a:t>
            </a:r>
            <a:endParaRPr lang="ru-RU" sz="1200" dirty="0">
              <a:solidFill>
                <a:prstClr val="black">
                  <a:lumMod val="65000"/>
                  <a:lumOff val="35000"/>
                </a:prstClr>
              </a:solidFill>
              <a:cs typeface="Arial" panose="020B0604020202020204" pitchFamily="34" charset="0"/>
            </a:endParaRPr>
          </a:p>
        </p:txBody>
      </p:sp>
      <p:sp>
        <p:nvSpPr>
          <p:cNvPr id="18" name="Content Placeholder 14"/>
          <p:cNvSpPr txBox="1">
            <a:spLocks/>
          </p:cNvSpPr>
          <p:nvPr/>
        </p:nvSpPr>
        <p:spPr>
          <a:xfrm>
            <a:off x="6086357" y="2433355"/>
            <a:ext cx="2854893" cy="2365811"/>
          </a:xfrm>
          <a:prstGeom prst="rect">
            <a:avLst/>
          </a:prstGeom>
          <a:ln>
            <a:solidFill>
              <a:schemeClr val="bg1">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lnSpc>
                <a:spcPct val="90000"/>
              </a:lnSpc>
              <a:spcBef>
                <a:spcPts val="1000"/>
              </a:spcBef>
              <a:buNone/>
            </a:pPr>
            <a:r>
              <a:rPr lang="ru-RU" sz="1600" b="1" dirty="0" smtClean="0">
                <a:solidFill>
                  <a:prstClr val="black">
                    <a:lumMod val="65000"/>
                    <a:lumOff val="35000"/>
                  </a:prstClr>
                </a:solidFill>
                <a:cs typeface="Arial" panose="020B0604020202020204" pitchFamily="34" charset="0"/>
              </a:rPr>
              <a:t>Рекомендуем </a:t>
            </a:r>
            <a:r>
              <a:rPr lang="ru-RU" sz="1600" b="1" dirty="0">
                <a:solidFill>
                  <a:prstClr val="black">
                    <a:lumMod val="65000"/>
                    <a:lumOff val="35000"/>
                  </a:prstClr>
                </a:solidFill>
                <a:cs typeface="Arial" panose="020B0604020202020204" pitchFamily="34" charset="0"/>
              </a:rPr>
              <a:t>приобрести вместе с </a:t>
            </a:r>
            <a:r>
              <a:rPr lang="ru-RU" sz="1600" b="1" dirty="0" smtClean="0">
                <a:solidFill>
                  <a:prstClr val="black">
                    <a:lumMod val="65000"/>
                    <a:lumOff val="35000"/>
                  </a:prstClr>
                </a:solidFill>
                <a:cs typeface="Arial" panose="020B0604020202020204" pitchFamily="34" charset="0"/>
              </a:rPr>
              <a:t>этим продуктом:</a:t>
            </a:r>
          </a:p>
          <a:p>
            <a:pPr marL="0" lvl="0" indent="0" algn="ctr">
              <a:lnSpc>
                <a:spcPct val="90000"/>
              </a:lnSpc>
              <a:spcBef>
                <a:spcPts val="1000"/>
              </a:spcBef>
              <a:buNone/>
            </a:pPr>
            <a:endParaRPr lang="ru-RU" sz="1800" b="1" dirty="0" smtClean="0">
              <a:solidFill>
                <a:schemeClr val="tx1">
                  <a:lumMod val="65000"/>
                  <a:lumOff val="35000"/>
                </a:schemeClr>
              </a:solidFill>
            </a:endParaRPr>
          </a:p>
          <a:p>
            <a:pPr marL="0" lvl="0" indent="0" algn="ctr">
              <a:lnSpc>
                <a:spcPct val="90000"/>
              </a:lnSpc>
              <a:spcBef>
                <a:spcPts val="1000"/>
              </a:spcBef>
              <a:buNone/>
            </a:pPr>
            <a:r>
              <a:rPr lang="ru-RU" sz="1800" b="1" dirty="0" err="1" smtClean="0">
                <a:solidFill>
                  <a:schemeClr val="tx1">
                    <a:lumMod val="65000"/>
                    <a:lumOff val="35000"/>
                  </a:schemeClr>
                </a:solidFill>
              </a:rPr>
              <a:t>Клатч</a:t>
            </a:r>
            <a:r>
              <a:rPr lang="ru-RU" sz="1800" b="1" dirty="0" smtClean="0">
                <a:solidFill>
                  <a:schemeClr val="tx1">
                    <a:lumMod val="65000"/>
                    <a:lumOff val="35000"/>
                  </a:schemeClr>
                </a:solidFill>
              </a:rPr>
              <a:t> </a:t>
            </a:r>
            <a:r>
              <a:rPr lang="en-US" sz="1800" b="1" dirty="0" err="1" smtClean="0">
                <a:solidFill>
                  <a:schemeClr val="tx1">
                    <a:lumMod val="65000"/>
                    <a:lumOff val="35000"/>
                  </a:schemeClr>
                </a:solidFill>
              </a:rPr>
              <a:t>Siah</a:t>
            </a:r>
            <a:endParaRPr lang="ru-RU" sz="1800" b="1" dirty="0" smtClean="0">
              <a:solidFill>
                <a:schemeClr val="tx1">
                  <a:lumMod val="65000"/>
                  <a:lumOff val="35000"/>
                </a:schemeClr>
              </a:solidFill>
            </a:endParaRPr>
          </a:p>
          <a:p>
            <a:pPr marL="0" lvl="0" indent="0">
              <a:spcBef>
                <a:spcPts val="0"/>
              </a:spcBef>
              <a:buNone/>
            </a:pPr>
            <a:r>
              <a:rPr lang="ru-RU" sz="1600" b="1" dirty="0" smtClean="0">
                <a:solidFill>
                  <a:schemeClr val="tx1">
                    <a:lumMod val="65000"/>
                    <a:lumOff val="35000"/>
                  </a:schemeClr>
                </a:solidFill>
              </a:rPr>
              <a:t>              (код 29057)</a:t>
            </a:r>
            <a:endParaRPr lang="ru-RU" sz="100" dirty="0">
              <a:solidFill>
                <a:schemeClr val="tx1">
                  <a:lumMod val="65000"/>
                  <a:lumOff val="35000"/>
                </a:schemeClr>
              </a:solidFill>
              <a:cs typeface="Arial" panose="020B0604020202020204" pitchFamily="34" charset="0"/>
            </a:endParaRPr>
          </a:p>
          <a:p>
            <a:pPr marL="0" lvl="0" indent="0" algn="ctr">
              <a:lnSpc>
                <a:spcPct val="90000"/>
              </a:lnSpc>
              <a:spcBef>
                <a:spcPts val="1000"/>
              </a:spcBef>
              <a:buNone/>
            </a:pPr>
            <a:endParaRPr lang="en-US" sz="1200" b="1" dirty="0">
              <a:latin typeface="GillSansAltOneWGL-Bold"/>
            </a:endParaRPr>
          </a:p>
          <a:p>
            <a:pPr marL="0" indent="0">
              <a:buNone/>
            </a:pPr>
            <a:r>
              <a:rPr lang="ru-RU" sz="1200" dirty="0" smtClean="0">
                <a:latin typeface="GillSansAltOneWGL"/>
              </a:rPr>
              <a:t>.</a:t>
            </a:r>
            <a:endParaRPr lang="ru-RU" sz="1200" dirty="0">
              <a:latin typeface="GillSansAltOneWG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208577"/>
            <a:ext cx="1981691" cy="2449557"/>
          </a:xfrm>
          <a:prstGeom prst="rect">
            <a:avLst/>
          </a:prstGeom>
        </p:spPr>
      </p:pic>
      <p:sp>
        <p:nvSpPr>
          <p:cNvPr id="2" name="Прямоугольник 1"/>
          <p:cNvSpPr/>
          <p:nvPr/>
        </p:nvSpPr>
        <p:spPr>
          <a:xfrm>
            <a:off x="3199058" y="2450073"/>
            <a:ext cx="2529859" cy="1793953"/>
          </a:xfrm>
          <a:prstGeom prst="rect">
            <a:avLst/>
          </a:prstGeom>
        </p:spPr>
        <p:txBody>
          <a:bodyPr wrap="square">
            <a:spAutoFit/>
          </a:bodyPr>
          <a:lstStyle/>
          <a:p>
            <a:pPr algn="just">
              <a:lnSpc>
                <a:spcPct val="115000"/>
              </a:lnSpc>
              <a:spcAft>
                <a:spcPts val="1000"/>
              </a:spcAft>
            </a:pPr>
            <a:r>
              <a:rPr lang="ru-RU" sz="1050" b="1" dirty="0">
                <a:solidFill>
                  <a:schemeClr val="tx1">
                    <a:lumMod val="65000"/>
                    <a:lumOff val="35000"/>
                  </a:schemeClr>
                </a:solidFill>
                <a:ea typeface="Calibri" panose="020F0502020204030204" pitchFamily="34" charset="0"/>
                <a:cs typeface="Calibri" panose="020F0502020204030204" pitchFamily="34" charset="0"/>
              </a:rPr>
              <a:t>Платок </a:t>
            </a:r>
            <a:r>
              <a:rPr lang="ru-RU" sz="1050" b="1" dirty="0" err="1">
                <a:solidFill>
                  <a:schemeClr val="tx1">
                    <a:lumMod val="65000"/>
                    <a:lumOff val="35000"/>
                  </a:schemeClr>
                </a:solidFill>
                <a:ea typeface="Calibri" panose="020F0502020204030204" pitchFamily="34" charset="0"/>
                <a:cs typeface="Calibri" panose="020F0502020204030204" pitchFamily="34" charset="0"/>
              </a:rPr>
              <a:t>Siah</a:t>
            </a:r>
            <a:endParaRPr lang="ru-RU" sz="1000" dirty="0">
              <a:solidFill>
                <a:schemeClr val="tx1">
                  <a:lumMod val="65000"/>
                  <a:lumOff val="35000"/>
                </a:schemeClr>
              </a:solidFill>
              <a:ea typeface="Calibri" panose="020F0502020204030204" pitchFamily="34" charset="0"/>
              <a:cs typeface="Times New Roman" panose="02020603050405020304" pitchFamily="18" charset="0"/>
            </a:endParaRPr>
          </a:p>
          <a:p>
            <a:pPr lvl="0" algn="just">
              <a:spcAft>
                <a:spcPts val="1000"/>
              </a:spcAft>
            </a:pPr>
            <a:r>
              <a:rPr lang="ru-RU" sz="1050" dirty="0" smtClean="0">
                <a:solidFill>
                  <a:schemeClr val="tx1">
                    <a:lumMod val="65000"/>
                    <a:lumOff val="35000"/>
                  </a:schemeClr>
                </a:solidFill>
                <a:ea typeface="Calibri" panose="020F0502020204030204" pitchFamily="34" charset="0"/>
                <a:cs typeface="Calibri" panose="020F0502020204030204" pitchFamily="34" charset="0"/>
              </a:rPr>
              <a:t>Материал</a:t>
            </a:r>
            <a:r>
              <a:rPr lang="ru-RU" sz="1050" dirty="0">
                <a:solidFill>
                  <a:schemeClr val="tx1">
                    <a:lumMod val="65000"/>
                    <a:lumOff val="35000"/>
                  </a:schemeClr>
                </a:solidFill>
                <a:ea typeface="Calibri" panose="020F0502020204030204" pitchFamily="34" charset="0"/>
                <a:cs typeface="Calibri" panose="020F0502020204030204" pitchFamily="34" charset="0"/>
              </a:rPr>
              <a:t>: полиэстер, тонкий, но в тоже время прочный </a:t>
            </a:r>
            <a:r>
              <a:rPr lang="ru-RU" sz="1050" dirty="0" smtClean="0">
                <a:solidFill>
                  <a:schemeClr val="tx1">
                    <a:lumMod val="65000"/>
                    <a:lumOff val="35000"/>
                  </a:schemeClr>
                </a:solidFill>
                <a:ea typeface="Calibri" panose="020F0502020204030204" pitchFamily="34" charset="0"/>
                <a:cs typeface="Calibri" panose="020F0502020204030204" pitchFamily="34" charset="0"/>
              </a:rPr>
              <a:t>материал,</a:t>
            </a:r>
          </a:p>
          <a:p>
            <a:pPr lvl="0" algn="just">
              <a:spcAft>
                <a:spcPts val="1000"/>
              </a:spcAft>
            </a:pPr>
            <a:r>
              <a:rPr lang="ru-RU" sz="1050" dirty="0" smtClean="0">
                <a:solidFill>
                  <a:schemeClr val="tx1">
                    <a:lumMod val="65000"/>
                    <a:lumOff val="35000"/>
                  </a:schemeClr>
                </a:solidFill>
                <a:ea typeface="Calibri" panose="020F0502020204030204" pitchFamily="34" charset="0"/>
                <a:cs typeface="Calibri" panose="020F0502020204030204" pitchFamily="34" charset="0"/>
              </a:rPr>
              <a:t>Размер</a:t>
            </a:r>
            <a:r>
              <a:rPr lang="ru-RU" sz="1050" dirty="0">
                <a:solidFill>
                  <a:schemeClr val="tx1">
                    <a:lumMod val="65000"/>
                    <a:lumOff val="35000"/>
                  </a:schemeClr>
                </a:solidFill>
                <a:ea typeface="Calibri" panose="020F0502020204030204" pitchFamily="34" charset="0"/>
                <a:cs typeface="Calibri" panose="020F0502020204030204" pitchFamily="34" charset="0"/>
              </a:rPr>
              <a:t>: 110 x 110 см.- оптимальное сочетание длины и ширины. </a:t>
            </a:r>
            <a:endParaRPr lang="ru-RU" sz="1050" dirty="0">
              <a:solidFill>
                <a:schemeClr val="tx1">
                  <a:lumMod val="65000"/>
                  <a:lumOff val="35000"/>
                </a:schemeClr>
              </a:solidFill>
              <a:ea typeface="Times New Roman" panose="02020603050405020304" pitchFamily="18" charset="0"/>
            </a:endParaRPr>
          </a:p>
          <a:p>
            <a:pPr lvl="0" algn="just">
              <a:spcAft>
                <a:spcPts val="1000"/>
              </a:spcAft>
            </a:pPr>
            <a:r>
              <a:rPr lang="ru-RU" sz="1050" dirty="0">
                <a:solidFill>
                  <a:schemeClr val="tx1">
                    <a:lumMod val="65000"/>
                    <a:lumOff val="35000"/>
                  </a:schemeClr>
                </a:solidFill>
                <a:ea typeface="Calibri" panose="020F0502020204030204" pitchFamily="34" charset="0"/>
                <a:cs typeface="Calibri" panose="020F0502020204030204" pitchFamily="34" charset="0"/>
              </a:rPr>
              <a:t>Инструкция с разными вариантами завязывания идет в дополнение к платку.</a:t>
            </a:r>
            <a:endParaRPr lang="ru-RU" sz="1050" dirty="0">
              <a:solidFill>
                <a:schemeClr val="tx1">
                  <a:lumMod val="65000"/>
                  <a:lumOff val="35000"/>
                </a:schemeClr>
              </a:solidFill>
              <a:effectLst/>
              <a:ea typeface="Times New Roman" panose="02020603050405020304" pitchFamily="18" charset="0"/>
            </a:endParaRPr>
          </a:p>
        </p:txBody>
      </p:sp>
    </p:spTree>
    <p:extLst>
      <p:ext uri="{BB962C8B-B14F-4D97-AF65-F5344CB8AC3E}">
        <p14:creationId xmlns:p14="http://schemas.microsoft.com/office/powerpoint/2010/main" val="1429804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9592" y="1275606"/>
            <a:ext cx="8064896" cy="2062103"/>
          </a:xfrm>
          <a:prstGeom prst="rect">
            <a:avLst/>
          </a:prstGeom>
        </p:spPr>
        <p:txBody>
          <a:bodyPr wrap="square">
            <a:spAutoFit/>
          </a:bodyPr>
          <a:lstStyle/>
          <a:p>
            <a:pPr algn="ctr"/>
            <a:r>
              <a:rPr lang="ru-RU" sz="3200" dirty="0" smtClean="0">
                <a:solidFill>
                  <a:srgbClr val="595959"/>
                </a:solidFill>
                <a:ea typeface="+mj-ea"/>
                <a:cs typeface="Arial" panose="020B0604020202020204" pitchFamily="34" charset="0"/>
              </a:rPr>
              <a:t>Какой новый  </a:t>
            </a:r>
          </a:p>
          <a:p>
            <a:pPr algn="ctr"/>
            <a:r>
              <a:rPr lang="ru-RU" sz="3200" b="1" dirty="0" smtClean="0">
                <a:solidFill>
                  <a:srgbClr val="C0504D">
                    <a:lumMod val="40000"/>
                    <a:lumOff val="60000"/>
                  </a:srgbClr>
                </a:solidFill>
                <a:ea typeface="+mj-ea"/>
                <a:cs typeface="Arial" panose="020B0604020202020204" pitchFamily="34" charset="0"/>
              </a:rPr>
              <a:t>аромат</a:t>
            </a:r>
            <a:r>
              <a:rPr lang="en-US" sz="3200" b="1" dirty="0" smtClean="0">
                <a:solidFill>
                  <a:srgbClr val="C0504D">
                    <a:lumMod val="40000"/>
                    <a:lumOff val="60000"/>
                  </a:srgbClr>
                </a:solidFill>
                <a:ea typeface="+mj-ea"/>
                <a:cs typeface="Arial" panose="020B0604020202020204" pitchFamily="34" charset="0"/>
              </a:rPr>
              <a:t> </a:t>
            </a:r>
            <a:r>
              <a:rPr lang="ru-RU" sz="3200" b="1" dirty="0" smtClean="0">
                <a:solidFill>
                  <a:srgbClr val="C0504D">
                    <a:lumMod val="40000"/>
                    <a:lumOff val="60000"/>
                  </a:srgbClr>
                </a:solidFill>
                <a:ea typeface="+mj-ea"/>
                <a:cs typeface="Arial" panose="020B0604020202020204" pitchFamily="34" charset="0"/>
              </a:rPr>
              <a:t>с нотой жасмина</a:t>
            </a:r>
          </a:p>
          <a:p>
            <a:pPr algn="ctr"/>
            <a:r>
              <a:rPr lang="ru-RU" sz="3200" dirty="0" smtClean="0">
                <a:solidFill>
                  <a:schemeClr val="tx1">
                    <a:lumMod val="65000"/>
                    <a:lumOff val="35000"/>
                  </a:schemeClr>
                </a:solidFill>
                <a:ea typeface="+mj-ea"/>
                <a:cs typeface="Arial" panose="020B0604020202020204" pitchFamily="34" charset="0"/>
              </a:rPr>
              <a:t>представлен на страницах текущего каталога? </a:t>
            </a:r>
            <a:endParaRPr lang="ru-RU" dirty="0"/>
          </a:p>
        </p:txBody>
      </p:sp>
    </p:spTree>
    <p:extLst>
      <p:ext uri="{BB962C8B-B14F-4D97-AF65-F5344CB8AC3E}">
        <p14:creationId xmlns:p14="http://schemas.microsoft.com/office/powerpoint/2010/main" val="2622305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24066</TotalTime>
  <Words>2640</Words>
  <Application>Microsoft Office PowerPoint</Application>
  <PresentationFormat>On-screen Show (16:9)</PresentationFormat>
  <Paragraphs>492</Paragraphs>
  <Slides>29</Slides>
  <Notes>21</Notes>
  <HiddenSlides>0</HiddenSlides>
  <MMClips>0</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1_Тема Office</vt:lpstr>
      <vt:lpstr>7_Тема Office</vt:lpstr>
      <vt:lpstr>8_Тема Office</vt:lpstr>
      <vt:lpstr>PowerPoint Presentation</vt:lpstr>
      <vt:lpstr>PowerPoint Presentation</vt:lpstr>
      <vt:lpstr> Какой продукт для макияжа глаз  обеспечит  веерный эффект  для ваших ресниц?  </vt:lpstr>
      <vt:lpstr>PowerPoint Presentation</vt:lpstr>
      <vt:lpstr>PowerPoint Presentation</vt:lpstr>
      <vt:lpstr>Какой  эксклюзивный дизайнерский аксессуар вы можете приобрести в текущем каталоге всего за 499 рублей?     </vt:lpstr>
      <vt:lpstr>PowerPoint Presentation</vt:lpstr>
      <vt:lpstr>PowerPoint Presentation</vt:lpstr>
      <vt:lpstr>PowerPoint Presentation</vt:lpstr>
      <vt:lpstr>PowerPoint Presentation</vt:lpstr>
      <vt:lpstr>PowerPoint Presentation</vt:lpstr>
      <vt:lpstr> Какой продукт бренда NovAge  идеально защитит вашу кожу от фотостарения?</vt:lpstr>
      <vt:lpstr>PowerPoint Presentation</vt:lpstr>
      <vt:lpstr>PowerPoint Presentation</vt:lpstr>
      <vt:lpstr>Какой  подиумный продукт для макияжа лица  впервые появляется в бренде The ONE? </vt:lpstr>
      <vt:lpstr>PowerPoint Presentation</vt:lpstr>
      <vt:lpstr>PowerPoint Presentation</vt:lpstr>
      <vt:lpstr>В каком продукте  для макияжа губ  сочетается легкая текстура и насыщенные оттенки? </vt:lpstr>
      <vt:lpstr>PowerPoint Presentation</vt:lpstr>
      <vt:lpstr>PowerPoint Presentation</vt:lpstr>
      <vt:lpstr> Какой новый продукт  для макияжа глаз  выходит в линейке The ONE  «Ультралегкость»?</vt:lpstr>
      <vt:lpstr>PowerPoint Presentation</vt:lpstr>
      <vt:lpstr>PowerPoint Presentation</vt:lpstr>
      <vt:lpstr> Какой новый продукт с   легкой текстурой выходит в  серии с драгоценными  маслами Eleo?</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Alexeeva, Natalia</dc:creator>
  <cp:lastModifiedBy>Alexeeva, Natalia</cp:lastModifiedBy>
  <cp:revision>825</cp:revision>
  <cp:lastPrinted>2015-04-09T09:36:16Z</cp:lastPrinted>
  <dcterms:created xsi:type="dcterms:W3CDTF">2015-03-19T10:21:20Z</dcterms:created>
  <dcterms:modified xsi:type="dcterms:W3CDTF">2016-08-09T11:03:26Z</dcterms:modified>
</cp:coreProperties>
</file>