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3682" r:id="rId2"/>
    <p:sldMasterId id="2147483732" r:id="rId3"/>
  </p:sldMasterIdLst>
  <p:notesMasterIdLst>
    <p:notesMasterId r:id="rId28"/>
  </p:notesMasterIdLst>
  <p:handoutMasterIdLst>
    <p:handoutMasterId r:id="rId29"/>
  </p:handoutMasterIdLst>
  <p:sldIdLst>
    <p:sldId id="257" r:id="rId4"/>
    <p:sldId id="285" r:id="rId5"/>
    <p:sldId id="258" r:id="rId6"/>
    <p:sldId id="259" r:id="rId7"/>
    <p:sldId id="310" r:id="rId8"/>
    <p:sldId id="261" r:id="rId9"/>
    <p:sldId id="262" r:id="rId10"/>
    <p:sldId id="294" r:id="rId11"/>
    <p:sldId id="291" r:id="rId12"/>
    <p:sldId id="271" r:id="rId13"/>
    <p:sldId id="315" r:id="rId14"/>
    <p:sldId id="267" r:id="rId15"/>
    <p:sldId id="296" r:id="rId16"/>
    <p:sldId id="313" r:id="rId17"/>
    <p:sldId id="314" r:id="rId18"/>
    <p:sldId id="268" r:id="rId19"/>
    <p:sldId id="308" r:id="rId20"/>
    <p:sldId id="316" r:id="rId21"/>
    <p:sldId id="317" r:id="rId22"/>
    <p:sldId id="318" r:id="rId23"/>
    <p:sldId id="280" r:id="rId24"/>
    <p:sldId id="321" r:id="rId25"/>
    <p:sldId id="320" r:id="rId26"/>
    <p:sldId id="287" r:id="rId27"/>
  </p:sldIdLst>
  <p:sldSz cx="9144000" cy="6858000" type="screen4x3"/>
  <p:notesSz cx="9926638" cy="67976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948A54"/>
    <a:srgbClr val="FFCCFF"/>
    <a:srgbClr val="FF99CC"/>
    <a:srgbClr val="CC0099"/>
    <a:srgbClr val="9966FF"/>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5650" autoAdjust="0"/>
    <p:restoredTop sz="65934" autoAdjust="0"/>
  </p:normalViewPr>
  <p:slideViewPr>
    <p:cSldViewPr>
      <p:cViewPr varScale="1">
        <p:scale>
          <a:sx n="71" d="100"/>
          <a:sy n="71" d="100"/>
        </p:scale>
        <p:origin x="-852" y="-9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55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sz="quarter" idx="1"/>
          </p:nvPr>
        </p:nvSpPr>
        <p:spPr>
          <a:xfrm>
            <a:off x="5622798" y="0"/>
            <a:ext cx="4301543" cy="339884"/>
          </a:xfrm>
          <a:prstGeom prst="rect">
            <a:avLst/>
          </a:prstGeom>
        </p:spPr>
        <p:txBody>
          <a:bodyPr vert="horz" lIns="91440" tIns="45720" rIns="91440" bIns="45720" rtlCol="0"/>
          <a:lstStyle>
            <a:lvl1pPr algn="r">
              <a:defRPr sz="1200"/>
            </a:lvl1pPr>
          </a:lstStyle>
          <a:p>
            <a:fld id="{DF927050-E888-4021-BA44-06E9BCBF50FE}" type="datetimeFigureOut">
              <a:rPr lang="ru-RU" smtClean="0"/>
              <a:t>16.12.2015</a:t>
            </a:fld>
            <a:endParaRPr lang="ru-RU"/>
          </a:p>
        </p:txBody>
      </p:sp>
      <p:sp>
        <p:nvSpPr>
          <p:cNvPr id="4" name="Footer Placeholder 3"/>
          <p:cNvSpPr>
            <a:spLocks noGrp="1"/>
          </p:cNvSpPr>
          <p:nvPr>
            <p:ph type="ftr" sz="quarter" idx="2"/>
          </p:nvPr>
        </p:nvSpPr>
        <p:spPr>
          <a:xfrm>
            <a:off x="0" y="6456612"/>
            <a:ext cx="4301543" cy="339884"/>
          </a:xfrm>
          <a:prstGeom prst="rect">
            <a:avLst/>
          </a:prstGeom>
        </p:spPr>
        <p:txBody>
          <a:bodyPr vert="horz" lIns="91440" tIns="45720" rIns="91440" bIns="45720" rtlCol="0" anchor="b"/>
          <a:lstStyle>
            <a:lvl1pPr algn="l">
              <a:defRPr sz="1200"/>
            </a:lvl1pPr>
          </a:lstStyle>
          <a:p>
            <a:endParaRPr lang="ru-RU"/>
          </a:p>
        </p:txBody>
      </p:sp>
      <p:sp>
        <p:nvSpPr>
          <p:cNvPr id="5" name="Slide Number Placeholder 4"/>
          <p:cNvSpPr>
            <a:spLocks noGrp="1"/>
          </p:cNvSpPr>
          <p:nvPr>
            <p:ph type="sldNum" sz="quarter" idx="3"/>
          </p:nvPr>
        </p:nvSpPr>
        <p:spPr>
          <a:xfrm>
            <a:off x="5622798" y="6456612"/>
            <a:ext cx="4301543" cy="339884"/>
          </a:xfrm>
          <a:prstGeom prst="rect">
            <a:avLst/>
          </a:prstGeom>
        </p:spPr>
        <p:txBody>
          <a:bodyPr vert="horz" lIns="91440" tIns="45720" rIns="91440" bIns="45720" rtlCol="0" anchor="b"/>
          <a:lstStyle>
            <a:lvl1pPr algn="r">
              <a:defRPr sz="1200"/>
            </a:lvl1pPr>
          </a:lstStyle>
          <a:p>
            <a:fld id="{BDA74A17-938F-42F4-A5F8-7A0B6A280D2D}" type="slidenum">
              <a:rPr lang="ru-RU" smtClean="0"/>
              <a:t>‹#›</a:t>
            </a:fld>
            <a:endParaRPr lang="ru-RU"/>
          </a:p>
        </p:txBody>
      </p:sp>
    </p:spTree>
    <p:extLst>
      <p:ext uri="{BB962C8B-B14F-4D97-AF65-F5344CB8AC3E}">
        <p14:creationId xmlns:p14="http://schemas.microsoft.com/office/powerpoint/2010/main" val="1225868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5622798" y="0"/>
            <a:ext cx="4301543" cy="339884"/>
          </a:xfrm>
          <a:prstGeom prst="rect">
            <a:avLst/>
          </a:prstGeom>
        </p:spPr>
        <p:txBody>
          <a:bodyPr vert="horz" lIns="91440" tIns="45720" rIns="91440" bIns="45720" rtlCol="0"/>
          <a:lstStyle>
            <a:lvl1pPr algn="r">
              <a:defRPr sz="1200"/>
            </a:lvl1pPr>
          </a:lstStyle>
          <a:p>
            <a:fld id="{AD1BD60D-E07F-4D29-A79B-BA37E018C887}" type="datetimeFigureOut">
              <a:rPr lang="ru-RU" smtClean="0"/>
              <a:t>16.12.2015</a:t>
            </a:fld>
            <a:endParaRPr lang="ru-RU"/>
          </a:p>
        </p:txBody>
      </p:sp>
      <p:sp>
        <p:nvSpPr>
          <p:cNvPr id="4" name="Slide Image Placeholder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992664" y="3228896"/>
            <a:ext cx="7941310" cy="305895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6" name="Footer Placeholder 5"/>
          <p:cNvSpPr>
            <a:spLocks noGrp="1"/>
          </p:cNvSpPr>
          <p:nvPr>
            <p:ph type="ftr" sz="quarter" idx="4"/>
          </p:nvPr>
        </p:nvSpPr>
        <p:spPr>
          <a:xfrm>
            <a:off x="0" y="6456612"/>
            <a:ext cx="4301543" cy="339884"/>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5622798" y="6456612"/>
            <a:ext cx="4301543" cy="339884"/>
          </a:xfrm>
          <a:prstGeom prst="rect">
            <a:avLst/>
          </a:prstGeom>
        </p:spPr>
        <p:txBody>
          <a:bodyPr vert="horz" lIns="91440" tIns="45720" rIns="91440" bIns="45720" rtlCol="0" anchor="b"/>
          <a:lstStyle>
            <a:lvl1pPr algn="r">
              <a:defRPr sz="1200"/>
            </a:lvl1pPr>
          </a:lstStyle>
          <a:p>
            <a:fld id="{F80DFB95-1AC9-489C-A3E8-0FB4261F37B4}" type="slidenum">
              <a:rPr lang="ru-RU" smtClean="0"/>
              <a:t>‹#›</a:t>
            </a:fld>
            <a:endParaRPr lang="ru-RU"/>
          </a:p>
        </p:txBody>
      </p:sp>
    </p:spTree>
    <p:extLst>
      <p:ext uri="{BB962C8B-B14F-4D97-AF65-F5344CB8AC3E}">
        <p14:creationId xmlns:p14="http://schemas.microsoft.com/office/powerpoint/2010/main" val="2178036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Тема каталога №1 –  </a:t>
            </a:r>
            <a:r>
              <a:rPr lang="ru-RU" sz="1200" kern="120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Шопоголик</a:t>
            </a: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в раю!</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kern="120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Шопоголик</a:t>
            </a: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 Кто это?</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Это человек, который  любит делать покупки!  Он знает все лучшие магазины, никогда не пропускает большие скидки и акции, всегда одним из первых покупает новинки.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В каталоге №1 представлено более 250 продуктов по самым выгодным ценам!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Удачных вам покупок!</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kern="1200" dirty="0" smtClean="0">
                <a:solidFill>
                  <a:srgbClr val="000000"/>
                </a:solidFill>
                <a:effectLst/>
                <a:latin typeface="Calibri" panose="020F0502020204030204" pitchFamily="34" charset="0"/>
                <a:ea typeface="+mn-ea"/>
                <a:cs typeface="Calibri" panose="020F0502020204030204" pitchFamily="34" charset="0"/>
              </a:rPr>
              <a:t>Фокусы каталога:</a:t>
            </a:r>
            <a:r>
              <a:rPr lang="en-US" sz="12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sz="1200" b="1" kern="1200" dirty="0" smtClean="0">
                <a:solidFill>
                  <a:srgbClr val="000000"/>
                </a:solidFill>
                <a:effectLst/>
                <a:latin typeface="Calibri" panose="020F0502020204030204" pitchFamily="34" charset="0"/>
                <a:ea typeface="+mn-ea"/>
                <a:cs typeface="Calibri" panose="020F0502020204030204" pitchFamily="34" charset="0"/>
              </a:rPr>
              <a:t>1) </a:t>
            </a:r>
            <a:r>
              <a:rPr lang="ru-RU" sz="1200" b="1" kern="1200" dirty="0" err="1" smtClean="0">
                <a:solidFill>
                  <a:srgbClr val="000000"/>
                </a:solidFill>
                <a:effectLst/>
                <a:latin typeface="Calibri" panose="020F0502020204030204" pitchFamily="34" charset="0"/>
                <a:ea typeface="+mn-ea"/>
                <a:cs typeface="Calibri" panose="020F0502020204030204" pitchFamily="34" charset="0"/>
              </a:rPr>
              <a:t>Суперпредложение</a:t>
            </a:r>
            <a:r>
              <a:rPr lang="ru-RU" sz="1200" b="1" kern="1200" dirty="0" smtClean="0">
                <a:solidFill>
                  <a:srgbClr val="000000"/>
                </a:solidFill>
                <a:effectLst/>
                <a:latin typeface="Calibri" panose="020F0502020204030204" pitchFamily="34" charset="0"/>
                <a:ea typeface="+mn-ea"/>
                <a:cs typeface="Calibri" panose="020F0502020204030204" pitchFamily="34" charset="0"/>
              </a:rPr>
              <a:t> в начале каталога </a:t>
            </a:r>
            <a:r>
              <a:rPr lang="ru-RU" sz="1200" kern="1200" dirty="0" smtClean="0">
                <a:solidFill>
                  <a:srgbClr val="000000"/>
                </a:solidFill>
                <a:effectLst/>
                <a:latin typeface="Calibri" panose="020F0502020204030204" pitchFamily="34" charset="0"/>
                <a:ea typeface="+mn-ea"/>
                <a:cs typeface="Calibri" panose="020F0502020204030204" pitchFamily="34" charset="0"/>
              </a:rPr>
              <a:t>– </a:t>
            </a:r>
            <a:r>
              <a:rPr lang="ru-RU" sz="1200"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это</a:t>
            </a:r>
            <a:r>
              <a:rPr lang="ru-RU" sz="1200" kern="1200" dirty="0" smtClean="0">
                <a:solidFill>
                  <a:srgbClr val="000000"/>
                </a:solidFill>
                <a:effectLst/>
                <a:latin typeface="Calibri" panose="020F0502020204030204" pitchFamily="34" charset="0"/>
                <a:ea typeface="+mn-ea"/>
                <a:cs typeface="Calibri" panose="020F0502020204030204" pitchFamily="34" charset="0"/>
              </a:rPr>
              <a:t> интересные предложения со значительными скидками на нескольких разворотах в самом начале каталога, объединённые общими темами.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ru-RU" sz="1200" b="1" kern="1200" dirty="0" smtClean="0">
                <a:solidFill>
                  <a:srgbClr val="000000"/>
                </a:solidFill>
                <a:effectLst/>
                <a:latin typeface="Calibri" panose="020F0502020204030204" pitchFamily="34" charset="0"/>
                <a:ea typeface="+mn-ea"/>
                <a:cs typeface="Calibri" panose="020F0502020204030204" pitchFamily="34" charset="0"/>
              </a:rPr>
              <a:t>2)</a:t>
            </a:r>
            <a:r>
              <a:rPr lang="ru-RU" sz="1200" b="1" kern="1200" dirty="0" smtClean="0">
                <a:solidFill>
                  <a:srgbClr val="000000"/>
                </a:solidFill>
                <a:effectLst/>
                <a:latin typeface="Times New Roman" panose="02020603050405020304" pitchFamily="18" charset="0"/>
                <a:ea typeface="+mn-ea"/>
                <a:cs typeface="Calibri" panose="020F0502020204030204" pitchFamily="34" charset="0"/>
              </a:rPr>
              <a:t> </a:t>
            </a:r>
            <a:r>
              <a:rPr lang="ru-RU" sz="1200" b="1" kern="1200" dirty="0" smtClean="0">
                <a:solidFill>
                  <a:srgbClr val="000000"/>
                </a:solidFill>
                <a:effectLst/>
                <a:latin typeface="Calibri" panose="020F0502020204030204" pitchFamily="34" charset="0"/>
                <a:ea typeface="Calibri" panose="020F0502020204030204" pitchFamily="34" charset="0"/>
                <a:cs typeface="+mn-cs"/>
              </a:rPr>
              <a:t>Драйвер каталога </a:t>
            </a:r>
            <a:r>
              <a:rPr lang="ru-RU" sz="1200" kern="1200" dirty="0" smtClean="0">
                <a:solidFill>
                  <a:srgbClr val="000000"/>
                </a:solidFill>
                <a:effectLst/>
                <a:latin typeface="Calibri" panose="020F0502020204030204" pitchFamily="34" charset="0"/>
                <a:ea typeface="Calibri" panose="020F0502020204030204" pitchFamily="34" charset="0"/>
                <a:cs typeface="+mn-cs"/>
              </a:rPr>
              <a:t>– это очень привлекательный продукт, который можно получить по выгодной цене при условии размещения заказа на определенную сумму. В каталоге № 1 2016 два драйвера:</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0"/>
              </a:spcAft>
              <a:buFont typeface="Symbol" panose="05050102010706020507" pitchFamily="18" charset="2"/>
              <a:buChar char=""/>
            </a:pP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Драйвером №1 является</a:t>
            </a:r>
            <a:r>
              <a:rPr lang="ru-RU" sz="1200" dirty="0" smtClean="0">
                <a:effectLst/>
                <a:latin typeface="Calibri" panose="020F0502020204030204" pitchFamily="34" charset="0"/>
                <a:ea typeface="Times New Roman" panose="02020603050405020304" pitchFamily="18" charset="0"/>
                <a:cs typeface="Calibri" panose="020F0502020204030204" pitchFamily="34" charset="0"/>
              </a:rPr>
              <a:t> набор полотенец, который вы можете приобрести всего за 399 рублей при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единовременном заказе на сумму 990 рублей из этого каталога.</a:t>
            </a:r>
            <a:endParaRPr lang="ru-RU" sz="1200" dirty="0" smtClean="0">
              <a:effectLst/>
              <a:latin typeface="Times New Roman" panose="02020603050405020304" pitchFamily="18" charset="0"/>
              <a:ea typeface="Times New Roman" panose="02020603050405020304" pitchFamily="18" charset="0"/>
            </a:endParaRPr>
          </a:p>
          <a:p>
            <a:pPr marL="457200">
              <a:lnSpc>
                <a:spcPct val="105000"/>
              </a:lnSpc>
              <a:spcAft>
                <a:spcPts val="0"/>
              </a:spcAft>
            </a:pPr>
            <a:r>
              <a:rPr lang="ru-RU" sz="1200" kern="1200" dirty="0" smtClean="0">
                <a:solidFill>
                  <a:srgbClr val="000000"/>
                </a:solidFill>
                <a:effectLst/>
                <a:latin typeface="Calibri" panose="020F0502020204030204" pitchFamily="34" charset="0"/>
                <a:ea typeface="Calibri" panose="020F0502020204030204" pitchFamily="34" charset="0"/>
                <a:cs typeface="+mn-cs"/>
              </a:rPr>
              <a:t> </a:t>
            </a:r>
            <a:endParaRPr lang="ru-RU" sz="1200" dirty="0" smtClean="0">
              <a:effectLst/>
              <a:latin typeface="Times New Roman" panose="02020603050405020304" pitchFamily="18" charset="0"/>
              <a:ea typeface="Times New Roman" panose="02020603050405020304" pitchFamily="18" charset="0"/>
            </a:endParaRPr>
          </a:p>
          <a:p>
            <a:pPr marL="342900" lvl="0" indent="-342900">
              <a:lnSpc>
                <a:spcPct val="105000"/>
              </a:lnSpc>
              <a:spcAft>
                <a:spcPts val="0"/>
              </a:spcAft>
              <a:buFont typeface="Symbol" panose="05050102010706020507" pitchFamily="18" charset="2"/>
              <a:buChar char=""/>
            </a:pPr>
            <a:r>
              <a:rPr lang="ru-RU" sz="1200" kern="1200" dirty="0" smtClean="0">
                <a:solidFill>
                  <a:srgbClr val="000000"/>
                </a:solidFill>
                <a:effectLst/>
                <a:latin typeface="Calibri" panose="020F0502020204030204" pitchFamily="34" charset="0"/>
                <a:ea typeface="Calibri" panose="020F0502020204030204" pitchFamily="34" charset="0"/>
                <a:cs typeface="+mn-cs"/>
              </a:rPr>
              <a:t>Драйвер №2 – это уникальное предложение для тех, кто сделал единовременный заказ на 500 рублей в каталогах №17 2015 и сделает единовременный заказ на 500 рублей в каталогах №1 2016. </a:t>
            </a:r>
            <a:endParaRPr lang="ru-RU" sz="1200" dirty="0" smtClean="0">
              <a:effectLst/>
              <a:latin typeface="Times New Roman" panose="02020603050405020304" pitchFamily="18" charset="0"/>
              <a:ea typeface="Times New Roman" panose="02020603050405020304" pitchFamily="18" charset="0"/>
            </a:endParaRPr>
          </a:p>
          <a:p>
            <a:pPr marL="742950" lvl="1" indent="-285750">
              <a:lnSpc>
                <a:spcPct val="105000"/>
              </a:lnSpc>
              <a:spcAft>
                <a:spcPts val="0"/>
              </a:spcAft>
              <a:buFont typeface="Courier New" panose="02070309020205020404" pitchFamily="49" charset="0"/>
              <a:buChar char="o"/>
            </a:pPr>
            <a:r>
              <a:rPr lang="ru-RU" sz="1200" kern="1200" dirty="0" smtClean="0">
                <a:solidFill>
                  <a:srgbClr val="000000"/>
                </a:solidFill>
                <a:effectLst/>
                <a:latin typeface="Calibri" panose="020F0502020204030204" pitchFamily="34" charset="0"/>
                <a:ea typeface="Calibri" panose="020F0502020204030204" pitchFamily="34" charset="0"/>
                <a:cs typeface="+mn-cs"/>
              </a:rPr>
              <a:t>Возможность приобрести на выбор либо комплексы «</a:t>
            </a:r>
            <a:r>
              <a:rPr lang="ru-RU" sz="1200" kern="1200" dirty="0" err="1" smtClean="0">
                <a:solidFill>
                  <a:srgbClr val="000000"/>
                </a:solidFill>
                <a:effectLst/>
                <a:latin typeface="Calibri" panose="020F0502020204030204" pitchFamily="34" charset="0"/>
                <a:ea typeface="Calibri" panose="020F0502020204030204" pitchFamily="34" charset="0"/>
                <a:cs typeface="+mn-cs"/>
              </a:rPr>
              <a:t>Мультивитамины</a:t>
            </a:r>
            <a:r>
              <a:rPr lang="ru-RU" sz="1200" kern="1200" dirty="0" smtClean="0">
                <a:solidFill>
                  <a:srgbClr val="000000"/>
                </a:solidFill>
                <a:effectLst/>
                <a:latin typeface="Calibri" panose="020F0502020204030204" pitchFamily="34" charset="0"/>
                <a:ea typeface="Calibri" panose="020F0502020204030204" pitchFamily="34" charset="0"/>
                <a:cs typeface="+mn-cs"/>
              </a:rPr>
              <a:t> и минералы» для мужчин или женщин, либо </a:t>
            </a:r>
            <a:r>
              <a:rPr lang="ru-RU" sz="1200" kern="1200" dirty="0" err="1" smtClean="0">
                <a:solidFill>
                  <a:srgbClr val="000000"/>
                </a:solidFill>
                <a:effectLst/>
                <a:latin typeface="Calibri" panose="020F0502020204030204" pitchFamily="34" charset="0"/>
                <a:ea typeface="Calibri" panose="020F0502020204030204" pitchFamily="34" charset="0"/>
                <a:cs typeface="+mn-cs"/>
              </a:rPr>
              <a:t>антивозрастную</a:t>
            </a:r>
            <a:r>
              <a:rPr lang="ru-RU" sz="1200" kern="1200" dirty="0" smtClean="0">
                <a:solidFill>
                  <a:srgbClr val="000000"/>
                </a:solidFill>
                <a:effectLst/>
                <a:latin typeface="Calibri" panose="020F0502020204030204" pitchFamily="34" charset="0"/>
                <a:ea typeface="Calibri" panose="020F0502020204030204" pitchFamily="34" charset="0"/>
                <a:cs typeface="+mn-cs"/>
              </a:rPr>
              <a:t> тональную основу </a:t>
            </a:r>
            <a:r>
              <a:rPr lang="ru-RU" sz="1200" kern="1200" dirty="0" err="1" smtClean="0">
                <a:solidFill>
                  <a:srgbClr val="000000"/>
                </a:solidFill>
                <a:effectLst/>
                <a:latin typeface="Calibri" panose="020F0502020204030204" pitchFamily="34" charset="0"/>
                <a:ea typeface="Calibri" panose="020F0502020204030204" pitchFamily="34" charset="0"/>
                <a:cs typeface="+mn-cs"/>
              </a:rPr>
              <a:t>Giordani</a:t>
            </a:r>
            <a:r>
              <a:rPr lang="ru-RU" sz="1200" kern="1200" dirty="0" smtClean="0">
                <a:solidFill>
                  <a:srgbClr val="000000"/>
                </a:solidFill>
                <a:effectLst/>
                <a:latin typeface="Calibri" panose="020F0502020204030204" pitchFamily="34" charset="0"/>
                <a:ea typeface="Calibri" panose="020F0502020204030204" pitchFamily="34" charset="0"/>
                <a:cs typeface="+mn-cs"/>
              </a:rPr>
              <a:t> </a:t>
            </a:r>
            <a:r>
              <a:rPr lang="ru-RU" sz="1200" kern="1200" dirty="0" err="1" smtClean="0">
                <a:solidFill>
                  <a:srgbClr val="000000"/>
                </a:solidFill>
                <a:effectLst/>
                <a:latin typeface="Calibri" panose="020F0502020204030204" pitchFamily="34" charset="0"/>
                <a:ea typeface="Calibri" panose="020F0502020204030204" pitchFamily="34" charset="0"/>
                <a:cs typeface="+mn-cs"/>
              </a:rPr>
              <a:t>Gold</a:t>
            </a:r>
            <a:r>
              <a:rPr lang="ru-RU" sz="1200" kern="1200" dirty="0" smtClean="0">
                <a:solidFill>
                  <a:srgbClr val="000000"/>
                </a:solidFill>
                <a:effectLst/>
                <a:latin typeface="Calibri" panose="020F0502020204030204" pitchFamily="34" charset="0"/>
                <a:ea typeface="Calibri" panose="020F0502020204030204" pitchFamily="34" charset="0"/>
                <a:cs typeface="+mn-cs"/>
              </a:rPr>
              <a:t> в каталоге №1/2016 со скидкой 55%. </a:t>
            </a:r>
            <a:endParaRPr lang="ru-RU" sz="1200" dirty="0" smtClean="0">
              <a:effectLst/>
              <a:latin typeface="Times New Roman" panose="02020603050405020304" pitchFamily="18" charset="0"/>
              <a:ea typeface="Times New Roman" panose="02020603050405020304" pitchFamily="18" charset="0"/>
            </a:endParaRPr>
          </a:p>
          <a:p>
            <a:pPr marL="914400">
              <a:lnSpc>
                <a:spcPct val="105000"/>
              </a:lnSpc>
              <a:spcAft>
                <a:spcPts val="0"/>
              </a:spcAft>
            </a:pPr>
            <a:r>
              <a:rPr lang="ru-RU" sz="1200" kern="1200" dirty="0" smtClean="0">
                <a:solidFill>
                  <a:srgbClr val="000000"/>
                </a:solidFill>
                <a:effectLst/>
                <a:latin typeface="Calibri" panose="020F0502020204030204" pitchFamily="34" charset="0"/>
                <a:ea typeface="Calibri" panose="020F0502020204030204" pitchFamily="34" charset="0"/>
                <a:cs typeface="+mn-cs"/>
              </a:rPr>
              <a:t> </a:t>
            </a:r>
            <a:endParaRPr lang="ru-RU" sz="1200" dirty="0" smtClean="0">
              <a:effectLst/>
              <a:latin typeface="Times New Roman" panose="02020603050405020304" pitchFamily="18" charset="0"/>
              <a:ea typeface="Times New Roman" panose="02020603050405020304" pitchFamily="18" charset="0"/>
            </a:endParaRPr>
          </a:p>
          <a:p>
            <a:pPr marL="457200">
              <a:lnSpc>
                <a:spcPct val="105000"/>
              </a:lnSpc>
              <a:spcAft>
                <a:spcPts val="0"/>
              </a:spcAft>
            </a:pPr>
            <a:r>
              <a:rPr lang="ru-RU" sz="1200" kern="1200" dirty="0" smtClean="0">
                <a:solidFill>
                  <a:srgbClr val="000000"/>
                </a:solidFill>
                <a:effectLst/>
                <a:latin typeface="Calibri" panose="020F0502020204030204" pitchFamily="34" charset="0"/>
                <a:ea typeface="Calibri" panose="020F0502020204030204" pitchFamily="34" charset="0"/>
                <a:cs typeface="+mn-cs"/>
              </a:rPr>
              <a:t>*Выполнение условий акции (500 + 500 руб.) дает право на приобретение в каталоге №1/2016 одного продукта с этого разворота по специальной цене.</a:t>
            </a:r>
            <a:endParaRPr lang="ru-RU" sz="1200" dirty="0" smtClean="0">
              <a:effectLst/>
              <a:latin typeface="Times New Roman" panose="02020603050405020304" pitchFamily="18" charset="0"/>
              <a:ea typeface="Times New Roman" panose="02020603050405020304" pitchFamily="18" charset="0"/>
            </a:endParaRPr>
          </a:p>
          <a:p>
            <a:pPr marL="457200">
              <a:lnSpc>
                <a:spcPct val="105000"/>
              </a:lnSpc>
              <a:spcAft>
                <a:spcPts val="0"/>
              </a:spcAft>
            </a:pPr>
            <a:r>
              <a:rPr lang="ru-RU" sz="1200" kern="1200" dirty="0" smtClean="0">
                <a:solidFill>
                  <a:srgbClr val="000000"/>
                </a:solidFill>
                <a:effectLst/>
                <a:latin typeface="Calibri" panose="020F0502020204030204" pitchFamily="34" charset="0"/>
                <a:ea typeface="Calibri" panose="020F0502020204030204" pitchFamily="34" charset="0"/>
                <a:cs typeface="+mn-cs"/>
              </a:rPr>
              <a:t> </a:t>
            </a:r>
            <a:endParaRPr lang="ru-RU" sz="1200" dirty="0" smtClean="0">
              <a:effectLst/>
              <a:latin typeface="Times New Roman" panose="02020603050405020304" pitchFamily="18" charset="0"/>
              <a:ea typeface="Times New Roman" panose="02020603050405020304" pitchFamily="18" charset="0"/>
            </a:endParaRPr>
          </a:p>
          <a:p>
            <a:pPr>
              <a:lnSpc>
                <a:spcPct val="105000"/>
              </a:lnSpc>
              <a:spcAft>
                <a:spcPts val="800"/>
              </a:spcAft>
            </a:pPr>
            <a:r>
              <a:rPr lang="ru-RU" sz="1200" b="1" kern="1200" dirty="0" smtClean="0">
                <a:solidFill>
                  <a:srgbClr val="000000"/>
                </a:solidFill>
                <a:effectLst/>
                <a:latin typeface="Calibri" panose="020F0502020204030204" pitchFamily="34" charset="0"/>
                <a:ea typeface="+mn-ea"/>
                <a:cs typeface="Calibri" panose="020F0502020204030204" pitchFamily="34" charset="0"/>
              </a:rPr>
              <a:t>3) </a:t>
            </a:r>
            <a:r>
              <a:rPr lang="ru-RU" sz="1200" b="1" kern="1200" dirty="0" err="1" smtClean="0">
                <a:solidFill>
                  <a:srgbClr val="000000"/>
                </a:solidFill>
                <a:effectLst/>
                <a:latin typeface="Calibri" panose="020F0502020204030204" pitchFamily="34" charset="0"/>
                <a:ea typeface="+mn-ea"/>
                <a:cs typeface="Calibri" panose="020F0502020204030204" pitchFamily="34" charset="0"/>
              </a:rPr>
              <a:t>Суперпредложения</a:t>
            </a:r>
            <a:r>
              <a:rPr lang="ru-RU" sz="1200" b="1" kern="1200" dirty="0" smtClean="0">
                <a:solidFill>
                  <a:srgbClr val="000000"/>
                </a:solidFill>
                <a:effectLst/>
                <a:latin typeface="Calibri" panose="020F0502020204030204" pitchFamily="34" charset="0"/>
                <a:ea typeface="+mn-ea"/>
                <a:cs typeface="Calibri" panose="020F0502020204030204" pitchFamily="34" charset="0"/>
              </a:rPr>
              <a:t> в конце каталога </a:t>
            </a:r>
            <a:r>
              <a:rPr lang="ru-RU" sz="1200" kern="1200" dirty="0" smtClean="0">
                <a:solidFill>
                  <a:srgbClr val="000000"/>
                </a:solidFill>
                <a:effectLst/>
                <a:latin typeface="Calibri" panose="020F0502020204030204" pitchFamily="34" charset="0"/>
                <a:ea typeface="+mn-ea"/>
                <a:cs typeface="Calibri" panose="020F0502020204030204" pitchFamily="34" charset="0"/>
              </a:rPr>
              <a:t>– это дополнительные интересные предложения с суперскидками на нескольких разворотах в самом конце каталога, объединённые общими темами.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sz="1200" b="1" kern="1200" dirty="0" smtClean="0">
                <a:solidFill>
                  <a:srgbClr val="000000"/>
                </a:solidFill>
                <a:effectLst/>
                <a:latin typeface="Calibri" panose="020F0502020204030204" pitchFamily="34" charset="0"/>
                <a:ea typeface="+mn-ea"/>
                <a:cs typeface="Calibri" panose="020F0502020204030204" pitchFamily="34" charset="0"/>
              </a:rPr>
              <a:t>4) Главные продукты каталога </a:t>
            </a:r>
            <a:r>
              <a:rPr lang="ru-RU" sz="1200" kern="1200" dirty="0" smtClean="0">
                <a:solidFill>
                  <a:srgbClr val="000000"/>
                </a:solidFill>
                <a:effectLst/>
                <a:latin typeface="Calibri" panose="020F0502020204030204" pitchFamily="34" charset="0"/>
                <a:ea typeface="+mn-ea"/>
                <a:cs typeface="Calibri" panose="020F0502020204030204" pitchFamily="34" charset="0"/>
              </a:rPr>
              <a:t>–</a:t>
            </a:r>
            <a:r>
              <a:rPr lang="ru-RU" sz="1200" b="1" kern="1200" dirty="0" smtClean="0">
                <a:solidFill>
                  <a:srgbClr val="000000"/>
                </a:solidFill>
                <a:effectLst/>
                <a:latin typeface="Calibri" panose="020F0502020204030204" pitchFamily="34" charset="0"/>
                <a:ea typeface="+mn-ea"/>
                <a:cs typeface="Calibri" panose="020F0502020204030204" pitchFamily="34" charset="0"/>
              </a:rPr>
              <a:t> </a:t>
            </a:r>
            <a:r>
              <a:rPr lang="ru-RU" sz="1200" kern="1200" dirty="0" smtClean="0">
                <a:solidFill>
                  <a:srgbClr val="000000"/>
                </a:solidFill>
                <a:effectLst/>
                <a:latin typeface="Calibri" panose="020F0502020204030204" pitchFamily="34" charset="0"/>
                <a:ea typeface="+mn-ea"/>
                <a:cs typeface="Calibri" panose="020F0502020204030204" pitchFamily="34" charset="0"/>
              </a:rPr>
              <a:t>это популярные продукты с большой скидкой, они расположены внутри каталога. Потенциально это самые продаваемые продукты из текущего каталога. Дизайн страниц с такими продуктами намеренно отличается от остальных страниц с целью привлечения внимания.</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b="1" kern="1200" dirty="0" smtClean="0">
                <a:solidFill>
                  <a:srgbClr val="000000"/>
                </a:solidFill>
                <a:effectLst/>
                <a:latin typeface="Calibri" panose="020F0502020204030204" pitchFamily="34" charset="0"/>
                <a:ea typeface="+mn-ea"/>
                <a:cs typeface="Calibri" panose="020F0502020204030204" pitchFamily="34" charset="0"/>
              </a:rPr>
              <a:t>5) </a:t>
            </a:r>
            <a:r>
              <a:rPr lang="ru-RU" sz="1200" b="1" kern="1200" dirty="0" err="1" smtClean="0">
                <a:solidFill>
                  <a:srgbClr val="000000"/>
                </a:solidFill>
                <a:effectLst/>
                <a:latin typeface="Calibri" panose="020F0502020204030204" pitchFamily="34" charset="0"/>
                <a:ea typeface="+mn-ea"/>
                <a:cs typeface="Calibri" panose="020F0502020204030204" pitchFamily="34" charset="0"/>
              </a:rPr>
              <a:t>Суперпредложение</a:t>
            </a:r>
            <a:r>
              <a:rPr lang="ru-RU" sz="1200" b="1" kern="1200" dirty="0" smtClean="0">
                <a:solidFill>
                  <a:srgbClr val="000000"/>
                </a:solidFill>
                <a:effectLst/>
                <a:latin typeface="Calibri" panose="020F0502020204030204" pitchFamily="34" charset="0"/>
                <a:ea typeface="+mn-ea"/>
                <a:cs typeface="Calibri" panose="020F0502020204030204" pitchFamily="34" charset="0"/>
              </a:rPr>
              <a:t> на задней обложке каталога. </a:t>
            </a:r>
            <a:r>
              <a:rPr lang="ru-RU" sz="1200" kern="1200" dirty="0" smtClean="0">
                <a:solidFill>
                  <a:srgbClr val="000000"/>
                </a:solidFill>
                <a:effectLst/>
                <a:latin typeface="Calibri" panose="020F0502020204030204" pitchFamily="34" charset="0"/>
                <a:ea typeface="+mn-ea"/>
                <a:cs typeface="Calibri" panose="020F0502020204030204" pitchFamily="34" charset="0"/>
              </a:rPr>
              <a:t>Это предложение называется «Дверь в </a:t>
            </a:r>
            <a:r>
              <a:rPr lang="ru-RU" sz="1200" kern="1200" dirty="0" err="1" smtClean="0">
                <a:solidFill>
                  <a:srgbClr val="000000"/>
                </a:solidFill>
                <a:effectLst/>
                <a:latin typeface="Calibri" panose="020F0502020204030204" pitchFamily="34" charset="0"/>
                <a:ea typeface="+mn-ea"/>
                <a:cs typeface="Calibri" panose="020F0502020204030204" pitchFamily="34" charset="0"/>
              </a:rPr>
              <a:t>Орифлэйм</a:t>
            </a:r>
            <a:r>
              <a:rPr lang="ru-RU" sz="1200" kern="1200" dirty="0" smtClean="0">
                <a:solidFill>
                  <a:srgbClr val="000000"/>
                </a:solidFill>
                <a:effectLst/>
                <a:latin typeface="Calibri" panose="020F0502020204030204" pitchFamily="34" charset="0"/>
                <a:ea typeface="+mn-ea"/>
                <a:cs typeface="Calibri" panose="020F0502020204030204" pitchFamily="34" charset="0"/>
              </a:rPr>
              <a:t>», так как многие клиенты начинают просмотр каталога с конца. Как правило, в каждом заказе есть этот продукт!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200" kern="1200" dirty="0" smtClean="0">
                <a:solidFill>
                  <a:srgbClr val="000000"/>
                </a:solidFill>
                <a:effectLst/>
                <a:latin typeface="Calibri" panose="020F0502020204030204" pitchFamily="34" charset="0"/>
                <a:ea typeface="+mn-ea"/>
                <a:cs typeface="Calibri" panose="020F0502020204030204" pitchFamily="34"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b="1" kern="1200" dirty="0" smtClean="0">
                <a:solidFill>
                  <a:srgbClr val="000000"/>
                </a:solidFill>
                <a:effectLst/>
                <a:latin typeface="Calibri" panose="020F0502020204030204" pitchFamily="34" charset="0"/>
                <a:ea typeface="+mn-ea"/>
                <a:cs typeface="Calibri" panose="020F0502020204030204" pitchFamily="34" charset="0"/>
              </a:rPr>
              <a:t>5) Кроме того, в каталоге, конечно, представлены ВСЕ категории продуктов</a:t>
            </a:r>
            <a:r>
              <a:rPr lang="ru-RU" sz="1200" kern="1200" dirty="0" smtClean="0">
                <a:solidFill>
                  <a:srgbClr val="000000"/>
                </a:solidFill>
                <a:effectLst/>
                <a:latin typeface="Calibri" panose="020F0502020204030204" pitchFamily="34" charset="0"/>
                <a:ea typeface="+mn-ea"/>
                <a:cs typeface="Calibri" panose="020F0502020204030204" pitchFamily="34" charset="0"/>
              </a:rPr>
              <a:t>: </a:t>
            </a:r>
            <a:r>
              <a:rPr lang="ru-RU" sz="1200" kern="1200" dirty="0" err="1" smtClean="0">
                <a:solidFill>
                  <a:srgbClr val="000000"/>
                </a:solidFill>
                <a:effectLst/>
                <a:latin typeface="Calibri" panose="020F0502020204030204" pitchFamily="34" charset="0"/>
                <a:ea typeface="+mn-ea"/>
                <a:cs typeface="Calibri" panose="020F0502020204030204" pitchFamily="34" charset="0"/>
              </a:rPr>
              <a:t>Вэлнэс</a:t>
            </a:r>
            <a:r>
              <a:rPr lang="ru-RU" sz="1200" kern="1200" dirty="0" smtClean="0">
                <a:solidFill>
                  <a:srgbClr val="000000"/>
                </a:solidFill>
                <a:effectLst/>
                <a:latin typeface="Calibri" panose="020F0502020204030204" pitchFamily="34" charset="0"/>
                <a:ea typeface="+mn-ea"/>
                <a:cs typeface="Calibri" panose="020F0502020204030204" pitchFamily="34" charset="0"/>
              </a:rPr>
              <a:t>, уход за кожей лица, декоративная косметика, ароматы, уход за волосами, уход за телом и аксессуары. При просмотре каталога стоит обратить внимание на продукты в разных категориях, чтобы найти именно то, что нужно вам.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80DFB95-1AC9-489C-A3E8-0FB4261F37B4}" type="slidenum">
              <a:rPr lang="ru-RU" smtClean="0"/>
              <a:t>2</a:t>
            </a:fld>
            <a:endParaRPr lang="ru-RU"/>
          </a:p>
        </p:txBody>
      </p:sp>
    </p:spTree>
    <p:extLst>
      <p:ext uri="{BB962C8B-B14F-4D97-AF65-F5344CB8AC3E}">
        <p14:creationId xmlns:p14="http://schemas.microsoft.com/office/powerpoint/2010/main" val="1519269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6000"/>
              </a:lnSpc>
              <a:spcAft>
                <a:spcPts val="0"/>
              </a:spcAft>
            </a:pPr>
            <a:r>
              <a:rPr lang="ru-RU" sz="1100"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Забота о здоровье – одна из важных задач нашей повседневной жизни, которая не должна зависеть от дня недели или времени года. Ведь для нормальной работы нашему организму необходимо поступление всех необходимых макро- (белки, жиры, углеводы, клетчатка) и микронутриентов  (витамины, минералы) ежедневно.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100"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Многие питательные вещества наш организм вырабатывает сам, а какие-то поступают только из пищи</a:t>
            </a:r>
            <a:r>
              <a:rPr lang="ru-RU" sz="1050" dirty="0" smtClean="0">
                <a:effectLst/>
                <a:latin typeface="Calibri" panose="020F0502020204030204" pitchFamily="34" charset="0"/>
                <a:ea typeface="Calibri" panose="020F0502020204030204" pitchFamily="34" charset="0"/>
                <a:cs typeface="Times New Roman" panose="02020603050405020304" pitchFamily="18" charset="0"/>
              </a:rPr>
              <a:t>, например полиненасыщенные жирные кислоты Омега-3. Жирные кислоты Омега-3 являются незаменимыми. Они выполняют очень важные функции в организме: улучшают работу мозга, нервной и сердечно-сосудистой систем, зрения, снимают воспаление и нормализуют состояние кожи.</a:t>
            </a:r>
          </a:p>
          <a:p>
            <a:pPr>
              <a:lnSpc>
                <a:spcPct val="106000"/>
              </a:lnSpc>
              <a:spcAft>
                <a:spcPts val="0"/>
              </a:spcAft>
            </a:pPr>
            <a:r>
              <a:rPr lang="ru-RU" sz="1050" dirty="0" smtClean="0">
                <a:effectLst/>
                <a:latin typeface="Calibri" panose="020F0502020204030204" pitchFamily="34" charset="0"/>
                <a:ea typeface="Calibri" panose="020F0502020204030204" pitchFamily="34" charset="0"/>
                <a:cs typeface="Times New Roman" panose="02020603050405020304" pitchFamily="18" charset="0"/>
              </a:rPr>
              <a:t>Что делать если в вашем рационе жирные</a:t>
            </a:r>
            <a:r>
              <a:rPr lang="ru-RU" sz="1050" baseline="0" dirty="0" smtClean="0">
                <a:effectLst/>
                <a:latin typeface="Calibri" panose="020F0502020204030204" pitchFamily="34" charset="0"/>
                <a:ea typeface="Calibri" panose="020F0502020204030204" pitchFamily="34" charset="0"/>
                <a:cs typeface="Times New Roman" panose="02020603050405020304" pitchFamily="18" charset="0"/>
              </a:rPr>
              <a:t> сорта рыбы</a:t>
            </a:r>
            <a:r>
              <a:rPr lang="ru-RU" sz="1050" dirty="0" smtClean="0">
                <a:effectLst/>
                <a:latin typeface="Calibri" panose="020F0502020204030204" pitchFamily="34" charset="0"/>
                <a:ea typeface="Calibri" panose="020F0502020204030204" pitchFamily="34" charset="0"/>
                <a:cs typeface="Times New Roman" panose="02020603050405020304" pitchFamily="18" charset="0"/>
              </a:rPr>
              <a:t>  (семга, форель и прочие),  являющаяся лучшим источником важных для здоровья Омега-3 жирных кислот, гость достаточно редкий? </a:t>
            </a:r>
          </a:p>
          <a:p>
            <a:pPr>
              <a:lnSpc>
                <a:spcPct val="106000"/>
              </a:lnSpc>
              <a:spcAft>
                <a:spcPts val="0"/>
              </a:spcAft>
            </a:pP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050" dirty="0" smtClean="0">
                <a:effectLst/>
                <a:latin typeface="Calibri" panose="020F0502020204030204" pitchFamily="34" charset="0"/>
                <a:ea typeface="Calibri" panose="020F0502020204030204" pitchFamily="34" charset="0"/>
                <a:cs typeface="Times New Roman" panose="02020603050405020304" pitchFamily="18" charset="0"/>
              </a:rPr>
              <a:t>Ответ на вопрос простой - употреблять Омегу-3 в капсулах</a:t>
            </a:r>
            <a:r>
              <a:rPr lang="ru-RU" sz="1050" baseline="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100"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100" b="1"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Комплекс «Омега-3», код 25414,  от Орифлэйм – это</a:t>
            </a:r>
            <a:r>
              <a:rPr lang="ru-RU" sz="1100"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Aft>
                <a:spcPts val="0"/>
              </a:spcAft>
              <a:buFont typeface="Symbol" panose="05050102010706020507" pitchFamily="18" charset="2"/>
              <a:buChar char=""/>
            </a:pPr>
            <a:r>
              <a:rPr lang="ru-RU" sz="1100" kern="1200" dirty="0" smtClean="0">
                <a:solidFill>
                  <a:srgbClr val="000000"/>
                </a:solidFill>
                <a:effectLst/>
                <a:latin typeface="Calibri" panose="020F0502020204030204" pitchFamily="34" charset="0"/>
                <a:ea typeface="Calibri" panose="020F0502020204030204" pitchFamily="34" charset="0"/>
              </a:rPr>
              <a:t>Экологически чистый и безопасный продукт 5-ти ступенчатой очистки;</a:t>
            </a:r>
            <a:endParaRPr lang="ru-RU" sz="1100" dirty="0" smtClean="0">
              <a:effectLst/>
              <a:latin typeface="Times New Roman" panose="02020603050405020304" pitchFamily="18" charset="0"/>
              <a:ea typeface="Times New Roman" panose="02020603050405020304" pitchFamily="18" charset="0"/>
            </a:endParaRPr>
          </a:p>
          <a:p>
            <a:pPr marL="342900" lvl="0" indent="-342900">
              <a:lnSpc>
                <a:spcPct val="106000"/>
              </a:lnSpc>
              <a:spcAft>
                <a:spcPts val="0"/>
              </a:spcAft>
              <a:buFont typeface="Symbol" panose="05050102010706020507" pitchFamily="18" charset="2"/>
              <a:buChar char=""/>
            </a:pPr>
            <a:r>
              <a:rPr lang="ru-RU" sz="1100" kern="1200" dirty="0" smtClean="0">
                <a:solidFill>
                  <a:srgbClr val="000000"/>
                </a:solidFill>
                <a:effectLst/>
                <a:latin typeface="Calibri" panose="020F0502020204030204" pitchFamily="34" charset="0"/>
                <a:ea typeface="Calibri" panose="020F0502020204030204" pitchFamily="34" charset="0"/>
              </a:rPr>
              <a:t>Соответствует высочайшим стандартам фармацевтического производства (GMP);</a:t>
            </a:r>
            <a:endParaRPr lang="ru-RU" sz="1100" dirty="0" smtClean="0">
              <a:effectLst/>
              <a:latin typeface="Times New Roman" panose="02020603050405020304" pitchFamily="18" charset="0"/>
              <a:ea typeface="Times New Roman" panose="02020603050405020304" pitchFamily="18" charset="0"/>
            </a:endParaRPr>
          </a:p>
          <a:p>
            <a:pPr marL="342900" lvl="0" indent="-342900">
              <a:lnSpc>
                <a:spcPct val="106000"/>
              </a:lnSpc>
              <a:spcAft>
                <a:spcPts val="0"/>
              </a:spcAft>
              <a:buFont typeface="Symbol" panose="05050102010706020507" pitchFamily="18" charset="2"/>
              <a:buChar char=""/>
            </a:pPr>
            <a:r>
              <a:rPr lang="ru-RU" sz="1100" kern="1200" dirty="0" smtClean="0">
                <a:solidFill>
                  <a:srgbClr val="000000"/>
                </a:solidFill>
                <a:effectLst/>
                <a:latin typeface="Calibri" panose="020F0502020204030204" pitchFamily="34" charset="0"/>
                <a:ea typeface="Calibri" panose="020F0502020204030204" pitchFamily="34" charset="0"/>
              </a:rPr>
              <a:t>Желатиновые капсулы не содержат бычьего и свиного желатина.</a:t>
            </a:r>
            <a:endParaRPr lang="ru-RU" sz="1100" dirty="0" smtClean="0">
              <a:effectLst/>
              <a:latin typeface="Times New Roman" panose="02020603050405020304" pitchFamily="18" charset="0"/>
              <a:ea typeface="Times New Roman" panose="02020603050405020304" pitchFamily="18" charset="0"/>
            </a:endParaRPr>
          </a:p>
          <a:p>
            <a:pPr marL="342900" lvl="0" indent="-342900">
              <a:lnSpc>
                <a:spcPct val="106000"/>
              </a:lnSpc>
              <a:spcAft>
                <a:spcPts val="0"/>
              </a:spcAft>
              <a:buFont typeface="Symbol" panose="05050102010706020507" pitchFamily="18" charset="2"/>
              <a:buChar char=""/>
            </a:pPr>
            <a:r>
              <a:rPr lang="ru-RU" sz="1100" kern="1200" dirty="0" smtClean="0">
                <a:solidFill>
                  <a:srgbClr val="000000"/>
                </a:solidFill>
                <a:effectLst/>
                <a:latin typeface="Calibri" panose="020F0502020204030204" pitchFamily="34" charset="0"/>
                <a:ea typeface="Calibri" panose="020F0502020204030204" pitchFamily="34" charset="0"/>
              </a:rPr>
              <a:t>В упаковке 60 капсул</a:t>
            </a:r>
            <a:endParaRPr lang="ru-RU" sz="1100" dirty="0" smtClean="0">
              <a:effectLst/>
              <a:latin typeface="Times New Roman" panose="02020603050405020304" pitchFamily="18" charset="0"/>
              <a:ea typeface="Times New Roman" panose="02020603050405020304" pitchFamily="18" charset="0"/>
            </a:endParaRPr>
          </a:p>
          <a:p>
            <a:pPr marL="342900" lvl="0" indent="-342900">
              <a:lnSpc>
                <a:spcPct val="106000"/>
              </a:lnSpc>
              <a:spcAft>
                <a:spcPts val="0"/>
              </a:spcAft>
              <a:buFont typeface="Symbol" panose="05050102010706020507" pitchFamily="18" charset="2"/>
              <a:buChar char=""/>
            </a:pPr>
            <a:r>
              <a:rPr lang="ru-RU" sz="1100" kern="1200" dirty="0" smtClean="0">
                <a:solidFill>
                  <a:srgbClr val="000000"/>
                </a:solidFill>
                <a:effectLst/>
                <a:latin typeface="Calibri" panose="020F0502020204030204" pitchFamily="34" charset="0"/>
                <a:ea typeface="Calibri" panose="020F0502020204030204" pitchFamily="34" charset="0"/>
              </a:rPr>
              <a:t>Суточная норма Омега-3 для взрослого человека  - 2 капсулы в день</a:t>
            </a:r>
            <a:endParaRPr lang="ru-RU" sz="1100" dirty="0" smtClean="0">
              <a:effectLst/>
              <a:latin typeface="Times New Roman" panose="02020603050405020304" pitchFamily="18" charset="0"/>
              <a:ea typeface="Times New Roman" panose="02020603050405020304" pitchFamily="18" charset="0"/>
            </a:endParaRPr>
          </a:p>
          <a:p>
            <a:pPr>
              <a:lnSpc>
                <a:spcPct val="106000"/>
              </a:lnSpc>
              <a:spcAft>
                <a:spcPts val="800"/>
              </a:spcAft>
            </a:pPr>
            <a:r>
              <a:rPr lang="ru-RU" sz="1050"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*Омега 3 является компонентом «</a:t>
            </a:r>
            <a:r>
              <a:rPr lang="ru-RU" sz="1050" kern="120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Вэлнэс</a:t>
            </a:r>
            <a:r>
              <a:rPr lang="ru-RU" sz="1050"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050" kern="120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Пэк</a:t>
            </a:r>
            <a:r>
              <a:rPr lang="ru-RU" sz="1050"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100"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100" i="1"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Только в каталоге №1 комплекс Омега-3 можно приобрести со скидкой 20% от регулярной стоимости за 979 рублей!</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b="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b="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80DFB95-1AC9-489C-A3E8-0FB4261F37B4}" type="slidenum">
              <a:rPr lang="ru-RU" smtClean="0"/>
              <a:t>13</a:t>
            </a:fld>
            <a:endParaRPr lang="ru-RU"/>
          </a:p>
        </p:txBody>
      </p:sp>
    </p:spTree>
    <p:extLst>
      <p:ext uri="{BB962C8B-B14F-4D97-AF65-F5344CB8AC3E}">
        <p14:creationId xmlns:p14="http://schemas.microsoft.com/office/powerpoint/2010/main" val="1735541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14</a:t>
            </a:fld>
            <a:endParaRPr lang="ru-RU"/>
          </a:p>
        </p:txBody>
      </p:sp>
    </p:spTree>
    <p:extLst>
      <p:ext uri="{BB962C8B-B14F-4D97-AF65-F5344CB8AC3E}">
        <p14:creationId xmlns:p14="http://schemas.microsoft.com/office/powerpoint/2010/main" val="718996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pPr>
            <a:r>
              <a:rPr lang="ru-RU" sz="1200" kern="1200" dirty="0" smtClean="0">
                <a:solidFill>
                  <a:srgbClr val="000000"/>
                </a:solidFill>
                <a:effectLst/>
                <a:latin typeface="Calibri" panose="020F0502020204030204" pitchFamily="34" charset="0"/>
                <a:ea typeface="Calibri" panose="020F0502020204030204" pitchFamily="34" charset="0"/>
              </a:rPr>
              <a:t>Тональная основа прочно вошла в процесс создания макияжа в жизнь многих женщин и это не случайно, ведь именно этот продукт создает основу для всего макияжа: выравнивает тон кожи, скрывает мелкие недостатки виде расширенных пор, веснушек, неровностей и защищает от УФ-излучения.  С тональной основой лицо обретает здоровый, свежий цвет. </a:t>
            </a:r>
            <a:endParaRPr lang="ru-RU" sz="1200" dirty="0" smtClean="0">
              <a:effectLst/>
              <a:latin typeface="Times New Roman" panose="02020603050405020304" pitchFamily="18" charset="0"/>
              <a:ea typeface="Times New Roman" panose="02020603050405020304" pitchFamily="18" charset="0"/>
            </a:endParaRPr>
          </a:p>
          <a:p>
            <a:pPr>
              <a:lnSpc>
                <a:spcPct val="105000"/>
              </a:lnSpc>
            </a:pPr>
            <a:r>
              <a:rPr lang="ru-RU" sz="1200" kern="1200" dirty="0" smtClean="0">
                <a:solidFill>
                  <a:srgbClr val="000000"/>
                </a:solidFill>
                <a:effectLst/>
                <a:latin typeface="Calibri" panose="020F0502020204030204" pitchFamily="34" charset="0"/>
                <a:ea typeface="Calibri" panose="020F0502020204030204" pitchFamily="34" charset="0"/>
              </a:rPr>
              <a:t>Это ли не повод приобрести себе тональную основу </a:t>
            </a:r>
            <a:r>
              <a:rPr lang="ru-RU" sz="1200" kern="1200" dirty="0" err="1" smtClean="0">
                <a:solidFill>
                  <a:srgbClr val="000000"/>
                </a:solidFill>
                <a:effectLst/>
                <a:latin typeface="Calibri" panose="020F0502020204030204" pitchFamily="34" charset="0"/>
                <a:ea typeface="Calibri" panose="020F0502020204030204" pitchFamily="34" charset="0"/>
              </a:rPr>
              <a:t>Giordani</a:t>
            </a:r>
            <a:r>
              <a:rPr lang="ru-RU" sz="1200" kern="1200" dirty="0" smtClean="0">
                <a:solidFill>
                  <a:srgbClr val="000000"/>
                </a:solidFill>
                <a:effectLst/>
                <a:latin typeface="Calibri" panose="020F0502020204030204" pitchFamily="34" charset="0"/>
                <a:ea typeface="Calibri" panose="020F0502020204030204" pitchFamily="34" charset="0"/>
              </a:rPr>
              <a:t> </a:t>
            </a:r>
            <a:r>
              <a:rPr lang="ru-RU" sz="1200" kern="1200" dirty="0" err="1" smtClean="0">
                <a:solidFill>
                  <a:srgbClr val="000000"/>
                </a:solidFill>
                <a:effectLst/>
                <a:latin typeface="Calibri" panose="020F0502020204030204" pitchFamily="34" charset="0"/>
                <a:ea typeface="Calibri" panose="020F0502020204030204" pitchFamily="34" charset="0"/>
              </a:rPr>
              <a:t>Gold</a:t>
            </a:r>
            <a:r>
              <a:rPr lang="ru-RU" sz="1200" kern="1200" dirty="0" smtClean="0">
                <a:solidFill>
                  <a:srgbClr val="000000"/>
                </a:solidFill>
                <a:effectLst/>
                <a:latin typeface="Calibri" panose="020F0502020204030204" pitchFamily="34" charset="0"/>
                <a:ea typeface="Calibri" panose="020F0502020204030204" pitchFamily="34" charset="0"/>
              </a:rPr>
              <a:t>, тем более, что в каталоге №1 действует программа лояльности между каталогом №17 2015 и каталогом №1 2016, которая позволяет купить по уникальной цене.</a:t>
            </a:r>
            <a:endParaRPr lang="ru-RU" sz="1200" dirty="0" smtClean="0">
              <a:effectLst/>
              <a:latin typeface="Times New Roman" panose="02020603050405020304" pitchFamily="18" charset="0"/>
              <a:ea typeface="Times New Roman" panose="02020603050405020304" pitchFamily="18" charset="0"/>
            </a:endParaRPr>
          </a:p>
          <a:p>
            <a:pPr>
              <a:lnSpc>
                <a:spcPct val="105000"/>
              </a:lnSpc>
              <a:spcAft>
                <a:spcPts val="800"/>
              </a:spcAft>
            </a:pPr>
            <a:r>
              <a:rPr lang="ru-RU" sz="1200" b="1" kern="1200" dirty="0" err="1" smtClean="0">
                <a:solidFill>
                  <a:srgbClr val="000000"/>
                </a:solidFill>
                <a:effectLst/>
                <a:latin typeface="Calibri" panose="020F0502020204030204" pitchFamily="34" charset="0"/>
                <a:ea typeface="Calibri" panose="020F0502020204030204" pitchFamily="34" charset="0"/>
              </a:rPr>
              <a:t>Антивозрастная</a:t>
            </a:r>
            <a:r>
              <a:rPr lang="ru-RU" sz="1200" b="1" kern="1200" dirty="0" smtClean="0">
                <a:solidFill>
                  <a:srgbClr val="000000"/>
                </a:solidFill>
                <a:effectLst/>
                <a:latin typeface="Calibri" panose="020F0502020204030204" pitchFamily="34" charset="0"/>
                <a:ea typeface="Calibri" panose="020F0502020204030204" pitchFamily="34" charset="0"/>
              </a:rPr>
              <a:t> тональная основа </a:t>
            </a:r>
            <a:r>
              <a:rPr lang="en-US" sz="1200" b="1" kern="1200" dirty="0" err="1" smtClean="0">
                <a:solidFill>
                  <a:srgbClr val="000000"/>
                </a:solidFill>
                <a:effectLst/>
                <a:latin typeface="Calibri" panose="020F0502020204030204" pitchFamily="34" charset="0"/>
                <a:ea typeface="Calibri" panose="020F0502020204030204" pitchFamily="34" charset="0"/>
              </a:rPr>
              <a:t>Giordani</a:t>
            </a:r>
            <a:r>
              <a:rPr lang="en-US" sz="1200" b="1" kern="1200" dirty="0" smtClean="0">
                <a:solidFill>
                  <a:srgbClr val="000000"/>
                </a:solidFill>
                <a:effectLst/>
                <a:latin typeface="Calibri" panose="020F0502020204030204" pitchFamily="34" charset="0"/>
                <a:ea typeface="Calibri" panose="020F0502020204030204" pitchFamily="34" charset="0"/>
              </a:rPr>
              <a:t> Gold</a:t>
            </a:r>
            <a:endParaRPr lang="ru-RU" sz="1200" dirty="0" smtClean="0">
              <a:effectLst/>
              <a:latin typeface="Times New Roman" panose="02020603050405020304" pitchFamily="18" charset="0"/>
              <a:ea typeface="Times New Roman" panose="02020603050405020304" pitchFamily="18" charset="0"/>
            </a:endParaRPr>
          </a:p>
          <a:p>
            <a:pPr>
              <a:lnSpc>
                <a:spcPct val="105000"/>
              </a:lnSpc>
              <a:spcAft>
                <a:spcPts val="800"/>
              </a:spcAft>
            </a:pPr>
            <a:r>
              <a:rPr lang="ru-RU" sz="1200" b="1" kern="1200" dirty="0" smtClean="0">
                <a:solidFill>
                  <a:srgbClr val="000000"/>
                </a:solidFill>
                <a:effectLst/>
                <a:latin typeface="Calibri" panose="020F0502020204030204" pitchFamily="34" charset="0"/>
                <a:ea typeface="Calibri" panose="020F0502020204030204" pitchFamily="34" charset="0"/>
              </a:rPr>
              <a:t>32047 Фарфоровый</a:t>
            </a:r>
            <a:endParaRPr lang="ru-RU" sz="1200" dirty="0" smtClean="0">
              <a:effectLst/>
              <a:latin typeface="Times New Roman" panose="02020603050405020304" pitchFamily="18" charset="0"/>
              <a:ea typeface="Times New Roman" panose="02020603050405020304" pitchFamily="18" charset="0"/>
            </a:endParaRPr>
          </a:p>
          <a:p>
            <a:pPr>
              <a:lnSpc>
                <a:spcPct val="105000"/>
              </a:lnSpc>
              <a:spcAft>
                <a:spcPts val="800"/>
              </a:spcAft>
            </a:pPr>
            <a:r>
              <a:rPr lang="ru-RU" sz="1200" b="1" kern="1200" dirty="0" smtClean="0">
                <a:solidFill>
                  <a:srgbClr val="000000"/>
                </a:solidFill>
                <a:effectLst/>
                <a:latin typeface="Calibri" panose="020F0502020204030204" pitchFamily="34" charset="0"/>
                <a:ea typeface="Calibri" panose="020F0502020204030204" pitchFamily="34" charset="0"/>
              </a:rPr>
              <a:t>32048 Нежно-розовый</a:t>
            </a:r>
            <a:endParaRPr lang="ru-RU" sz="1200" dirty="0" smtClean="0">
              <a:effectLst/>
              <a:latin typeface="Times New Roman" panose="02020603050405020304" pitchFamily="18" charset="0"/>
              <a:ea typeface="Times New Roman" panose="02020603050405020304" pitchFamily="18" charset="0"/>
            </a:endParaRPr>
          </a:p>
          <a:p>
            <a:pPr>
              <a:lnSpc>
                <a:spcPct val="105000"/>
              </a:lnSpc>
              <a:spcAft>
                <a:spcPts val="800"/>
              </a:spcAft>
            </a:pPr>
            <a:r>
              <a:rPr lang="ru-RU" sz="1200" b="1" kern="1200" dirty="0" smtClean="0">
                <a:solidFill>
                  <a:srgbClr val="000000"/>
                </a:solidFill>
                <a:effectLst/>
                <a:latin typeface="Calibri" panose="020F0502020204030204" pitchFamily="34" charset="0"/>
                <a:ea typeface="Calibri" panose="020F0502020204030204" pitchFamily="34" charset="0"/>
              </a:rPr>
              <a:t>32049 Слоновая Кость</a:t>
            </a:r>
            <a:endParaRPr lang="ru-RU" sz="1200" dirty="0" smtClean="0">
              <a:effectLst/>
              <a:latin typeface="Times New Roman" panose="02020603050405020304" pitchFamily="18" charset="0"/>
              <a:ea typeface="Times New Roman" panose="02020603050405020304" pitchFamily="18" charset="0"/>
            </a:endParaRPr>
          </a:p>
          <a:p>
            <a:pPr>
              <a:lnSpc>
                <a:spcPct val="105000"/>
              </a:lnSpc>
              <a:spcAft>
                <a:spcPts val="800"/>
              </a:spcAft>
            </a:pPr>
            <a:r>
              <a:rPr lang="ru-RU" sz="1200" b="1" kern="1200" dirty="0" smtClean="0">
                <a:solidFill>
                  <a:srgbClr val="000000"/>
                </a:solidFill>
                <a:effectLst/>
                <a:latin typeface="Calibri" panose="020F0502020204030204" pitchFamily="34" charset="0"/>
                <a:ea typeface="Calibri" panose="020F0502020204030204" pitchFamily="34" charset="0"/>
              </a:rPr>
              <a:t>32050 Розовый Беж</a:t>
            </a:r>
            <a:endParaRPr lang="ru-RU" sz="1200" dirty="0" smtClean="0">
              <a:effectLst/>
              <a:latin typeface="Times New Roman" panose="02020603050405020304" pitchFamily="18" charset="0"/>
              <a:ea typeface="Times New Roman" panose="02020603050405020304" pitchFamily="18" charset="0"/>
            </a:endParaRPr>
          </a:p>
          <a:p>
            <a:pPr>
              <a:lnSpc>
                <a:spcPct val="105000"/>
              </a:lnSpc>
              <a:spcAft>
                <a:spcPts val="800"/>
              </a:spcAft>
            </a:pPr>
            <a:r>
              <a:rPr lang="ru-RU" sz="1200" b="1" kern="1200" dirty="0" smtClean="0">
                <a:solidFill>
                  <a:srgbClr val="000000"/>
                </a:solidFill>
                <a:effectLst/>
                <a:latin typeface="Calibri" panose="020F0502020204030204" pitchFamily="34" charset="0"/>
                <a:ea typeface="Calibri" panose="020F0502020204030204" pitchFamily="34" charset="0"/>
              </a:rPr>
              <a:t>32051 Естественный Беж</a:t>
            </a:r>
            <a:endParaRPr lang="ru-RU" sz="1200" dirty="0" smtClean="0">
              <a:effectLst/>
              <a:latin typeface="Times New Roman" panose="02020603050405020304" pitchFamily="18" charset="0"/>
              <a:ea typeface="Times New Roman" panose="02020603050405020304" pitchFamily="18" charset="0"/>
            </a:endParaRPr>
          </a:p>
          <a:p>
            <a:pPr>
              <a:lnSpc>
                <a:spcPct val="105000"/>
              </a:lnSpc>
              <a:spcAft>
                <a:spcPts val="800"/>
              </a:spcAft>
            </a:pPr>
            <a:r>
              <a:rPr lang="ru-RU" sz="1200" kern="1200" dirty="0" smtClean="0">
                <a:solidFill>
                  <a:srgbClr val="000000"/>
                </a:solidFill>
                <a:effectLst/>
                <a:latin typeface="Calibri" panose="020F0502020204030204" pitchFamily="34" charset="0"/>
                <a:ea typeface="Calibri" panose="020F0502020204030204" pitchFamily="34" charset="0"/>
              </a:rPr>
              <a:t>Преимущества:</a:t>
            </a:r>
            <a:endParaRPr lang="ru-RU" sz="1200" dirty="0" smtClean="0">
              <a:effectLst/>
              <a:latin typeface="Times New Roman" panose="02020603050405020304" pitchFamily="18" charset="0"/>
              <a:ea typeface="Times New Roman" panose="02020603050405020304" pitchFamily="18" charset="0"/>
            </a:endParaRPr>
          </a:p>
          <a:p>
            <a:pPr marL="342900" lvl="0" indent="-342900">
              <a:lnSpc>
                <a:spcPct val="105000"/>
              </a:lnSpc>
              <a:spcAft>
                <a:spcPts val="0"/>
              </a:spcAft>
              <a:buFont typeface="Symbol" panose="05050102010706020507" pitchFamily="18" charset="2"/>
              <a:buChar char=""/>
              <a:tabLst>
                <a:tab pos="457200" algn="l"/>
              </a:tabLst>
            </a:pPr>
            <a:r>
              <a:rPr lang="ru-RU" sz="1200" kern="1200" dirty="0" smtClean="0">
                <a:solidFill>
                  <a:srgbClr val="000000"/>
                </a:solidFill>
                <a:effectLst/>
                <a:latin typeface="Calibri" panose="020F0502020204030204" pitchFamily="34" charset="0"/>
                <a:ea typeface="Calibri" panose="020F0502020204030204" pitchFamily="34" charset="0"/>
              </a:rPr>
              <a:t>Возможность выбора для любого оттенка кожи: в палитре из 5 оттенков есть как светлые, так и темные оттенки.</a:t>
            </a:r>
            <a:endParaRPr lang="ru-RU" sz="1200" dirty="0" smtClean="0">
              <a:effectLst/>
              <a:latin typeface="Times New Roman" panose="02020603050405020304" pitchFamily="18" charset="0"/>
              <a:ea typeface="Times New Roman" panose="02020603050405020304" pitchFamily="18" charset="0"/>
            </a:endParaRPr>
          </a:p>
          <a:p>
            <a:pPr marL="342900" lvl="0" indent="-342900">
              <a:lnSpc>
                <a:spcPct val="105000"/>
              </a:lnSpc>
              <a:spcAft>
                <a:spcPts val="0"/>
              </a:spcAft>
              <a:buFont typeface="Symbol" panose="05050102010706020507" pitchFamily="18" charset="2"/>
              <a:buChar char=""/>
              <a:tabLst>
                <a:tab pos="457200" algn="l"/>
              </a:tabLst>
            </a:pPr>
            <a:r>
              <a:rPr lang="ru-RU" sz="1200" kern="1200" dirty="0" smtClean="0">
                <a:solidFill>
                  <a:srgbClr val="000000"/>
                </a:solidFill>
                <a:effectLst/>
                <a:latin typeface="Calibri" panose="020F0502020204030204" pitchFamily="34" charset="0"/>
                <a:ea typeface="Calibri" panose="020F0502020204030204" pitchFamily="34" charset="0"/>
              </a:rPr>
              <a:t>Мягкая бархатистая текстура со светоотражающими частицами прекрасно выравнивает тон, маскирует несовершенства и придает сияние. </a:t>
            </a:r>
            <a:endParaRPr lang="ru-RU" sz="1200" dirty="0" smtClean="0">
              <a:effectLst/>
              <a:latin typeface="Times New Roman" panose="02020603050405020304" pitchFamily="18" charset="0"/>
              <a:ea typeface="Times New Roman" panose="02020603050405020304" pitchFamily="18" charset="0"/>
            </a:endParaRPr>
          </a:p>
          <a:p>
            <a:pPr marL="342900" lvl="0" indent="-342900">
              <a:lnSpc>
                <a:spcPct val="105000"/>
              </a:lnSpc>
              <a:spcAft>
                <a:spcPts val="0"/>
              </a:spcAft>
              <a:buFont typeface="Symbol" panose="05050102010706020507" pitchFamily="18" charset="2"/>
              <a:buChar char=""/>
              <a:tabLst>
                <a:tab pos="457200" algn="l"/>
              </a:tabLst>
            </a:pPr>
            <a:r>
              <a:rPr lang="ru-RU" sz="1200" kern="1200" dirty="0" smtClean="0">
                <a:solidFill>
                  <a:srgbClr val="000000"/>
                </a:solidFill>
                <a:effectLst/>
                <a:latin typeface="Calibri" panose="020F0502020204030204" pitchFamily="34" charset="0"/>
                <a:ea typeface="Calibri" panose="020F0502020204030204" pitchFamily="34" charset="0"/>
              </a:rPr>
              <a:t>При нанесении сливочная текстура основы превращается в невесомую бархатистую пудру (можно не использовать дополнительно пудру)</a:t>
            </a:r>
            <a:endParaRPr lang="ru-RU" sz="1200" dirty="0" smtClean="0">
              <a:effectLst/>
              <a:latin typeface="Times New Roman" panose="02020603050405020304" pitchFamily="18" charset="0"/>
              <a:ea typeface="Times New Roman" panose="02020603050405020304" pitchFamily="18" charset="0"/>
            </a:endParaRPr>
          </a:p>
          <a:p>
            <a:pPr marL="342900" lvl="0" indent="-342900">
              <a:lnSpc>
                <a:spcPct val="105000"/>
              </a:lnSpc>
              <a:spcAft>
                <a:spcPts val="0"/>
              </a:spcAft>
              <a:buFont typeface="Symbol" panose="05050102010706020507" pitchFamily="18" charset="2"/>
              <a:buChar char=""/>
              <a:tabLst>
                <a:tab pos="457200" algn="l"/>
              </a:tabLst>
            </a:pPr>
            <a:r>
              <a:rPr lang="ru-RU" sz="1200" kern="1200" dirty="0" smtClean="0">
                <a:solidFill>
                  <a:srgbClr val="000000"/>
                </a:solidFill>
                <a:effectLst/>
                <a:latin typeface="Calibri" panose="020F0502020204030204" pitchFamily="34" charset="0"/>
                <a:ea typeface="Calibri" panose="020F0502020204030204" pitchFamily="34" charset="0"/>
              </a:rPr>
              <a:t>Дополнительный фактор защиты от солнца </a:t>
            </a:r>
            <a:r>
              <a:rPr lang="en-US" sz="1200" kern="1200" dirty="0" smtClean="0">
                <a:solidFill>
                  <a:srgbClr val="000000"/>
                </a:solidFill>
                <a:effectLst/>
                <a:latin typeface="Calibri" panose="020F0502020204030204" pitchFamily="34" charset="0"/>
                <a:ea typeface="Calibri" panose="020F0502020204030204" pitchFamily="34" charset="0"/>
              </a:rPr>
              <a:t>SPF</a:t>
            </a:r>
            <a:r>
              <a:rPr lang="ru-RU" sz="1200" kern="1200" dirty="0" smtClean="0">
                <a:solidFill>
                  <a:srgbClr val="000000"/>
                </a:solidFill>
                <a:effectLst/>
                <a:latin typeface="Calibri" panose="020F0502020204030204" pitchFamily="34" charset="0"/>
                <a:ea typeface="Calibri" panose="020F0502020204030204" pitchFamily="34" charset="0"/>
              </a:rPr>
              <a:t> 8</a:t>
            </a:r>
            <a:endParaRPr lang="ru-RU" sz="1200" dirty="0" smtClean="0">
              <a:effectLst/>
              <a:latin typeface="Times New Roman" panose="02020603050405020304" pitchFamily="18" charset="0"/>
              <a:ea typeface="Times New Roman" panose="02020603050405020304" pitchFamily="18" charset="0"/>
            </a:endParaRPr>
          </a:p>
          <a:p>
            <a:pPr marL="342900" lvl="0" indent="-342900">
              <a:lnSpc>
                <a:spcPct val="105000"/>
              </a:lnSpc>
              <a:spcAft>
                <a:spcPts val="0"/>
              </a:spcAft>
              <a:buFont typeface="Symbol" panose="05050102010706020507" pitchFamily="18" charset="2"/>
              <a:buChar char=""/>
              <a:tabLst>
                <a:tab pos="457200" algn="l"/>
              </a:tabLst>
            </a:pPr>
            <a:r>
              <a:rPr lang="ru-RU" sz="1200" kern="1200" dirty="0" smtClean="0">
                <a:solidFill>
                  <a:srgbClr val="000000"/>
                </a:solidFill>
                <a:effectLst/>
                <a:latin typeface="Calibri" panose="020F0502020204030204" pitchFamily="34" charset="0"/>
                <a:ea typeface="Calibri" panose="020F0502020204030204" pitchFamily="34" charset="0"/>
              </a:rPr>
              <a:t>Дополнительный уход: экстракт белого трюфеля оказывает омолаживающее действие, повышает степень увлажнения и улучшает эластичность кожи.</a:t>
            </a:r>
            <a:endParaRPr lang="ru-RU" sz="1200" dirty="0" smtClean="0">
              <a:effectLst/>
              <a:latin typeface="Times New Roman" panose="02020603050405020304" pitchFamily="18" charset="0"/>
              <a:ea typeface="Times New Roman" panose="02020603050405020304" pitchFamily="18" charset="0"/>
            </a:endParaRPr>
          </a:p>
          <a:p>
            <a:pPr>
              <a:lnSpc>
                <a:spcPct val="105000"/>
              </a:lnSpc>
              <a:spcAft>
                <a:spcPts val="800"/>
              </a:spcAft>
            </a:pPr>
            <a:r>
              <a:rPr lang="ru-RU" sz="1200" kern="1200" dirty="0" smtClean="0">
                <a:solidFill>
                  <a:srgbClr val="000000"/>
                </a:solidFill>
                <a:effectLst/>
                <a:latin typeface="Calibri" panose="020F0502020204030204" pitchFamily="34" charset="0"/>
                <a:ea typeface="Calibri" panose="020F0502020204030204" pitchFamily="34" charset="0"/>
              </a:rPr>
              <a:t>Результат - тон кожи становится ровнее, и лицо выглядит ярче и моложе*. </a:t>
            </a:r>
            <a:endParaRPr lang="ru-RU" sz="1200" dirty="0" smtClean="0">
              <a:effectLst/>
              <a:latin typeface="Times New Roman" panose="02020603050405020304" pitchFamily="18" charset="0"/>
              <a:ea typeface="Times New Roman" panose="02020603050405020304" pitchFamily="18" charset="0"/>
            </a:endParaRPr>
          </a:p>
          <a:p>
            <a:pPr>
              <a:lnSpc>
                <a:spcPct val="105000"/>
              </a:lnSpc>
              <a:spcAft>
                <a:spcPts val="800"/>
              </a:spcAft>
            </a:pPr>
            <a:r>
              <a:rPr lang="ru-RU" sz="1200" kern="1200" dirty="0" smtClean="0">
                <a:solidFill>
                  <a:srgbClr val="000000"/>
                </a:solidFill>
                <a:effectLst/>
                <a:latin typeface="Calibri" panose="020F0502020204030204" pitchFamily="34" charset="0"/>
                <a:ea typeface="Calibri" panose="020F0502020204030204" pitchFamily="34" charset="0"/>
              </a:rPr>
              <a:t>*По результатам потребительского тестирования   </a:t>
            </a:r>
            <a:endParaRPr lang="ru-RU" sz="1200" dirty="0" smtClean="0">
              <a:effectLst/>
              <a:latin typeface="Times New Roman" panose="02020603050405020304" pitchFamily="18" charset="0"/>
              <a:ea typeface="Times New Roman" panose="02020603050405020304" pitchFamily="18" charset="0"/>
            </a:endParaRPr>
          </a:p>
          <a:p>
            <a:pPr>
              <a:lnSpc>
                <a:spcPct val="107000"/>
              </a:lnSpc>
              <a:spcAft>
                <a:spcPts val="800"/>
              </a:spcAft>
            </a:pPr>
            <a:r>
              <a:rPr lang="ru-RU" sz="1200" i="1"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Внимание акция!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i="1"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Разместив единовременные заказы на 500 рублей в каталогах №17 2015 и №1 2016, получите возможность приобрести любой оттенок </a:t>
            </a:r>
            <a:r>
              <a:rPr lang="ru-RU" sz="1200" i="1" kern="120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антивозрастной</a:t>
            </a:r>
            <a:r>
              <a:rPr lang="ru-RU" sz="1200" i="1"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тональной основы </a:t>
            </a:r>
            <a:r>
              <a:rPr lang="ru-RU" sz="1200" i="1" kern="120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Giordani</a:t>
            </a:r>
            <a:r>
              <a:rPr lang="ru-RU" sz="1200" i="1"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200" i="1" kern="120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Gold</a:t>
            </a:r>
            <a:r>
              <a:rPr lang="ru-RU" sz="1200" i="1"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в каталоге №1 2016 со скидкой 55%.</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i="1"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*Выполнение условий акции (500 + 500 рублей) дает право на приобретение в каталоге №1 2016 одного продукта с этого разворота по специальной цене.</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i="1"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**Предложение действительно при единовременном заказе продуктов. В случае, если продукт, продающийся по специальной цене, закончится, мы предложим замену.</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80DFB95-1AC9-489C-A3E8-0FB4261F37B4}" type="slidenum">
              <a:rPr lang="ru-RU" smtClean="0"/>
              <a:t>16</a:t>
            </a:fld>
            <a:endParaRPr lang="ru-RU"/>
          </a:p>
        </p:txBody>
      </p:sp>
    </p:spTree>
    <p:extLst>
      <p:ext uri="{BB962C8B-B14F-4D97-AF65-F5344CB8AC3E}">
        <p14:creationId xmlns:p14="http://schemas.microsoft.com/office/powerpoint/2010/main" val="1639116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17</a:t>
            </a:fld>
            <a:endParaRPr lang="ru-RU"/>
          </a:p>
        </p:txBody>
      </p:sp>
    </p:spTree>
    <p:extLst>
      <p:ext uri="{BB962C8B-B14F-4D97-AF65-F5344CB8AC3E}">
        <p14:creationId xmlns:p14="http://schemas.microsoft.com/office/powerpoint/2010/main" val="2364885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80DFB95-1AC9-489C-A3E8-0FB4261F37B4}" type="slidenum">
              <a:rPr lang="ru-RU" smtClean="0"/>
              <a:t>18</a:t>
            </a:fld>
            <a:endParaRPr lang="ru-RU"/>
          </a:p>
        </p:txBody>
      </p:sp>
    </p:spTree>
    <p:extLst>
      <p:ext uri="{BB962C8B-B14F-4D97-AF65-F5344CB8AC3E}">
        <p14:creationId xmlns:p14="http://schemas.microsoft.com/office/powerpoint/2010/main" val="2344875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Городские жители, оторваны от природы, темп жизни очень стремителен.  Для того, чтобы все успеть, современная жизнь требует от нас всё большей самоотдачи. Накапливается хроническая усталость, стрессы подтачивают здоровье, кожа преждевременно стареет. Для плодотворной деятельности очень важно регулярно восстанавливать утраченные силы и душевное равновесие. Отличным средством для восстановления сил являются SPA-процедуры.  Аббревиатура SPA (СПА) —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sanus</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per</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aqua</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переводится на русский язык как «здоровье через воду».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Акцент в таких уходах делается на освобождение от токсинов, на максимальное увлажнение и защиту кожи.</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Орифлэйм</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предлагает серию по уходу за лицом «Шведский SPA-салон», которая как раз и является такой спасительной процедурой для уставшей кожи жительниц городов. Основные активные ингредиенты, входящие в состав всех продуктов серии:</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Комплекс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Hydracare</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Furcellaris</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Lumbricalis</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комплекс на основе бурых водорослей содержит необходимые коже компоненты, которые известны своим увлажняющим и ухаживающим воздействием на кожу.</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 Малахит — минерал, обладающий регенерирующими свойствами и способностью выводить токсины. Сильный антиоксидант, защищает кожу от негативного воздействия окружающей среды.</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20372 Очищающая маска для лица «Шведский SPA-салон» 50 мл </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обладает быстрой очищающей способностью, благодаря входящей в состав белой глине, адсорбирует на себя токсины, улучшая клеточное дыхание. Масло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канолы</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оказывает противовоспалительное и регенерирующее действие, улучшает структуру кожи, обладает антиоксидантной активностью. Биологически активные вещества масла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канолы</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эффективно замедляют процесс преждевременного старения кожи. Подходит для любого типа кожи и для любого возраста.</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В каталоге №1 2016 есть возможно приобрести очищающую маску для лица «Шведский SPA-салон» за 349 рублей.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20371 Выравнивающий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скраб</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для лица «Шведский SPA-салон»</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75 мл</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эффективно удаляет мертвые ороговевшие частицы кожи. Специальные гладкие абразивные частицы, круглой формы, не травмируют кожу. Подходит для любого типа кожи для любого возраста.</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В каталоге №1 есть возможно приобрести Выравнивающий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скраб</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для лица «Шведский SPA-салон» за 249 рублей.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20373 Восстанавливающая сыворотка для лица «Шведский SPA-салон</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40 мл</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обладает максимальным увлажняющим действием. Масло сладкого миндаля, входящее в состав сыворотки, значительно замедляет процесс старения кожи, защищая ее также от вредного ультрафиолетового излучения. Подходит для любого типа кожи и для любого возраста.</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В каталоге №1 есть возможно приобрести восстанавливающую сыворотку для лица «Шведский SPA-салон за 289 рублей.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23735 Крем для лица двойного действия «Шведский SPA-салон» 50 мл </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увлажняет и питает кожу лица, делает ее более упругой и эластичной. Входящие в состав продукта масло ши и витамин Е обладают смягчающим действием на кожу, доставляя необходимые питательные компоненты клеткам, стимулируя их работу. Подходит для любого типа кожи и для любого возраста.</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В каталоге №1 есть возможность приобрести крем для лица двойного действия «Шведский SPA-салон» за 399 рублей.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Только в каталоге №1 есть уникальная возможность приобрести Набор «Шведский SPA-салон» код 116750 всего за 299 рублей (в набор входит: Крем для лица двойного действия и Очищающая маска для лица)</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ru-RU" sz="1200" i="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F80DFB95-1AC9-489C-A3E8-0FB4261F37B4}" type="slidenum">
              <a:rPr lang="ru-RU" smtClean="0"/>
              <a:t>19</a:t>
            </a:fld>
            <a:endParaRPr lang="ru-RU"/>
          </a:p>
        </p:txBody>
      </p:sp>
    </p:spTree>
    <p:extLst>
      <p:ext uri="{BB962C8B-B14F-4D97-AF65-F5344CB8AC3E}">
        <p14:creationId xmlns:p14="http://schemas.microsoft.com/office/powerpoint/2010/main" val="4161772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20</a:t>
            </a:fld>
            <a:endParaRPr lang="ru-RU"/>
          </a:p>
        </p:txBody>
      </p:sp>
    </p:spTree>
    <p:extLst>
      <p:ext uri="{BB962C8B-B14F-4D97-AF65-F5344CB8AC3E}">
        <p14:creationId xmlns:p14="http://schemas.microsoft.com/office/powerpoint/2010/main" val="2300215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У вас много родных, друзей, близких. Вы уделяете внимание им всем, но всё же заботитесь о каждом по-разному. Также и с зубами: зубы и десны каждого человека нуждаются в тщательной гигиене, но всем нам необходим различный подход к уходу за ними. </a:t>
            </a: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Серия зубных паст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Оптифреш</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от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Орифлэйм</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впервые появилась в каталогах в 2010 году и сразу стала одним из самых популярных продуктов среди наших потребителей.</a:t>
            </a: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Пол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Дэйли</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Старший специалист по безопасности продукции: «Только самые эффективные и высококачественные ингредиенты были отобраны для серии комплексного ухода за полостью рта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Оптифреш</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Формулы, разработанные с учетом рекомендаций практикующих стоматологов, прошли тщательное тестирование под наблюдением специалистов».</a:t>
            </a:r>
          </a:p>
          <a:p>
            <a:pPr>
              <a:lnSpc>
                <a:spcPct val="107000"/>
              </a:lnSpc>
              <a:spcAft>
                <a:spcPts val="8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31133 Детская зубная паста с клубничным вкусом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Оптифреш</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Гелевая</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паста со вкусом клубники содержит фтор, рекомендованный стоматологами для защиты и укрепления молочных зубов. Мягко очищает зубную эмаль и ухаживает за полостью рта. 50 мл.</a:t>
            </a: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Рекомендовано для детей 2-6 лет.</a:t>
            </a:r>
          </a:p>
          <a:p>
            <a:pPr marL="342900" lvl="0" indent="-342900">
              <a:buFont typeface="Times New Roman" panose="02020603050405020304" pitchFamily="18" charset="0"/>
              <a:buChar char="•"/>
            </a:pPr>
            <a:r>
              <a:rPr lang="ru-RU" dirty="0" smtClean="0">
                <a:effectLst/>
                <a:latin typeface="Calibri" panose="020F0502020204030204" pitchFamily="34" charset="0"/>
                <a:ea typeface="Calibri" panose="020F0502020204030204" pitchFamily="34" charset="0"/>
                <a:cs typeface="Times New Roman" panose="02020603050405020304" pitchFamily="18" charset="0"/>
              </a:rPr>
              <a:t>Предотвращает развитие кариеса и укрепляет зубы в процессе роста</a:t>
            </a:r>
          </a:p>
          <a:p>
            <a:pPr marL="342900" lvl="0" indent="-342900">
              <a:buFont typeface="Times New Roman" panose="02020603050405020304" pitchFamily="18" charset="0"/>
              <a:buChar char="•"/>
            </a:pPr>
            <a:r>
              <a:rPr lang="ru-RU" dirty="0" smtClean="0">
                <a:effectLst/>
                <a:latin typeface="Calibri" panose="020F0502020204030204" pitchFamily="34" charset="0"/>
                <a:ea typeface="Calibri" panose="020F0502020204030204" pitchFamily="34" charset="0"/>
                <a:cs typeface="Times New Roman" panose="02020603050405020304" pitchFamily="18" charset="0"/>
              </a:rPr>
              <a:t>Формула специально разработана для молочных зубов</a:t>
            </a:r>
          </a:p>
          <a:p>
            <a:pPr marL="342900" lvl="0" indent="-342900">
              <a:buFont typeface="Times New Roman" panose="02020603050405020304" pitchFamily="18" charset="0"/>
              <a:buChar char="•"/>
            </a:pPr>
            <a:r>
              <a:rPr lang="ru-RU" dirty="0" smtClean="0">
                <a:effectLst/>
                <a:latin typeface="Calibri" panose="020F0502020204030204" pitchFamily="34" charset="0"/>
                <a:ea typeface="Calibri" panose="020F0502020204030204" pitchFamily="34" charset="0"/>
                <a:cs typeface="Times New Roman" panose="02020603050405020304" pitchFamily="18" charset="0"/>
              </a:rPr>
              <a:t>Способствует устранению зубного камня</a:t>
            </a: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31131 Зубная паста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Оптифреш</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 Кристальная белизна»</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Отбеливающая зубная паста с активным комплексом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Active</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Protect</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обеспечивает 12 часов защиты для здоровья зубов – клинически доказано. Содержит фтор и активный отбеливающий ингредиент, который мягко очищает зубную эмаль от желтизны и налета, заметно осветляя зубную эмаль за 14 дней.  100 мл.</a:t>
            </a:r>
          </a:p>
          <a:p>
            <a:pPr>
              <a:lnSpc>
                <a:spcPct val="107000"/>
              </a:lnSpc>
              <a:spcAft>
                <a:spcPts val="800"/>
              </a:spcAft>
            </a:pP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Мультикомпонентная</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комплексная система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Оптифреш</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эффективно работает в 8 направлениях*:</a:t>
            </a:r>
          </a:p>
          <a:p>
            <a:pPr marL="342900" lvl="0" indent="-342900">
              <a:buFont typeface="Times New Roman" panose="02020603050405020304" pitchFamily="18" charset="0"/>
              <a:buChar char="•"/>
            </a:pPr>
            <a:r>
              <a:rPr lang="ru-RU" dirty="0" smtClean="0">
                <a:effectLst/>
                <a:latin typeface="Calibri" panose="020F0502020204030204" pitchFamily="34" charset="0"/>
                <a:ea typeface="Calibri" panose="020F0502020204030204" pitchFamily="34" charset="0"/>
                <a:cs typeface="Times New Roman" panose="02020603050405020304" pitchFamily="18" charset="0"/>
              </a:rPr>
              <a:t>Предупреждает развитие кариеса</a:t>
            </a:r>
          </a:p>
          <a:p>
            <a:pPr marL="342900" lvl="0" indent="-342900">
              <a:buFont typeface="Times New Roman" panose="02020603050405020304" pitchFamily="18" charset="0"/>
              <a:buChar char="•"/>
            </a:pPr>
            <a:r>
              <a:rPr lang="ru-RU" dirty="0" smtClean="0">
                <a:effectLst/>
                <a:latin typeface="Calibri" panose="020F0502020204030204" pitchFamily="34" charset="0"/>
                <a:ea typeface="Calibri" panose="020F0502020204030204" pitchFamily="34" charset="0"/>
                <a:cs typeface="Times New Roman" panose="02020603050405020304" pitchFamily="18" charset="0"/>
              </a:rPr>
              <a:t>Предотвращает образование налета</a:t>
            </a:r>
          </a:p>
          <a:p>
            <a:pPr marL="342900" lvl="0" indent="-342900">
              <a:buFont typeface="Times New Roman" panose="02020603050405020304" pitchFamily="18" charset="0"/>
              <a:buChar char="•"/>
            </a:pPr>
            <a:r>
              <a:rPr lang="ru-RU" dirty="0" smtClean="0">
                <a:effectLst/>
                <a:latin typeface="Calibri" panose="020F0502020204030204" pitchFamily="34" charset="0"/>
                <a:ea typeface="Calibri" panose="020F0502020204030204" pitchFamily="34" charset="0"/>
                <a:cs typeface="Times New Roman" panose="02020603050405020304" pitchFamily="18" charset="0"/>
              </a:rPr>
              <a:t>Предотвращает формирование зубного камня</a:t>
            </a:r>
          </a:p>
          <a:p>
            <a:pPr marL="342900" lvl="0" indent="-342900">
              <a:buFont typeface="Times New Roman" panose="02020603050405020304" pitchFamily="18" charset="0"/>
              <a:buChar char="•"/>
            </a:pPr>
            <a:r>
              <a:rPr lang="ru-RU" dirty="0" smtClean="0">
                <a:effectLst/>
                <a:latin typeface="Calibri" panose="020F0502020204030204" pitchFamily="34" charset="0"/>
                <a:ea typeface="Calibri" panose="020F0502020204030204" pitchFamily="34" charset="0"/>
                <a:cs typeface="Times New Roman" panose="02020603050405020304" pitchFamily="18" charset="0"/>
              </a:rPr>
              <a:t>Защищает эмаль от разрушения</a:t>
            </a:r>
          </a:p>
          <a:p>
            <a:pPr marL="342900" lvl="0" indent="-342900">
              <a:buFont typeface="Times New Roman" panose="02020603050405020304" pitchFamily="18" charset="0"/>
              <a:buChar char="•"/>
            </a:pPr>
            <a:r>
              <a:rPr lang="ru-RU" dirty="0" smtClean="0">
                <a:effectLst/>
                <a:latin typeface="Calibri" panose="020F0502020204030204" pitchFamily="34" charset="0"/>
                <a:ea typeface="Calibri" panose="020F0502020204030204" pitchFamily="34" charset="0"/>
                <a:cs typeface="Times New Roman" panose="02020603050405020304" pitchFamily="18" charset="0"/>
              </a:rPr>
              <a:t>Поддерживает здоровье десен</a:t>
            </a:r>
          </a:p>
          <a:p>
            <a:pPr marL="342900" lvl="0" indent="-342900">
              <a:buFont typeface="Times New Roman" panose="02020603050405020304" pitchFamily="18" charset="0"/>
              <a:buChar char="•"/>
            </a:pPr>
            <a:r>
              <a:rPr lang="ru-RU" dirty="0" smtClean="0">
                <a:effectLst/>
                <a:latin typeface="Calibri" panose="020F0502020204030204" pitchFamily="34" charset="0"/>
                <a:ea typeface="Calibri" panose="020F0502020204030204" pitchFamily="34" charset="0"/>
                <a:cs typeface="Times New Roman" panose="02020603050405020304" pitchFamily="18" charset="0"/>
              </a:rPr>
              <a:t>Освежает дыхание</a:t>
            </a:r>
          </a:p>
          <a:p>
            <a:pPr marL="342900" lvl="0" indent="-342900">
              <a:buFont typeface="Times New Roman" panose="02020603050405020304" pitchFamily="18" charset="0"/>
              <a:buChar char="•"/>
            </a:pPr>
            <a:r>
              <a:rPr lang="ru-RU" dirty="0" smtClean="0">
                <a:effectLst/>
                <a:latin typeface="Calibri" panose="020F0502020204030204" pitchFamily="34" charset="0"/>
                <a:ea typeface="Calibri" panose="020F0502020204030204" pitchFamily="34" charset="0"/>
                <a:cs typeface="Times New Roman" panose="02020603050405020304" pitchFamily="18" charset="0"/>
              </a:rPr>
              <a:t>Укрепляет зубы</a:t>
            </a:r>
          </a:p>
          <a:p>
            <a:pPr marL="342900" lvl="0" indent="-342900">
              <a:buFont typeface="Times New Roman" panose="02020603050405020304" pitchFamily="18" charset="0"/>
              <a:buChar char="•"/>
            </a:pPr>
            <a:r>
              <a:rPr lang="ru-RU" dirty="0" smtClean="0">
                <a:effectLst/>
                <a:latin typeface="Calibri" panose="020F0502020204030204" pitchFamily="34" charset="0"/>
                <a:ea typeface="Calibri" panose="020F0502020204030204" pitchFamily="34" charset="0"/>
                <a:cs typeface="Times New Roman" panose="02020603050405020304" pitchFamily="18" charset="0"/>
              </a:rPr>
              <a:t>Отбеливает эмаль</a:t>
            </a: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Зубная эмаль отбеливается за 14 дней**</a:t>
            </a: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*Свойства ингредиентов</a:t>
            </a: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По результатам потребительских тестов</a:t>
            </a: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p>
          <a:p>
            <a:pPr marR="77470">
              <a:lnSpc>
                <a:spcPct val="107000"/>
              </a:lnSpc>
              <a:spcAft>
                <a:spcPts val="8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31673 Зубная паста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Оптифреш</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 Травяной комплекс» </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R="77470">
              <a:lnSpc>
                <a:spcPct val="107000"/>
              </a:lnSpc>
              <a:spcAft>
                <a:spcPts val="800"/>
              </a:spcAft>
            </a:pPr>
            <a:r>
              <a:rPr lang="ru-RU" sz="1200" dirty="0" smtClean="0">
                <a:effectLst/>
                <a:latin typeface="Calibri" panose="020F0502020204030204" pitchFamily="34" charset="0"/>
                <a:ea typeface="Times New Roman" panose="02020603050405020304" pitchFamily="18" charset="0"/>
                <a:cs typeface="Arial" panose="020B0604020202020204" pitchFamily="34" charset="0"/>
              </a:rPr>
              <a:t>Защищает полость рта от основных стоматологических проблем – налета, зубного камня и кариеса. Содержит комплекс </a:t>
            </a:r>
            <a:r>
              <a:rPr lang="ru-RU" sz="1200" dirty="0" err="1" smtClean="0">
                <a:effectLst/>
                <a:latin typeface="Calibri" panose="020F0502020204030204" pitchFamily="34" charset="0"/>
                <a:ea typeface="Times New Roman" panose="02020603050405020304" pitchFamily="18" charset="0"/>
                <a:cs typeface="Arial" panose="020B0604020202020204" pitchFamily="34" charset="0"/>
              </a:rPr>
              <a:t>Active</a:t>
            </a:r>
            <a:r>
              <a:rPr lang="ru-RU" sz="1200" dirty="0" smtClean="0">
                <a:effectLst/>
                <a:latin typeface="Calibri" panose="020F0502020204030204" pitchFamily="34" charset="0"/>
                <a:ea typeface="Times New Roman" panose="02020603050405020304" pitchFamily="18" charset="0"/>
                <a:cs typeface="Arial" panose="020B0604020202020204" pitchFamily="34" charset="0"/>
              </a:rPr>
              <a:t> </a:t>
            </a:r>
            <a:r>
              <a:rPr lang="ru-RU" sz="1200" dirty="0" err="1" smtClean="0">
                <a:effectLst/>
                <a:latin typeface="Calibri" panose="020F0502020204030204" pitchFamily="34" charset="0"/>
                <a:ea typeface="Times New Roman" panose="02020603050405020304" pitchFamily="18" charset="0"/>
                <a:cs typeface="Arial" panose="020B0604020202020204" pitchFamily="34" charset="0"/>
              </a:rPr>
              <a:t>Protect</a:t>
            </a:r>
            <a:r>
              <a:rPr lang="ru-RU" sz="1200" dirty="0" smtClean="0">
                <a:effectLst/>
                <a:latin typeface="Calibri" panose="020F0502020204030204" pitchFamily="34" charset="0"/>
                <a:ea typeface="Times New Roman" panose="02020603050405020304" pitchFamily="18" charset="0"/>
                <a:cs typeface="Arial" panose="020B0604020202020204" pitchFamily="34" charset="0"/>
              </a:rPr>
              <a:t> для более эффективного действия и специально подобранные масла трав для натурального свежего дыхания и тщательной очистки полости рта. </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R="77470">
              <a:lnSpc>
                <a:spcPct val="107000"/>
              </a:lnSpc>
              <a:spcAft>
                <a:spcPts val="800"/>
              </a:spcAft>
            </a:pPr>
            <a:r>
              <a:rPr lang="ru-RU" sz="1200" dirty="0" smtClean="0">
                <a:effectLst/>
                <a:latin typeface="Calibri" panose="020F0502020204030204" pitchFamily="34" charset="0"/>
                <a:ea typeface="Times New Roman" panose="02020603050405020304" pitchFamily="18" charset="0"/>
                <a:cs typeface="Arial" panose="020B0604020202020204" pitchFamily="34" charset="0"/>
              </a:rPr>
              <a:t>Содержит комплекс активных растительных ингредиентов:</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77470" lvl="0" indent="-342900">
              <a:lnSpc>
                <a:spcPct val="107000"/>
              </a:lnSpc>
              <a:spcAft>
                <a:spcPts val="800"/>
              </a:spcAft>
              <a:buSzPts val="1000"/>
              <a:buFont typeface="Symbol" panose="05050102010706020507" pitchFamily="18" charset="2"/>
              <a:buChar char=""/>
              <a:tabLst>
                <a:tab pos="457200" algn="l"/>
              </a:tabLst>
            </a:pPr>
            <a:r>
              <a:rPr lang="ru-RU" sz="1200" dirty="0" smtClean="0">
                <a:effectLst/>
                <a:latin typeface="Calibri" panose="020F0502020204030204" pitchFamily="34" charset="0"/>
                <a:ea typeface="Times New Roman" panose="02020603050405020304" pitchFamily="18" charset="0"/>
                <a:cs typeface="Arial" panose="020B0604020202020204" pitchFamily="34" charset="0"/>
              </a:rPr>
              <a:t>Натуральное гвоздичное масло – оказывает антибактериальное действие, освежает дыхание, предотвращает появление неприятного запаха изо рта и укрепляет зубную эмаль.</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77470" lvl="0" indent="-342900">
              <a:lnSpc>
                <a:spcPct val="107000"/>
              </a:lnSpc>
              <a:spcAft>
                <a:spcPts val="800"/>
              </a:spcAft>
              <a:buSzPts val="1000"/>
              <a:buFont typeface="Symbol" panose="05050102010706020507" pitchFamily="18" charset="2"/>
              <a:buChar char=""/>
              <a:tabLst>
                <a:tab pos="457200" algn="l"/>
              </a:tabLst>
            </a:pPr>
            <a:r>
              <a:rPr lang="ru-RU" sz="1200" dirty="0" smtClean="0">
                <a:effectLst/>
                <a:latin typeface="Calibri" panose="020F0502020204030204" pitchFamily="34" charset="0"/>
                <a:ea typeface="Times New Roman" panose="02020603050405020304" pitchFamily="18" charset="0"/>
                <a:cs typeface="Arial" panose="020B0604020202020204" pitchFamily="34" charset="0"/>
              </a:rPr>
              <a:t>Экстракт мяты известен своими освежающими и очищающими свойствами. </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77470" lvl="0" indent="-342900">
              <a:lnSpc>
                <a:spcPct val="107000"/>
              </a:lnSpc>
              <a:spcAft>
                <a:spcPts val="800"/>
              </a:spcAft>
              <a:buSzPts val="1000"/>
              <a:buFont typeface="Symbol" panose="05050102010706020507" pitchFamily="18" charset="2"/>
              <a:buChar char=""/>
              <a:tabLst>
                <a:tab pos="457200" algn="l"/>
              </a:tabLst>
            </a:pPr>
            <a:r>
              <a:rPr lang="ru-RU" sz="1200" dirty="0" smtClean="0">
                <a:effectLst/>
                <a:latin typeface="Calibri" panose="020F0502020204030204" pitchFamily="34" charset="0"/>
                <a:ea typeface="Times New Roman" panose="02020603050405020304" pitchFamily="18" charset="0"/>
                <a:cs typeface="Arial" panose="020B0604020202020204" pitchFamily="34" charset="0"/>
              </a:rPr>
              <a:t>Экстракт эвкалипта- оказывает успокаивающее воздействие на чувствительные десны. </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77470" lvl="0" indent="-342900">
              <a:lnSpc>
                <a:spcPct val="107000"/>
              </a:lnSpc>
              <a:spcAft>
                <a:spcPts val="800"/>
              </a:spcAft>
              <a:buSzPts val="1000"/>
              <a:buFont typeface="Symbol" panose="05050102010706020507" pitchFamily="18" charset="2"/>
              <a:buChar char=""/>
              <a:tabLst>
                <a:tab pos="457200" algn="l"/>
              </a:tabLst>
            </a:pPr>
            <a:r>
              <a:rPr lang="ru-RU" sz="1200" dirty="0" smtClean="0">
                <a:effectLst/>
                <a:latin typeface="Calibri" panose="020F0502020204030204" pitchFamily="34" charset="0"/>
                <a:ea typeface="Times New Roman" panose="02020603050405020304" pitchFamily="18" charset="0"/>
                <a:cs typeface="Arial" panose="020B0604020202020204" pitchFamily="34" charset="0"/>
              </a:rPr>
              <a:t>Экстракт розмарина - предотвращает формирование зубного налета и образование кариеса.</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77470" lvl="0" indent="-342900">
              <a:lnSpc>
                <a:spcPct val="107000"/>
              </a:lnSpc>
              <a:spcAft>
                <a:spcPts val="800"/>
              </a:spcAft>
              <a:buSzPts val="1000"/>
              <a:buFont typeface="Symbol" panose="05050102010706020507" pitchFamily="18" charset="2"/>
              <a:buChar char=""/>
              <a:tabLst>
                <a:tab pos="457200" algn="l"/>
              </a:tabLst>
            </a:pPr>
            <a:r>
              <a:rPr lang="ru-RU" sz="1200" dirty="0" smtClean="0">
                <a:effectLst/>
                <a:latin typeface="Calibri" panose="020F0502020204030204" pitchFamily="34" charset="0"/>
                <a:ea typeface="Times New Roman" panose="02020603050405020304" pitchFamily="18" charset="0"/>
                <a:cs typeface="Arial" panose="020B0604020202020204" pitchFamily="34" charset="0"/>
              </a:rPr>
              <a:t>Экстракт фенхеля, известен своими очищающими и антибактериальными свойствами, которые помогут сохранить здоровье зубов, десен и полости рта</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R="77470">
              <a:lnSpc>
                <a:spcPct val="107000"/>
              </a:lnSpc>
              <a:spcAft>
                <a:spcPts val="800"/>
              </a:spcAft>
            </a:pPr>
            <a:r>
              <a:rPr lang="ru-RU" sz="1200" dirty="0" smtClean="0">
                <a:effectLst/>
                <a:latin typeface="Calibri" panose="020F0502020204030204" pitchFamily="34" charset="0"/>
                <a:ea typeface="Times New Roman" panose="02020603050405020304" pitchFamily="18" charset="0"/>
                <a:cs typeface="Arial" panose="020B0604020202020204" pitchFamily="34" charset="0"/>
              </a:rPr>
              <a:t>Обеспечивает полное решение основных проблем полости рта, поддерживает гигиену полости рта, освежает дыхание*</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R="77470">
              <a:lnSpc>
                <a:spcPct val="107000"/>
              </a:lnSpc>
              <a:spcAft>
                <a:spcPts val="800"/>
              </a:spcAft>
            </a:pPr>
            <a:r>
              <a:rPr lang="ru-RU" sz="1200" dirty="0" smtClean="0">
                <a:effectLst/>
                <a:latin typeface="Calibri" panose="020F0502020204030204" pitchFamily="34" charset="0"/>
                <a:ea typeface="Times New Roman" panose="02020603050405020304" pitchFamily="18" charset="0"/>
                <a:cs typeface="Arial" panose="020B0604020202020204" pitchFamily="34" charset="0"/>
              </a:rPr>
              <a:t>*По результатам потребительских тестирований.</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R="77470">
              <a:lnSpc>
                <a:spcPct val="107000"/>
              </a:lnSpc>
              <a:spcAft>
                <a:spcPts val="8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31132 Зубная паста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Оптифреш</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 Экстремальная свежесть»</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R="77470">
              <a:lnSpc>
                <a:spcPct val="107000"/>
              </a:lnSpc>
              <a:spcAft>
                <a:spcPts val="800"/>
              </a:spcAft>
            </a:pP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Мультикомпонентная</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формула и стойкий освежающий вкус обеспечивают длительную свежесть дыхания. 100 мл </a:t>
            </a:r>
          </a:p>
          <a:p>
            <a:pPr marR="77470">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Формулы с клинически подтвержденным эффектом содержат уникальный активный комплекс, обеспечивающий 12-часовую защиту*. Свежее дыхание сохраняется до 6 часов***</a:t>
            </a: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*Клинические тесты</a:t>
            </a: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По результатам потребительских тестов. Все пасты серии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Оптифреш</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рекомендованы шведской ассоциацией стоматологов.</a:t>
            </a:r>
          </a:p>
          <a:p>
            <a:pPr>
              <a:lnSpc>
                <a:spcPct val="107000"/>
              </a:lnSpc>
              <a:spcAft>
                <a:spcPts val="8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Это интересно:</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Шведская ассоциация стоматологов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Swedish</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Dental</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Association</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одна из авторитетнейших медицинских организаций Европы — была основана в 1908 г. и насчитывает 9500 действительных членов, 250 из которых преподают на факультетах стоматологии медицинских университетов. Ассоциация контролирует соблюдение стандартов безопасности фторсодержащих зубных паст.</a:t>
            </a: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В каталоге № 1 вы можете приобрести любую пасту за 75 рублей.   </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21</a:t>
            </a:fld>
            <a:endParaRPr lang="ru-RU"/>
          </a:p>
        </p:txBody>
      </p:sp>
    </p:spTree>
    <p:extLst>
      <p:ext uri="{BB962C8B-B14F-4D97-AF65-F5344CB8AC3E}">
        <p14:creationId xmlns:p14="http://schemas.microsoft.com/office/powerpoint/2010/main" val="807856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Если</a:t>
            </a:r>
            <a:r>
              <a:rPr lang="ru-RU" sz="12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вы хотите, чтобы ваши ноги не только радовали взгляд, но и с честью выдержали все нагрузки, вам необходимо регулярно и тщательно ухаживать за ними в домашних условиях.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Орифлэйм</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представляет серию по уходу за ногами «Актив-уход», которая помогает современной женщине, в домашних условиях проводить салонные процедуры и поддерживать ножки в ухоженном и здоровом виде.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25448 Спрей-антиперспирант для ног 24-часового действия «Актив-уход» 150 мл. </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Содержит экстракт мяты перечной и масло эвкалипта.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ru-RU" sz="1200" dirty="0" smtClean="0">
                <a:effectLst/>
              </a:rPr>
              <a:t>Мята содержит целый перечень веществ: ментол, дубильные вещества, аскорбиновую кислоту и микроэлементы, которые очищают верхний слой эпидермиса. Мята за счёт содержания ментола влияет на капилляры. Ментол охлаждает кожу, при этом капилляры при охлаждении сокращаются, а потом резко расширяются, за счёт этого улучшается кровообращение. </a:t>
            </a:r>
            <a:endParaRPr lang="ru-RU" dirty="0" smtClean="0">
              <a:effectLst/>
            </a:endParaRPr>
          </a:p>
          <a:p>
            <a:pPr marL="342900" lvl="0" indent="-342900">
              <a:buSzPts val="1000"/>
              <a:buFont typeface="Symbol" panose="05050102010706020507" pitchFamily="18" charset="2"/>
              <a:buChar char=""/>
              <a:tabLst>
                <a:tab pos="457200" algn="l"/>
              </a:tabLst>
            </a:pPr>
            <a:r>
              <a:rPr lang="ru-RU" sz="1200" dirty="0" smtClean="0">
                <a:effectLst/>
              </a:rPr>
              <a:t>Эвкалипт – имеет ярко выраженное противовоспалительное действие, и установлено, что грибковая инфекция боится эвкалипта. </a:t>
            </a:r>
            <a:endParaRPr lang="ru-RU" dirty="0" smtClean="0">
              <a:effectLst/>
            </a:endParaRPr>
          </a:p>
          <a:p>
            <a:pPr>
              <a:lnSpc>
                <a:spcPct val="107000"/>
              </a:lnSpc>
              <a:spcAft>
                <a:spcPts val="800"/>
              </a:spcAft>
            </a:pPr>
            <a:r>
              <a:rPr lang="ru-RU" sz="1200" dirty="0" smtClean="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Сидячая работа, малоподвижный образ жизни, неадекватные нагрузки могут привезти к тому. Что в конце дня появляется чувство тяжести в ногах. </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21905 Стимулирующий мусс для снятия тяжести в ногах «Актив-уход» 150 мл. </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от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Орифлэйм</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решает эти проблемы.</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Необходимое для уставших ног средство, снимает чувство тяжести, одновременно увлажняет и смягчает кожу.</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Преимущества продукта:</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ru-RU" sz="1200" dirty="0" err="1" smtClean="0">
                <a:effectLst/>
              </a:rPr>
              <a:t>Chill-out</a:t>
            </a:r>
            <a:r>
              <a:rPr lang="ru-RU" sz="1200" dirty="0" smtClean="0">
                <a:effectLst/>
              </a:rPr>
              <a:t> </a:t>
            </a:r>
            <a:r>
              <a:rPr lang="ru-RU" sz="1200" dirty="0" err="1" smtClean="0">
                <a:effectLst/>
              </a:rPr>
              <a:t>Technology</a:t>
            </a:r>
            <a:r>
              <a:rPr lang="ru-RU" sz="1200" dirty="0" smtClean="0">
                <a:effectLst/>
              </a:rPr>
              <a:t>: комбинация охлаждающего ментола и стимулирующей перечной мяты обеспечивает приятное ощущение прохлады и легкости. </a:t>
            </a:r>
            <a:endParaRPr lang="ru-RU" dirty="0" smtClean="0">
              <a:effectLst/>
            </a:endParaRPr>
          </a:p>
          <a:p>
            <a:pPr marL="342900" lvl="0" indent="-342900">
              <a:buSzPts val="1000"/>
              <a:buFont typeface="Symbol" panose="05050102010706020507" pitchFamily="18" charset="2"/>
              <a:buChar char=""/>
              <a:tabLst>
                <a:tab pos="457200" algn="l"/>
              </a:tabLst>
            </a:pPr>
            <a:r>
              <a:rPr lang="ru-RU" sz="1200" dirty="0" smtClean="0">
                <a:effectLst/>
              </a:rPr>
              <a:t>Экстракт конского каштана: обладает вяжущими и успокаивающими свойствами.</a:t>
            </a:r>
            <a:endParaRPr lang="ru-RU" dirty="0" smtClean="0">
              <a:effectLst/>
            </a:endParaRPr>
          </a:p>
          <a:p>
            <a:pPr marL="342900" lvl="0" indent="-342900">
              <a:buSzPts val="1000"/>
              <a:buFont typeface="Symbol" panose="05050102010706020507" pitchFamily="18" charset="2"/>
              <a:buChar char=""/>
              <a:tabLst>
                <a:tab pos="457200" algn="l"/>
              </a:tabLst>
            </a:pPr>
            <a:r>
              <a:rPr lang="ru-RU" sz="1200" dirty="0" smtClean="0">
                <a:effectLst/>
              </a:rPr>
              <a:t>Эфирное масло лимона: известно своими освежающими, стимулирующими и поднимающими настроение свойствами.</a:t>
            </a:r>
            <a:endParaRPr lang="ru-RU" dirty="0" smtClean="0">
              <a:effectLst/>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Использование: Небольшое количество средства нанести на чистую, сухую ног, втирая массажными движениями, по направлению от щиколотки к колену</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Еще одна часто встречающая проблема с ногами – натоптыши, которые  не только придают вид грубых и неухоженных, но и создают дискомфорт во время ходьбы. В таких местах кожа становится очень грубой и толстой, а ее сухость становится причиной возникновения трещин, к тому же очень болезненных. Чаще всего,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натоптыши</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возникают на ступнях ног, в виде уплотненного ороговевшего участка кожи. Для решения этой проблемы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Орифлэйм</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предлагает </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23276 Крем от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натоптышей</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«Актив-уход» 50 мл.</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Активный ухаживающий комплекс: восстанавливает загрубевшую кожу ступней, обеспечивает ей защиту и увлажнение. Делает кожу мягкой и гладкой.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Преимущества продукта:</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Эфирное масло перечной мяты: известно своим успокаивающим и очищающий эффектом.</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 Салициловая кислота: помогает естественному процессу обновления клеток кожи.</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 Масло ши роскошное масло помогает смягчать и восстанавливать загрубевшую кожу ступней, одновременно питая и защищая ее.</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Для зимы – одной из самых распространенных проблем, которые возникают – это сухость кожи стоп, раздражение и шелушение.  В этом случае мало использовать просто крем, необходимо использовать дополнительный уход, например, </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22689 Интенсивно увлажняющую маску для ступней «Актив-уход» 100 мл.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Преимущества продукта:</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•Витамин В5 нормализует уровень влаги в коже, улучшая ее состояние.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Масло ши помогает смягчать и восстанавливать загрубевшую кожу ступней, одновременно питая и защищая ее.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Глицерин помогает увлажнять кожу, делая ее мягкой и гладкой.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 Пчелиный воск максимально смягчает и восстанавливает сухую кожу стоп, решая проблему шелушения и трещин.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Использование: Небольшое количество средства нанести на чистую, сухую кожу стоп, оставить на 20 минут и смыть водой. Рекомендуется использовать 1 раз в неделю.</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Только в каталоге № 1 вы можете приобрести каждое из средств за 259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pyблей</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с уникальной скидкой 50%!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4</a:t>
            </a:fld>
            <a:endParaRPr lang="ru-RU"/>
          </a:p>
        </p:txBody>
      </p:sp>
    </p:spTree>
    <p:extLst>
      <p:ext uri="{BB962C8B-B14F-4D97-AF65-F5344CB8AC3E}">
        <p14:creationId xmlns:p14="http://schemas.microsoft.com/office/powerpoint/2010/main" val="3806055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F80DFB95-1AC9-489C-A3E8-0FB4261F37B4}" type="slidenum">
              <a:rPr lang="ru-RU" smtClean="0">
                <a:solidFill>
                  <a:prstClr val="black"/>
                </a:solidFill>
              </a:rPr>
              <a:pPr/>
              <a:t>5</a:t>
            </a:fld>
            <a:endParaRPr lang="ru-RU">
              <a:solidFill>
                <a:prstClr val="black"/>
              </a:solidFill>
            </a:endParaRPr>
          </a:p>
        </p:txBody>
      </p:sp>
    </p:spTree>
    <p:extLst>
      <p:ext uri="{BB962C8B-B14F-4D97-AF65-F5344CB8AC3E}">
        <p14:creationId xmlns:p14="http://schemas.microsoft.com/office/powerpoint/2010/main" val="3932405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6000"/>
              </a:lnSpc>
              <a:spcAft>
                <a:spcPts val="0"/>
              </a:spcAft>
            </a:pPr>
            <a:r>
              <a:rPr lang="ru-RU" sz="1200" kern="120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Шопоголик</a:t>
            </a:r>
            <a:r>
              <a:rPr lang="ru-RU" sz="1200"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никогда не упустит возможность приобрести свои любимые средства или косметические новинки по лучшей цене сезона, он еще и с удовольствием будет участвовать во всех предлагаемых акциях с подарками. Например, такими в каталоге №1, когда можно по супер- цене получить набор полотенец, смотрите предложение на страницах №2-3 каталога.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200" b="1"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200" b="1"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28967 Набор полотенец</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Aft>
                <a:spcPts val="0"/>
              </a:spcAft>
              <a:buFont typeface="Symbol" panose="05050102010706020507" pitchFamily="18" charset="2"/>
              <a:buChar char=""/>
            </a:pPr>
            <a:r>
              <a:rPr lang="ru-RU" sz="1200" kern="1200" dirty="0" smtClean="0">
                <a:solidFill>
                  <a:srgbClr val="000000"/>
                </a:solidFill>
                <a:effectLst/>
                <a:latin typeface="Calibri" panose="020F0502020204030204" pitchFamily="34" charset="0"/>
                <a:ea typeface="Calibri" panose="020F0502020204030204" pitchFamily="34" charset="0"/>
              </a:rPr>
              <a:t>Мягкие и уютные полотенца красивого оттенка орхидеи с подарочной лентой в тон.</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200" kern="1200" dirty="0" smtClean="0">
                <a:solidFill>
                  <a:srgbClr val="000000"/>
                </a:solidFill>
                <a:effectLst/>
                <a:latin typeface="Calibri" panose="020F0502020204030204" pitchFamily="34" charset="0"/>
                <a:ea typeface="Calibri" panose="020F0502020204030204" pitchFamily="34" charset="0"/>
              </a:rPr>
              <a:t>В наборе 2 полотенца: большое банное и для рук. </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200" kern="1200" dirty="0" smtClean="0">
                <a:solidFill>
                  <a:srgbClr val="000000"/>
                </a:solidFill>
                <a:effectLst/>
                <a:latin typeface="Calibri" panose="020F0502020204030204" pitchFamily="34" charset="0"/>
                <a:ea typeface="Calibri" panose="020F0502020204030204" pitchFamily="34" charset="0"/>
              </a:rPr>
              <a:t>Материал: хлопок.</a:t>
            </a:r>
            <a:r>
              <a:rPr lang="ru-RU" sz="1200" dirty="0" smtClean="0">
                <a:effectLst/>
                <a:latin typeface="Times New Roman" panose="02020603050405020304" pitchFamily="18" charset="0"/>
                <a:ea typeface="Times New Roman" panose="02020603050405020304" pitchFamily="18" charset="0"/>
              </a:rPr>
              <a:t> </a:t>
            </a:r>
            <a:r>
              <a:rPr lang="ru-RU" sz="1200" kern="1200" dirty="0" smtClean="0">
                <a:solidFill>
                  <a:srgbClr val="000000"/>
                </a:solidFill>
                <a:effectLst/>
                <a:latin typeface="Calibri" panose="020F0502020204030204" pitchFamily="34" charset="0"/>
                <a:ea typeface="Calibri" panose="020F0502020204030204" pitchFamily="34" charset="0"/>
              </a:rPr>
              <a:t>Размер: 70 x 140 см (для тела), 70 x 50 см (для рук).</a:t>
            </a:r>
            <a:endParaRPr lang="ru-RU" sz="1200" dirty="0" smtClean="0">
              <a:effectLst/>
              <a:latin typeface="Times New Roman" panose="02020603050405020304" pitchFamily="18" charset="0"/>
              <a:ea typeface="Times New Roman" panose="02020603050405020304" pitchFamily="18" charset="0"/>
            </a:endParaRPr>
          </a:p>
          <a:p>
            <a:pPr>
              <a:lnSpc>
                <a:spcPct val="106000"/>
              </a:lnSpc>
              <a:spcAft>
                <a:spcPts val="0"/>
              </a:spcAft>
            </a:pPr>
            <a:r>
              <a:rPr lang="ru-RU" sz="1200"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200"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На заметку!</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Полотенца из хлопка удобны в эксплуатации (быстро впитывают влагу), легко стираются и быстро сохнут.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100" i="1" dirty="0" smtClean="0">
                <a:effectLst/>
                <a:latin typeface="Calibri" panose="020F0502020204030204" pitchFamily="34" charset="0"/>
                <a:ea typeface="Calibri" panose="020F0502020204030204" pitchFamily="34" charset="0"/>
                <a:cs typeface="Calibri" panose="020F0502020204030204" pitchFamily="34" charset="0"/>
              </a:rPr>
              <a:t>В каталоге №1 есть возможность приобрести набор полотенец, всего за 399 рублей при </a:t>
            </a:r>
            <a:r>
              <a:rPr lang="ru-RU" sz="1100" i="1" kern="1200" dirty="0" smtClean="0">
                <a:effectLst/>
                <a:latin typeface="Calibri" panose="020F0502020204030204" pitchFamily="34" charset="0"/>
                <a:ea typeface="Calibri" panose="020F0502020204030204" pitchFamily="34" charset="0"/>
                <a:cs typeface="Calibri" panose="020F0502020204030204" pitchFamily="34" charset="0"/>
              </a:rPr>
              <a:t>единовременном заказе на сумму 990 рублей из этого каталога.</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7</a:t>
            </a:fld>
            <a:endParaRPr lang="ru-RU"/>
          </a:p>
        </p:txBody>
      </p:sp>
    </p:spTree>
    <p:extLst>
      <p:ext uri="{BB962C8B-B14F-4D97-AF65-F5344CB8AC3E}">
        <p14:creationId xmlns:p14="http://schemas.microsoft.com/office/powerpoint/2010/main" val="2583671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F80DFB95-1AC9-489C-A3E8-0FB4261F37B4}" type="slidenum">
              <a:rPr lang="ru-RU" smtClean="0"/>
              <a:t>8</a:t>
            </a:fld>
            <a:endParaRPr lang="ru-RU"/>
          </a:p>
        </p:txBody>
      </p:sp>
    </p:spTree>
    <p:extLst>
      <p:ext uri="{BB962C8B-B14F-4D97-AF65-F5344CB8AC3E}">
        <p14:creationId xmlns:p14="http://schemas.microsoft.com/office/powerpoint/2010/main" val="110549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ru-RU" dirty="0"/>
          </a:p>
        </p:txBody>
      </p:sp>
      <p:sp>
        <p:nvSpPr>
          <p:cNvPr id="4" name="Номер слайда 3"/>
          <p:cNvSpPr>
            <a:spLocks noGrp="1"/>
          </p:cNvSpPr>
          <p:nvPr>
            <p:ph type="sldNum" sz="quarter" idx="10"/>
          </p:nvPr>
        </p:nvSpPr>
        <p:spPr/>
        <p:txBody>
          <a:bodyPr/>
          <a:lstStyle/>
          <a:p>
            <a:fld id="{F80DFB95-1AC9-489C-A3E8-0FB4261F37B4}" type="slidenum">
              <a:rPr lang="ru-RU" smtClean="0"/>
              <a:t>9</a:t>
            </a:fld>
            <a:endParaRPr lang="ru-RU"/>
          </a:p>
        </p:txBody>
      </p:sp>
    </p:spTree>
    <p:extLst>
      <p:ext uri="{BB962C8B-B14F-4D97-AF65-F5344CB8AC3E}">
        <p14:creationId xmlns:p14="http://schemas.microsoft.com/office/powerpoint/2010/main" val="544221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рактер и настроение: страсть или нежность; осторожность или риск; взрывной темперамент огня или спокойствие волн.</a:t>
            </a:r>
            <a:endParaRPr kumimoji="0" lang="ru-RU" sz="11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Вы подбираете ароматы также, как подбираете одежду,  в зависимости от настроения, времени суток или ситуации. </a:t>
            </a:r>
            <a:endParaRPr kumimoji="0" lang="ru-RU" sz="11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Группа любимых и популярных цветочно-фруктовых ароматов представлена в каталоге №1 миниатюрами. Несмотря на то, что семейство у них одно, но каждый аромат индивидуален и имеет свою собственную направленность.</a:t>
            </a:r>
            <a:endParaRPr kumimoji="0" lang="ru-RU" sz="11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ru-RU" sz="1200" b="0" i="1"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В каталоге №1 есть возможность приобрести любую миниатюру аромата за 229 рублей.</a:t>
            </a:r>
            <a:endParaRPr kumimoji="0" lang="ru-RU" sz="11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10</a:t>
            </a:fld>
            <a:endParaRPr lang="ru-RU"/>
          </a:p>
        </p:txBody>
      </p:sp>
    </p:spTree>
    <p:extLst>
      <p:ext uri="{BB962C8B-B14F-4D97-AF65-F5344CB8AC3E}">
        <p14:creationId xmlns:p14="http://schemas.microsoft.com/office/powerpoint/2010/main" val="2775429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solidFill>
                  <a:prstClr val="black"/>
                </a:solidFill>
              </a:rPr>
              <a:pPr/>
              <a:t>11</a:t>
            </a:fld>
            <a:endParaRPr lang="ru-RU">
              <a:solidFill>
                <a:prstClr val="black"/>
              </a:solidFill>
            </a:endParaRPr>
          </a:p>
        </p:txBody>
      </p:sp>
    </p:spTree>
    <p:extLst>
      <p:ext uri="{BB962C8B-B14F-4D97-AF65-F5344CB8AC3E}">
        <p14:creationId xmlns:p14="http://schemas.microsoft.com/office/powerpoint/2010/main" val="50773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12</a:t>
            </a:fld>
            <a:endParaRPr lang="ru-RU"/>
          </a:p>
        </p:txBody>
      </p:sp>
    </p:spTree>
    <p:extLst>
      <p:ext uri="{BB962C8B-B14F-4D97-AF65-F5344CB8AC3E}">
        <p14:creationId xmlns:p14="http://schemas.microsoft.com/office/powerpoint/2010/main" val="26369793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14.jpeg"/><Relationship Id="rId1" Type="http://schemas.openxmlformats.org/officeDocument/2006/relationships/slideMaster" Target="../slideMasters/slideMaster3.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7.png"/><Relationship Id="rId4" Type="http://schemas.openxmlformats.org/officeDocument/2006/relationships/image" Target="../media/image8.jpeg"/><Relationship Id="rId9"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3_Только заголовок">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3051212" y="3051212"/>
            <a:ext cx="6858004" cy="755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51520" y="260648"/>
            <a:ext cx="4906888" cy="490066"/>
          </a:xfrm>
        </p:spPr>
        <p:txBody>
          <a:bodyPr/>
          <a:lstStyle>
            <a:lvl1pPr algn="l">
              <a:defRPr i="1"/>
            </a:lvl1pPr>
          </a:lstStyle>
          <a:p>
            <a:r>
              <a:rPr lang="ru-RU" dirty="0" smtClean="0"/>
              <a:t>Образец заголовка</a:t>
            </a:r>
            <a:endParaRPr lang="ru-RU" dirty="0"/>
          </a:p>
        </p:txBody>
      </p:sp>
      <p:pic>
        <p:nvPicPr>
          <p:cNvPr id="9" name="Picture 8"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12049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Титульный слайд">
    <p:spTree>
      <p:nvGrpSpPr>
        <p:cNvPr id="1" name=""/>
        <p:cNvGrpSpPr/>
        <p:nvPr/>
      </p:nvGrpSpPr>
      <p:grpSpPr>
        <a:xfrm>
          <a:off x="0" y="0"/>
          <a:ext cx="0" cy="0"/>
          <a:chOff x="0" y="0"/>
          <a:chExt cx="0" cy="0"/>
        </a:xfrm>
      </p:grpSpPr>
      <p:pic>
        <p:nvPicPr>
          <p:cNvPr id="5" name="Picture 4"/>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rot="16200000">
            <a:off x="-3033464" y="2996950"/>
            <a:ext cx="6858001" cy="864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683568" y="2204864"/>
            <a:ext cx="7772400" cy="2304256"/>
          </a:xfrm>
        </p:spPr>
        <p:txBody>
          <a:bodyPr/>
          <a:lstStyle/>
          <a:p>
            <a:r>
              <a:rPr lang="ru-RU" smtClean="0"/>
              <a:t>Образец заголовка</a:t>
            </a:r>
            <a:endParaRPr lang="ru-RU"/>
          </a:p>
        </p:txBody>
      </p:sp>
      <p:pic>
        <p:nvPicPr>
          <p:cNvPr id="7" name="Picture 6"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14116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Объект с подписью">
    <p:spTree>
      <p:nvGrpSpPr>
        <p:cNvPr id="1" name=""/>
        <p:cNvGrpSpPr/>
        <p:nvPr/>
      </p:nvGrpSpPr>
      <p:grpSpPr>
        <a:xfrm>
          <a:off x="0" y="0"/>
          <a:ext cx="0" cy="0"/>
          <a:chOff x="0" y="0"/>
          <a:chExt cx="0" cy="0"/>
        </a:xfrm>
      </p:grpSpPr>
      <p:pic>
        <p:nvPicPr>
          <p:cNvPr id="10"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3051212" y="3051212"/>
            <a:ext cx="6858004" cy="755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Содержимое 2"/>
          <p:cNvSpPr>
            <a:spLocks noGrp="1"/>
          </p:cNvSpPr>
          <p:nvPr>
            <p:ph idx="1"/>
          </p:nvPr>
        </p:nvSpPr>
        <p:spPr>
          <a:xfrm>
            <a:off x="2627784" y="908720"/>
            <a:ext cx="6335886" cy="2664296"/>
          </a:xfrm>
          <a:ln>
            <a:solidFill>
              <a:schemeClr val="bg1">
                <a:lumMod val="75000"/>
              </a:schemeClr>
            </a:solidFill>
          </a:ln>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Содержимое 2"/>
          <p:cNvSpPr>
            <a:spLocks noGrp="1"/>
          </p:cNvSpPr>
          <p:nvPr>
            <p:ph idx="10"/>
          </p:nvPr>
        </p:nvSpPr>
        <p:spPr>
          <a:xfrm>
            <a:off x="2627784" y="3645024"/>
            <a:ext cx="3383558" cy="3024336"/>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Содержимое 2"/>
          <p:cNvSpPr>
            <a:spLocks noGrp="1"/>
          </p:cNvSpPr>
          <p:nvPr>
            <p:ph idx="11"/>
          </p:nvPr>
        </p:nvSpPr>
        <p:spPr>
          <a:xfrm>
            <a:off x="6084168" y="3645024"/>
            <a:ext cx="2951510" cy="3024336"/>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Заголовок 1"/>
          <p:cNvSpPr>
            <a:spLocks noGrp="1"/>
          </p:cNvSpPr>
          <p:nvPr>
            <p:ph type="title"/>
          </p:nvPr>
        </p:nvSpPr>
        <p:spPr>
          <a:xfrm>
            <a:off x="251520" y="260648"/>
            <a:ext cx="4906888" cy="490066"/>
          </a:xfrm>
        </p:spPr>
        <p:txBody>
          <a:bodyPr/>
          <a:lstStyle>
            <a:lvl1pPr algn="l">
              <a:defRPr i="1"/>
            </a:lvl1pPr>
          </a:lstStyle>
          <a:p>
            <a:r>
              <a:rPr lang="ru-RU" dirty="0" smtClean="0"/>
              <a:t>Образец заголовка</a:t>
            </a:r>
            <a:endParaRPr lang="ru-RU" dirty="0"/>
          </a:p>
        </p:txBody>
      </p:sp>
      <p:pic>
        <p:nvPicPr>
          <p:cNvPr id="11" name="Picture 10"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39696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Объект с подписью">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rot="16200000">
            <a:off x="-3001557" y="3015206"/>
            <a:ext cx="6858002" cy="827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Содержимое 2"/>
          <p:cNvSpPr>
            <a:spLocks noGrp="1"/>
          </p:cNvSpPr>
          <p:nvPr>
            <p:ph idx="1"/>
          </p:nvPr>
        </p:nvSpPr>
        <p:spPr>
          <a:xfrm>
            <a:off x="2627784" y="908720"/>
            <a:ext cx="6335886" cy="2664296"/>
          </a:xfrm>
          <a:ln>
            <a:solidFill>
              <a:schemeClr val="bg1">
                <a:lumMod val="75000"/>
              </a:schemeClr>
            </a:solidFill>
          </a:ln>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Содержимое 2"/>
          <p:cNvSpPr>
            <a:spLocks noGrp="1"/>
          </p:cNvSpPr>
          <p:nvPr>
            <p:ph idx="10"/>
          </p:nvPr>
        </p:nvSpPr>
        <p:spPr>
          <a:xfrm>
            <a:off x="2627784" y="3645024"/>
            <a:ext cx="3383558" cy="3024336"/>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Содержимое 2"/>
          <p:cNvSpPr>
            <a:spLocks noGrp="1"/>
          </p:cNvSpPr>
          <p:nvPr>
            <p:ph idx="11"/>
          </p:nvPr>
        </p:nvSpPr>
        <p:spPr>
          <a:xfrm>
            <a:off x="6084168" y="3645024"/>
            <a:ext cx="2951510" cy="3024336"/>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Заголовок 1"/>
          <p:cNvSpPr>
            <a:spLocks noGrp="1"/>
          </p:cNvSpPr>
          <p:nvPr>
            <p:ph type="title"/>
          </p:nvPr>
        </p:nvSpPr>
        <p:spPr>
          <a:xfrm>
            <a:off x="251520" y="260648"/>
            <a:ext cx="4906888" cy="490066"/>
          </a:xfrm>
        </p:spPr>
        <p:txBody>
          <a:bodyPr/>
          <a:lstStyle>
            <a:lvl1pPr algn="l">
              <a:defRPr i="1"/>
            </a:lvl1pPr>
          </a:lstStyle>
          <a:p>
            <a:r>
              <a:rPr lang="ru-RU" dirty="0" smtClean="0"/>
              <a:t>Образец заголовка</a:t>
            </a:r>
            <a:endParaRPr lang="ru-RU" dirty="0"/>
          </a:p>
        </p:txBody>
      </p:sp>
      <p:pic>
        <p:nvPicPr>
          <p:cNvPr id="11" name="Picture 10"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32797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Объект с подписью">
    <p:spTree>
      <p:nvGrpSpPr>
        <p:cNvPr id="1" name=""/>
        <p:cNvGrpSpPr/>
        <p:nvPr/>
      </p:nvGrpSpPr>
      <p:grpSpPr>
        <a:xfrm>
          <a:off x="0" y="0"/>
          <a:ext cx="0" cy="0"/>
          <a:chOff x="0" y="0"/>
          <a:chExt cx="0" cy="0"/>
        </a:xfrm>
      </p:grpSpPr>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3015209" y="3015208"/>
            <a:ext cx="6858003" cy="82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Содержимое 2"/>
          <p:cNvSpPr>
            <a:spLocks noGrp="1"/>
          </p:cNvSpPr>
          <p:nvPr>
            <p:ph idx="1"/>
          </p:nvPr>
        </p:nvSpPr>
        <p:spPr>
          <a:xfrm>
            <a:off x="2627784" y="908720"/>
            <a:ext cx="6335886" cy="2664296"/>
          </a:xfrm>
          <a:ln>
            <a:solidFill>
              <a:schemeClr val="bg1">
                <a:lumMod val="75000"/>
              </a:schemeClr>
            </a:solidFill>
          </a:ln>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Содержимое 2"/>
          <p:cNvSpPr>
            <a:spLocks noGrp="1"/>
          </p:cNvSpPr>
          <p:nvPr>
            <p:ph idx="10"/>
          </p:nvPr>
        </p:nvSpPr>
        <p:spPr>
          <a:xfrm>
            <a:off x="2627784" y="3645024"/>
            <a:ext cx="3383558" cy="3024336"/>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Содержимое 2"/>
          <p:cNvSpPr>
            <a:spLocks noGrp="1"/>
          </p:cNvSpPr>
          <p:nvPr>
            <p:ph idx="11"/>
          </p:nvPr>
        </p:nvSpPr>
        <p:spPr>
          <a:xfrm>
            <a:off x="6084168" y="3645024"/>
            <a:ext cx="2951510" cy="3024336"/>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Заголовок 1"/>
          <p:cNvSpPr>
            <a:spLocks noGrp="1"/>
          </p:cNvSpPr>
          <p:nvPr>
            <p:ph type="title"/>
          </p:nvPr>
        </p:nvSpPr>
        <p:spPr>
          <a:xfrm>
            <a:off x="251520" y="260648"/>
            <a:ext cx="4906888" cy="490066"/>
          </a:xfrm>
        </p:spPr>
        <p:txBody>
          <a:bodyPr/>
          <a:lstStyle>
            <a:lvl1pPr algn="l">
              <a:defRPr i="1"/>
            </a:lvl1pPr>
          </a:lstStyle>
          <a:p>
            <a:r>
              <a:rPr lang="ru-RU" dirty="0" smtClean="0"/>
              <a:t>Образец заголовка</a:t>
            </a:r>
            <a:endParaRPr lang="ru-RU" dirty="0"/>
          </a:p>
        </p:txBody>
      </p:sp>
      <p:pic>
        <p:nvPicPr>
          <p:cNvPr id="11" name="Picture 10"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55633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Объект с подписью">
    <p:spTree>
      <p:nvGrpSpPr>
        <p:cNvPr id="1" name=""/>
        <p:cNvGrpSpPr/>
        <p:nvPr/>
      </p:nvGrpSpPr>
      <p:grpSpPr>
        <a:xfrm>
          <a:off x="0" y="0"/>
          <a:ext cx="0" cy="0"/>
          <a:chOff x="0" y="0"/>
          <a:chExt cx="0" cy="0"/>
        </a:xfrm>
      </p:grpSpPr>
      <p:pic>
        <p:nvPicPr>
          <p:cNvPr id="10" name="Picture 5"/>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3023202" y="3007214"/>
            <a:ext cx="6858000" cy="843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Содержимое 2"/>
          <p:cNvSpPr>
            <a:spLocks noGrp="1"/>
          </p:cNvSpPr>
          <p:nvPr>
            <p:ph idx="1"/>
          </p:nvPr>
        </p:nvSpPr>
        <p:spPr>
          <a:xfrm>
            <a:off x="2627784" y="908720"/>
            <a:ext cx="6335886" cy="2664296"/>
          </a:xfrm>
          <a:ln>
            <a:solidFill>
              <a:schemeClr val="bg1">
                <a:lumMod val="75000"/>
              </a:schemeClr>
            </a:solidFill>
          </a:ln>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Содержимое 2"/>
          <p:cNvSpPr>
            <a:spLocks noGrp="1"/>
          </p:cNvSpPr>
          <p:nvPr>
            <p:ph idx="10"/>
          </p:nvPr>
        </p:nvSpPr>
        <p:spPr>
          <a:xfrm>
            <a:off x="2627784" y="3645024"/>
            <a:ext cx="3383558" cy="3024336"/>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Содержимое 2"/>
          <p:cNvSpPr>
            <a:spLocks noGrp="1"/>
          </p:cNvSpPr>
          <p:nvPr>
            <p:ph idx="11"/>
          </p:nvPr>
        </p:nvSpPr>
        <p:spPr>
          <a:xfrm>
            <a:off x="6084168" y="3645024"/>
            <a:ext cx="2951510" cy="3024336"/>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Заголовок 1"/>
          <p:cNvSpPr>
            <a:spLocks noGrp="1"/>
          </p:cNvSpPr>
          <p:nvPr>
            <p:ph type="title"/>
          </p:nvPr>
        </p:nvSpPr>
        <p:spPr>
          <a:xfrm>
            <a:off x="251520" y="260648"/>
            <a:ext cx="4906888" cy="490066"/>
          </a:xfrm>
        </p:spPr>
        <p:txBody>
          <a:bodyPr/>
          <a:lstStyle>
            <a:lvl1pPr algn="l">
              <a:defRPr i="1"/>
            </a:lvl1pPr>
          </a:lstStyle>
          <a:p>
            <a:r>
              <a:rPr lang="ru-RU" dirty="0" smtClean="0"/>
              <a:t>Образец заголовка</a:t>
            </a:r>
            <a:endParaRPr lang="ru-RU" dirty="0"/>
          </a:p>
        </p:txBody>
      </p:sp>
      <p:pic>
        <p:nvPicPr>
          <p:cNvPr id="11" name="Picture 10"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55633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pic>
        <p:nvPicPr>
          <p:cNvPr id="13" name="Picture 12"/>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rot="16200000">
            <a:off x="-3033464" y="2996950"/>
            <a:ext cx="6858001" cy="864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Содержимое 2"/>
          <p:cNvSpPr>
            <a:spLocks noGrp="1"/>
          </p:cNvSpPr>
          <p:nvPr>
            <p:ph idx="1"/>
          </p:nvPr>
        </p:nvSpPr>
        <p:spPr>
          <a:xfrm>
            <a:off x="2627784" y="908720"/>
            <a:ext cx="6335886" cy="2664296"/>
          </a:xfrm>
          <a:ln>
            <a:solidFill>
              <a:schemeClr val="bg1">
                <a:lumMod val="75000"/>
              </a:schemeClr>
            </a:solidFill>
          </a:ln>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Содержимое 2"/>
          <p:cNvSpPr>
            <a:spLocks noGrp="1"/>
          </p:cNvSpPr>
          <p:nvPr>
            <p:ph idx="10"/>
          </p:nvPr>
        </p:nvSpPr>
        <p:spPr>
          <a:xfrm>
            <a:off x="2627784" y="3645024"/>
            <a:ext cx="3383558" cy="3024336"/>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Содержимое 2"/>
          <p:cNvSpPr>
            <a:spLocks noGrp="1"/>
          </p:cNvSpPr>
          <p:nvPr>
            <p:ph idx="11"/>
          </p:nvPr>
        </p:nvSpPr>
        <p:spPr>
          <a:xfrm>
            <a:off x="6084168" y="3645024"/>
            <a:ext cx="2951510" cy="3024336"/>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Заголовок 1"/>
          <p:cNvSpPr>
            <a:spLocks noGrp="1"/>
          </p:cNvSpPr>
          <p:nvPr>
            <p:ph type="title"/>
          </p:nvPr>
        </p:nvSpPr>
        <p:spPr>
          <a:xfrm>
            <a:off x="251520" y="260648"/>
            <a:ext cx="4906888" cy="490066"/>
          </a:xfrm>
        </p:spPr>
        <p:txBody>
          <a:bodyPr/>
          <a:lstStyle>
            <a:lvl1pPr algn="l">
              <a:defRPr i="1"/>
            </a:lvl1pPr>
          </a:lstStyle>
          <a:p>
            <a:r>
              <a:rPr lang="ru-RU" dirty="0" smtClean="0"/>
              <a:t>Образец заголовка</a:t>
            </a:r>
            <a:endParaRPr lang="ru-RU" dirty="0"/>
          </a:p>
        </p:txBody>
      </p:sp>
      <p:pic>
        <p:nvPicPr>
          <p:cNvPr id="11" name="Picture 10"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92508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3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pic>
        <p:nvPicPr>
          <p:cNvPr id="5" name="Picture 4" descr="C:\Users\NALEXEEVA\Downloads\ORI_LOGO_SML_RGB_BLACK.jpg"/>
          <p:cNvPicPr>
            <a:picLocks noChangeAspect="1" noChangeArrowheads="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321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032BBDB-C7E1-4B55-A4B2-5B438713971A}" type="datetimeFigureOut">
              <a:rPr lang="ru-RU" smtClean="0"/>
              <a:t>16.12.2015</a:t>
            </a:fld>
            <a:endParaRPr lang="ru-RU"/>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ru-RU"/>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4F2E504-5903-4968-901B-1307BC280A30}" type="slidenum">
              <a:rPr lang="ru-RU" smtClean="0"/>
              <a:t>‹#›</a:t>
            </a:fld>
            <a:endParaRPr lang="ru-RU"/>
          </a:p>
        </p:txBody>
      </p:sp>
      <p:pic>
        <p:nvPicPr>
          <p:cNvPr id="5" name="Picture 4" descr="C:\Users\NALEXEEVA\Downloads\ORI_LOGO_SML_RGB_BLACK.jpg"/>
          <p:cNvPicPr>
            <a:picLocks noChangeAspect="1" noChangeArrowheads="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26313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0" name="Picture 12" descr="http://mlm-oriflame.at.ua/bumaga.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105"/>
          <a:stretch/>
        </p:blipFill>
        <p:spPr bwMode="auto">
          <a:xfrm>
            <a:off x="4677904" y="4048424"/>
            <a:ext cx="1286953" cy="5472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oriflame-su.ru/wp-content/uploads/2012/08/images.jp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860032" y="2583612"/>
            <a:ext cx="948288" cy="8830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www.677spo.com/i/p/1380571866.jp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860032" y="1139260"/>
            <a:ext cx="1025354" cy="105164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Users\NALEXEEVA\Downloads\ori_foun_color_primary.ai.jpg"/>
          <p:cNvPicPr/>
          <p:nvPr userDrawn="1"/>
        </p:nvPicPr>
        <p:blipFill rotWithShape="1">
          <a:blip r:embed="rId5" cstate="email">
            <a:extLst>
              <a:ext uri="{28A0092B-C50C-407E-A947-70E740481C1C}">
                <a14:useLocalDpi xmlns:a14="http://schemas.microsoft.com/office/drawing/2010/main"/>
              </a:ext>
            </a:extLst>
          </a:blip>
          <a:srcRect/>
          <a:stretch/>
        </p:blipFill>
        <p:spPr bwMode="auto">
          <a:xfrm>
            <a:off x="4860032" y="5171187"/>
            <a:ext cx="990600" cy="936625"/>
          </a:xfrm>
          <a:prstGeom prst="rect">
            <a:avLst/>
          </a:prstGeom>
          <a:noFill/>
          <a:ln>
            <a:noFill/>
          </a:ln>
          <a:extLst>
            <a:ext uri="{53640926-AAD7-44D8-BBD7-CCE9431645EC}">
              <a14:shadowObscured xmlns:a14="http://schemas.microsoft.com/office/drawing/2010/main"/>
            </a:ext>
          </a:extLst>
        </p:spPr>
      </p:pic>
      <p:sp>
        <p:nvSpPr>
          <p:cNvPr id="15" name="Rectangle 14"/>
          <p:cNvSpPr/>
          <p:nvPr userDrawn="1"/>
        </p:nvSpPr>
        <p:spPr>
          <a:xfrm>
            <a:off x="1331640" y="3647053"/>
            <a:ext cx="3240360" cy="1292662"/>
          </a:xfrm>
          <a:prstGeom prst="rect">
            <a:avLst/>
          </a:prstGeom>
        </p:spPr>
        <p:txBody>
          <a:bodyPr wrap="square">
            <a:spAutoFit/>
          </a:bodyPr>
          <a:lstStyle/>
          <a:p>
            <a:pPr algn="just"/>
            <a:r>
              <a:rPr lang="ru-RU" sz="1300" dirty="0" smtClean="0">
                <a:solidFill>
                  <a:schemeClr val="tx1">
                    <a:lumMod val="65000"/>
                    <a:lumOff val="35000"/>
                  </a:schemeClr>
                </a:solidFill>
                <a:latin typeface="+mn-lt"/>
                <a:ea typeface="Calibri"/>
              </a:rPr>
              <a:t>На церемонии награждения премии </a:t>
            </a:r>
            <a:r>
              <a:rPr lang="ru-RU" sz="1300" b="1" dirty="0" smtClean="0">
                <a:solidFill>
                  <a:schemeClr val="tx1">
                    <a:lumMod val="65000"/>
                    <a:lumOff val="35000"/>
                  </a:schemeClr>
                </a:solidFill>
                <a:latin typeface="+mn-lt"/>
                <a:ea typeface="Calibri"/>
              </a:rPr>
              <a:t>«Товар Года – 2014» </a:t>
            </a:r>
            <a:r>
              <a:rPr lang="ru-RU" sz="1300" b="1" dirty="0" err="1" smtClean="0">
                <a:solidFill>
                  <a:schemeClr val="tx1">
                    <a:lumMod val="65000"/>
                    <a:lumOff val="35000"/>
                  </a:schemeClr>
                </a:solidFill>
                <a:latin typeface="+mn-lt"/>
                <a:ea typeface="Calibri"/>
              </a:rPr>
              <a:t>Орифлэйм</a:t>
            </a:r>
            <a:r>
              <a:rPr lang="ru-RU" sz="1300" b="1" dirty="0" smtClean="0">
                <a:solidFill>
                  <a:schemeClr val="tx1">
                    <a:lumMod val="65000"/>
                    <a:lumOff val="35000"/>
                  </a:schemeClr>
                </a:solidFill>
                <a:latin typeface="+mn-lt"/>
                <a:ea typeface="Calibri"/>
              </a:rPr>
              <a:t> </a:t>
            </a:r>
            <a:r>
              <a:rPr lang="ru-RU" sz="1300" dirty="0" smtClean="0">
                <a:solidFill>
                  <a:schemeClr val="tx1">
                    <a:lumMod val="65000"/>
                    <a:lumOff val="35000"/>
                  </a:schemeClr>
                </a:solidFill>
                <a:latin typeface="+mn-lt"/>
                <a:ea typeface="Calibri"/>
              </a:rPr>
              <a:t>впервые был награжден в специальной номинации «За высокое качество в категории Декоративная косметика» </a:t>
            </a:r>
            <a:endParaRPr lang="en-US" sz="1300" dirty="0">
              <a:solidFill>
                <a:schemeClr val="tx1">
                  <a:lumMod val="65000"/>
                  <a:lumOff val="35000"/>
                </a:schemeClr>
              </a:solidFill>
              <a:latin typeface="+mn-lt"/>
              <a:ea typeface="Calibri"/>
            </a:endParaRPr>
          </a:p>
        </p:txBody>
      </p:sp>
      <p:sp>
        <p:nvSpPr>
          <p:cNvPr id="20" name="Rectangle 19"/>
          <p:cNvSpPr/>
          <p:nvPr userDrawn="1"/>
        </p:nvSpPr>
        <p:spPr>
          <a:xfrm>
            <a:off x="5964857" y="5099700"/>
            <a:ext cx="2887385" cy="1569660"/>
          </a:xfrm>
          <a:prstGeom prst="rect">
            <a:avLst/>
          </a:prstGeom>
        </p:spPr>
        <p:txBody>
          <a:bodyPr wrap="square">
            <a:spAutoFit/>
          </a:bodyPr>
          <a:lstStyle/>
          <a:p>
            <a:pPr algn="l"/>
            <a:r>
              <a:rPr lang="ru-RU" sz="1300" dirty="0" smtClean="0">
                <a:solidFill>
                  <a:schemeClr val="tx1">
                    <a:lumMod val="65000"/>
                    <a:lumOff val="35000"/>
                  </a:schemeClr>
                </a:solidFill>
                <a:latin typeface="Arial" panose="020B0604020202020204" pitchFamily="34" charset="0"/>
                <a:ea typeface="Calibri"/>
                <a:cs typeface="Arial" panose="020B0604020202020204" pitchFamily="34" charset="0"/>
              </a:rPr>
              <a:t>Компания </a:t>
            </a:r>
            <a:r>
              <a:rPr lang="ru-RU" sz="1300" dirty="0" err="1" smtClean="0">
                <a:solidFill>
                  <a:schemeClr val="tx1">
                    <a:lumMod val="65000"/>
                    <a:lumOff val="35000"/>
                  </a:schemeClr>
                </a:solidFill>
                <a:latin typeface="Arial" panose="020B0604020202020204" pitchFamily="34" charset="0"/>
                <a:ea typeface="Calibri"/>
                <a:cs typeface="Arial" panose="020B0604020202020204" pitchFamily="34" charset="0"/>
              </a:rPr>
              <a:t>Орифлэйм</a:t>
            </a:r>
            <a:r>
              <a:rPr lang="ru-RU" sz="1300" dirty="0" smtClean="0">
                <a:solidFill>
                  <a:schemeClr val="tx1">
                    <a:lumMod val="65000"/>
                    <a:lumOff val="35000"/>
                  </a:schemeClr>
                </a:solidFill>
                <a:latin typeface="Arial" panose="020B0604020202020204" pitchFamily="34" charset="0"/>
                <a:ea typeface="Calibri"/>
                <a:cs typeface="Arial" panose="020B0604020202020204" pitchFamily="34" charset="0"/>
              </a:rPr>
              <a:t> </a:t>
            </a:r>
            <a:r>
              <a:rPr lang="ru-RU" sz="1300" b="1" dirty="0" smtClean="0">
                <a:solidFill>
                  <a:schemeClr val="tx1">
                    <a:lumMod val="65000"/>
                    <a:lumOff val="35000"/>
                  </a:schemeClr>
                </a:solidFill>
                <a:latin typeface="Arial" panose="020B0604020202020204" pitchFamily="34" charset="0"/>
                <a:ea typeface="Calibri"/>
                <a:cs typeface="Arial" panose="020B0604020202020204" pitchFamily="34" charset="0"/>
              </a:rPr>
              <a:t>оказывает поддержку нуждающимся детям и помогает получить образование молодым женщинам </a:t>
            </a:r>
            <a:r>
              <a:rPr lang="ru-RU" sz="1300" dirty="0" smtClean="0">
                <a:solidFill>
                  <a:schemeClr val="tx1">
                    <a:lumMod val="65000"/>
                    <a:lumOff val="35000"/>
                  </a:schemeClr>
                </a:solidFill>
                <a:latin typeface="Arial" panose="020B0604020202020204" pitchFamily="34" charset="0"/>
                <a:ea typeface="Calibri"/>
                <a:cs typeface="Arial" panose="020B0604020202020204" pitchFamily="34" charset="0"/>
              </a:rPr>
              <a:t>в рамках благотворительных программ.</a:t>
            </a:r>
            <a:endParaRPr lang="en-US" sz="1300" dirty="0" smtClean="0">
              <a:solidFill>
                <a:schemeClr val="tx1">
                  <a:lumMod val="65000"/>
                  <a:lumOff val="35000"/>
                </a:schemeClr>
              </a:solidFill>
              <a:latin typeface="Arial" panose="020B0604020202020204" pitchFamily="34" charset="0"/>
              <a:ea typeface="Calibri"/>
              <a:cs typeface="Arial" panose="020B0604020202020204" pitchFamily="34" charset="0"/>
            </a:endParaRPr>
          </a:p>
          <a:p>
            <a:r>
              <a:rPr lang="ru-RU" dirty="0" smtClean="0">
                <a:solidFill>
                  <a:schemeClr val="tx1">
                    <a:lumMod val="65000"/>
                    <a:lumOff val="35000"/>
                  </a:schemeClr>
                </a:solidFill>
                <a:latin typeface="Arial"/>
                <a:ea typeface="Calibri"/>
              </a:rPr>
              <a:t> </a:t>
            </a:r>
            <a:endParaRPr lang="en-US" sz="2800" dirty="0">
              <a:solidFill>
                <a:schemeClr val="tx1">
                  <a:lumMod val="65000"/>
                  <a:lumOff val="35000"/>
                </a:schemeClr>
              </a:solidFill>
              <a:ea typeface="Calibri"/>
            </a:endParaRPr>
          </a:p>
        </p:txBody>
      </p:sp>
      <p:sp>
        <p:nvSpPr>
          <p:cNvPr id="25" name="Rectangle 24"/>
          <p:cNvSpPr/>
          <p:nvPr userDrawn="1"/>
        </p:nvSpPr>
        <p:spPr>
          <a:xfrm>
            <a:off x="5940152" y="923236"/>
            <a:ext cx="3263935" cy="1292662"/>
          </a:xfrm>
          <a:prstGeom prst="rect">
            <a:avLst/>
          </a:prstGeom>
        </p:spPr>
        <p:txBody>
          <a:bodyPr wrap="square">
            <a:spAutoFit/>
          </a:bodyPr>
          <a:lstStyle/>
          <a:p>
            <a:r>
              <a:rPr lang="ru-RU" sz="1300" dirty="0" smtClean="0">
                <a:solidFill>
                  <a:schemeClr val="tx1">
                    <a:lumMod val="65000"/>
                    <a:lumOff val="35000"/>
                  </a:schemeClr>
                </a:solidFill>
                <a:latin typeface="Arial"/>
                <a:ea typeface="Calibri"/>
              </a:rPr>
              <a:t>Продукция </a:t>
            </a:r>
            <a:r>
              <a:rPr lang="ru-RU" sz="1300" dirty="0" err="1" smtClean="0">
                <a:solidFill>
                  <a:schemeClr val="tx1">
                    <a:lumMod val="65000"/>
                    <a:lumOff val="35000"/>
                  </a:schemeClr>
                </a:solidFill>
                <a:latin typeface="Arial"/>
                <a:ea typeface="Calibri"/>
              </a:rPr>
              <a:t>Орифлэйм</a:t>
            </a:r>
            <a:r>
              <a:rPr lang="ru-RU" sz="1300" dirty="0" smtClean="0">
                <a:solidFill>
                  <a:schemeClr val="tx1">
                    <a:lumMod val="65000"/>
                    <a:lumOff val="35000"/>
                  </a:schemeClr>
                </a:solidFill>
                <a:latin typeface="Arial"/>
                <a:ea typeface="Calibri"/>
              </a:rPr>
              <a:t> и ее </a:t>
            </a:r>
            <a:r>
              <a:rPr lang="ru-RU" sz="1300" dirty="0" err="1" smtClean="0">
                <a:solidFill>
                  <a:schemeClr val="tx1">
                    <a:lumMod val="65000"/>
                    <a:lumOff val="35000"/>
                  </a:schemeClr>
                </a:solidFill>
                <a:latin typeface="Arial"/>
                <a:ea typeface="Calibri"/>
              </a:rPr>
              <a:t>компо</a:t>
            </a:r>
            <a:r>
              <a:rPr lang="en-US" sz="1300" dirty="0" smtClean="0">
                <a:solidFill>
                  <a:schemeClr val="tx1">
                    <a:lumMod val="65000"/>
                    <a:lumOff val="35000"/>
                  </a:schemeClr>
                </a:solidFill>
                <a:latin typeface="Arial"/>
                <a:ea typeface="Calibri"/>
              </a:rPr>
              <a:t>-</a:t>
            </a:r>
            <a:r>
              <a:rPr lang="ru-RU" sz="1300" dirty="0" err="1" smtClean="0">
                <a:solidFill>
                  <a:schemeClr val="tx1">
                    <a:lumMod val="65000"/>
                    <a:lumOff val="35000"/>
                  </a:schemeClr>
                </a:solidFill>
                <a:latin typeface="Arial"/>
                <a:ea typeface="Calibri"/>
              </a:rPr>
              <a:t>ненты</a:t>
            </a:r>
            <a:r>
              <a:rPr lang="ru-RU" sz="1300" dirty="0" smtClean="0">
                <a:solidFill>
                  <a:schemeClr val="tx1">
                    <a:lumMod val="65000"/>
                    <a:lumOff val="35000"/>
                  </a:schemeClr>
                </a:solidFill>
                <a:latin typeface="Arial"/>
                <a:ea typeface="Calibri"/>
              </a:rPr>
              <a:t> не тестировались на животных </a:t>
            </a:r>
            <a:endParaRPr lang="en-US" sz="1300" dirty="0" smtClean="0">
              <a:solidFill>
                <a:schemeClr val="tx1">
                  <a:lumMod val="65000"/>
                  <a:lumOff val="35000"/>
                </a:schemeClr>
              </a:solidFill>
              <a:latin typeface="Arial"/>
              <a:ea typeface="Calibri"/>
            </a:endParaRPr>
          </a:p>
          <a:p>
            <a:r>
              <a:rPr lang="ru-RU" sz="1300" dirty="0" smtClean="0">
                <a:solidFill>
                  <a:schemeClr val="tx1">
                    <a:lumMod val="65000"/>
                    <a:lumOff val="35000"/>
                  </a:schemeClr>
                </a:solidFill>
                <a:latin typeface="Arial"/>
                <a:ea typeface="Calibri"/>
              </a:rPr>
              <a:t>в процессе разработки. Компания </a:t>
            </a:r>
            <a:r>
              <a:rPr lang="ru-RU" sz="1300" dirty="0" err="1" smtClean="0">
                <a:solidFill>
                  <a:schemeClr val="tx1">
                    <a:lumMod val="65000"/>
                    <a:lumOff val="35000"/>
                  </a:schemeClr>
                </a:solidFill>
                <a:latin typeface="Arial"/>
                <a:ea typeface="Calibri"/>
              </a:rPr>
              <a:t>Орифлэйм</a:t>
            </a:r>
            <a:r>
              <a:rPr lang="ru-RU" sz="1300" dirty="0" smtClean="0">
                <a:solidFill>
                  <a:schemeClr val="tx1">
                    <a:lumMod val="65000"/>
                    <a:lumOff val="35000"/>
                  </a:schemeClr>
                </a:solidFill>
                <a:latin typeface="Arial"/>
                <a:ea typeface="Calibri"/>
              </a:rPr>
              <a:t> придерживается этого принципа со дня своего основания – 1967 г.</a:t>
            </a:r>
            <a:endParaRPr lang="en-US" sz="1300" dirty="0">
              <a:solidFill>
                <a:schemeClr val="tx1">
                  <a:lumMod val="65000"/>
                  <a:lumOff val="35000"/>
                </a:schemeClr>
              </a:solidFill>
              <a:ea typeface="Calibri"/>
            </a:endParaRPr>
          </a:p>
        </p:txBody>
      </p:sp>
      <p:sp>
        <p:nvSpPr>
          <p:cNvPr id="26" name="Rectangle 25"/>
          <p:cNvSpPr/>
          <p:nvPr userDrawn="1"/>
        </p:nvSpPr>
        <p:spPr>
          <a:xfrm>
            <a:off x="5964857" y="2291388"/>
            <a:ext cx="3179143" cy="1292662"/>
          </a:xfrm>
          <a:prstGeom prst="rect">
            <a:avLst/>
          </a:prstGeom>
        </p:spPr>
        <p:txBody>
          <a:bodyPr wrap="square">
            <a:spAutoFit/>
          </a:bodyPr>
          <a:lstStyle/>
          <a:p>
            <a:r>
              <a:rPr lang="ru-RU" sz="1300" dirty="0" smtClean="0">
                <a:solidFill>
                  <a:schemeClr val="tx1">
                    <a:lumMod val="65000"/>
                    <a:lumOff val="35000"/>
                  </a:schemeClr>
                </a:solidFill>
                <a:latin typeface="Arial"/>
                <a:ea typeface="Calibri"/>
              </a:rPr>
              <a:t>100% качество продукции. Наша косметика изготовлена по новейшим технологиям с жестким контролем производства и соблюдением принципов безопасности для окружающей среды.</a:t>
            </a:r>
            <a:r>
              <a:rPr lang="en-US" sz="1300" dirty="0" smtClean="0">
                <a:solidFill>
                  <a:schemeClr val="tx1">
                    <a:lumMod val="65000"/>
                    <a:lumOff val="35000"/>
                  </a:schemeClr>
                </a:solidFill>
                <a:latin typeface="Arial"/>
                <a:ea typeface="Calibri"/>
              </a:rPr>
              <a:t> </a:t>
            </a:r>
            <a:endParaRPr lang="en-US" sz="1300" dirty="0">
              <a:solidFill>
                <a:schemeClr val="tx1">
                  <a:lumMod val="65000"/>
                  <a:lumOff val="35000"/>
                </a:schemeClr>
              </a:solidFill>
              <a:ea typeface="Calibri"/>
            </a:endParaRPr>
          </a:p>
        </p:txBody>
      </p:sp>
      <p:sp>
        <p:nvSpPr>
          <p:cNvPr id="27" name="Rectangle 26"/>
          <p:cNvSpPr/>
          <p:nvPr userDrawn="1"/>
        </p:nvSpPr>
        <p:spPr>
          <a:xfrm>
            <a:off x="1331640" y="995244"/>
            <a:ext cx="3240360" cy="938719"/>
          </a:xfrm>
          <a:prstGeom prst="rect">
            <a:avLst/>
          </a:prstGeom>
        </p:spPr>
        <p:txBody>
          <a:bodyPr wrap="square">
            <a:spAutoFit/>
          </a:bodyPr>
          <a:lstStyle/>
          <a:p>
            <a:pPr algn="just"/>
            <a:r>
              <a:rPr lang="ru-RU" sz="1300" dirty="0" smtClean="0">
                <a:solidFill>
                  <a:schemeClr val="tx1">
                    <a:lumMod val="65000"/>
                    <a:lumOff val="35000"/>
                  </a:schemeClr>
                </a:solidFill>
                <a:latin typeface="Arial"/>
                <a:ea typeface="Times New Roman"/>
              </a:rPr>
              <a:t>На церемонии </a:t>
            </a:r>
            <a:r>
              <a:rPr lang="ru-RU" sz="1300" dirty="0" err="1" smtClean="0">
                <a:solidFill>
                  <a:schemeClr val="tx1">
                    <a:lumMod val="65000"/>
                    <a:lumOff val="35000"/>
                  </a:schemeClr>
                </a:solidFill>
                <a:latin typeface="Arial"/>
                <a:ea typeface="Times New Roman"/>
              </a:rPr>
              <a:t>TopBeauty</a:t>
            </a:r>
            <a:r>
              <a:rPr lang="ru-RU" sz="1300" dirty="0" smtClean="0">
                <a:solidFill>
                  <a:schemeClr val="tx1">
                    <a:lumMod val="65000"/>
                    <a:lumOff val="35000"/>
                  </a:schemeClr>
                </a:solidFill>
                <a:latin typeface="Arial"/>
                <a:ea typeface="Times New Roman"/>
              </a:rPr>
              <a:t> </a:t>
            </a:r>
            <a:r>
              <a:rPr lang="ru-RU" sz="1300" dirty="0" err="1" smtClean="0">
                <a:solidFill>
                  <a:schemeClr val="tx1">
                    <a:lumMod val="65000"/>
                    <a:lumOff val="35000"/>
                  </a:schemeClr>
                </a:solidFill>
                <a:latin typeface="Arial"/>
                <a:ea typeface="Times New Roman"/>
              </a:rPr>
              <a:t>Awards</a:t>
            </a:r>
            <a:r>
              <a:rPr lang="ru-RU" sz="1300" dirty="0" smtClean="0">
                <a:solidFill>
                  <a:schemeClr val="tx1">
                    <a:lumMod val="65000"/>
                    <a:lumOff val="35000"/>
                  </a:schemeClr>
                </a:solidFill>
                <a:latin typeface="Arial"/>
                <a:ea typeface="Times New Roman"/>
              </a:rPr>
              <a:t> 2013 обновленная линия </a:t>
            </a:r>
            <a:r>
              <a:rPr lang="ru-RU" sz="1300" b="1" dirty="0" err="1" smtClean="0">
                <a:solidFill>
                  <a:schemeClr val="tx1">
                    <a:lumMod val="65000"/>
                    <a:lumOff val="35000"/>
                  </a:schemeClr>
                </a:solidFill>
                <a:latin typeface="Arial"/>
                <a:ea typeface="Times New Roman"/>
              </a:rPr>
              <a:t>Optimals</a:t>
            </a:r>
            <a:r>
              <a:rPr lang="ru-RU" sz="1300" b="1" dirty="0" smtClean="0">
                <a:solidFill>
                  <a:schemeClr val="tx1">
                    <a:lumMod val="65000"/>
                    <a:lumOff val="35000"/>
                  </a:schemeClr>
                </a:solidFill>
                <a:latin typeface="Arial"/>
                <a:ea typeface="Times New Roman"/>
              </a:rPr>
              <a:t> от </a:t>
            </a:r>
            <a:r>
              <a:rPr lang="ru-RU" sz="1300" b="1" dirty="0" err="1" smtClean="0">
                <a:solidFill>
                  <a:schemeClr val="tx1">
                    <a:lumMod val="65000"/>
                    <a:lumOff val="35000"/>
                  </a:schemeClr>
                </a:solidFill>
                <a:latin typeface="Arial"/>
                <a:ea typeface="Times New Roman"/>
              </a:rPr>
              <a:t>Орифлэйм</a:t>
            </a:r>
            <a:r>
              <a:rPr lang="ru-RU" sz="1300" dirty="0" smtClean="0">
                <a:solidFill>
                  <a:schemeClr val="tx1">
                    <a:lumMod val="65000"/>
                    <a:lumOff val="35000"/>
                  </a:schemeClr>
                </a:solidFill>
                <a:latin typeface="Arial"/>
                <a:ea typeface="Times New Roman"/>
              </a:rPr>
              <a:t> признана лучшей среди средств по уходу за кожей</a:t>
            </a:r>
            <a:r>
              <a:rPr lang="ru-RU" sz="1600" dirty="0" smtClean="0">
                <a:solidFill>
                  <a:schemeClr val="tx1">
                    <a:lumMod val="65000"/>
                    <a:lumOff val="35000"/>
                  </a:schemeClr>
                </a:solidFill>
                <a:latin typeface="Arial"/>
                <a:ea typeface="Times New Roman"/>
              </a:rPr>
              <a:t>. </a:t>
            </a:r>
            <a:endParaRPr lang="en-US" sz="1600" dirty="0">
              <a:solidFill>
                <a:schemeClr val="tx1">
                  <a:lumMod val="65000"/>
                  <a:lumOff val="35000"/>
                </a:schemeClr>
              </a:solidFill>
              <a:latin typeface="Times New Roman"/>
              <a:ea typeface="Times New Roman"/>
            </a:endParaRPr>
          </a:p>
        </p:txBody>
      </p:sp>
      <p:sp>
        <p:nvSpPr>
          <p:cNvPr id="28" name="Rectangle 27"/>
          <p:cNvSpPr/>
          <p:nvPr userDrawn="1"/>
        </p:nvSpPr>
        <p:spPr>
          <a:xfrm>
            <a:off x="5964857" y="3659540"/>
            <a:ext cx="3179143" cy="1369606"/>
          </a:xfrm>
          <a:prstGeom prst="rect">
            <a:avLst/>
          </a:prstGeom>
        </p:spPr>
        <p:txBody>
          <a:bodyPr wrap="square">
            <a:spAutoFit/>
          </a:bodyPr>
          <a:lstStyle/>
          <a:p>
            <a:r>
              <a:rPr lang="ru-RU" sz="1300" b="1" dirty="0" smtClean="0">
                <a:solidFill>
                  <a:schemeClr val="tx1">
                    <a:lumMod val="65000"/>
                    <a:lumOff val="35000"/>
                  </a:schemeClr>
                </a:solidFill>
                <a:latin typeface="+mn-lt"/>
              </a:rPr>
              <a:t>Бумага для каталога</a:t>
            </a:r>
            <a:r>
              <a:rPr lang="ru-RU" sz="1300" b="1" dirty="0" smtClean="0">
                <a:solidFill>
                  <a:schemeClr val="tx1">
                    <a:lumMod val="65000"/>
                    <a:lumOff val="35000"/>
                  </a:schemeClr>
                </a:solidFill>
                <a:latin typeface="+mn-lt"/>
                <a:ea typeface="Calibri"/>
              </a:rPr>
              <a:t> </a:t>
            </a:r>
            <a:r>
              <a:rPr lang="ru-RU" sz="1300" b="1" dirty="0" smtClean="0">
                <a:solidFill>
                  <a:schemeClr val="tx1">
                    <a:lumMod val="65000"/>
                    <a:lumOff val="35000"/>
                  </a:schemeClr>
                </a:solidFill>
                <a:latin typeface="+mn-lt"/>
              </a:rPr>
              <a:t>производится из</a:t>
            </a:r>
            <a:r>
              <a:rPr lang="ru-RU" sz="1300" b="1" dirty="0" smtClean="0">
                <a:solidFill>
                  <a:schemeClr val="tx1">
                    <a:lumMod val="65000"/>
                    <a:lumOff val="35000"/>
                  </a:schemeClr>
                </a:solidFill>
                <a:latin typeface="+mn-lt"/>
                <a:ea typeface="Calibri"/>
              </a:rPr>
              <a:t> </a:t>
            </a:r>
            <a:r>
              <a:rPr lang="ru-RU" sz="1300" b="1" dirty="0" smtClean="0">
                <a:solidFill>
                  <a:schemeClr val="tx1">
                    <a:lumMod val="65000"/>
                    <a:lumOff val="35000"/>
                  </a:schemeClr>
                </a:solidFill>
                <a:latin typeface="+mn-lt"/>
              </a:rPr>
              <a:t>возобновляемых лесных</a:t>
            </a:r>
            <a:r>
              <a:rPr lang="ru-RU" sz="1300" b="1" dirty="0" smtClean="0">
                <a:solidFill>
                  <a:schemeClr val="tx1">
                    <a:lumMod val="65000"/>
                    <a:lumOff val="35000"/>
                  </a:schemeClr>
                </a:solidFill>
                <a:latin typeface="+mn-lt"/>
                <a:ea typeface="Calibri"/>
              </a:rPr>
              <a:t> </a:t>
            </a:r>
            <a:r>
              <a:rPr lang="ru-RU" sz="1300" b="1" dirty="0" smtClean="0">
                <a:solidFill>
                  <a:schemeClr val="tx1">
                    <a:lumMod val="65000"/>
                    <a:lumOff val="35000"/>
                  </a:schemeClr>
                </a:solidFill>
                <a:latin typeface="+mn-lt"/>
              </a:rPr>
              <a:t>ресурсов</a:t>
            </a:r>
            <a:r>
              <a:rPr lang="ru-RU" sz="1300" dirty="0" smtClean="0">
                <a:solidFill>
                  <a:schemeClr val="tx1">
                    <a:lumMod val="65000"/>
                    <a:lumOff val="35000"/>
                  </a:schemeClr>
                </a:solidFill>
                <a:latin typeface="+mn-lt"/>
              </a:rPr>
              <a:t>, что подтверждено</a:t>
            </a:r>
            <a:r>
              <a:rPr lang="ru-RU" sz="1300" dirty="0" smtClean="0">
                <a:solidFill>
                  <a:schemeClr val="tx1">
                    <a:lumMod val="65000"/>
                    <a:lumOff val="35000"/>
                  </a:schemeClr>
                </a:solidFill>
                <a:latin typeface="+mn-lt"/>
                <a:ea typeface="Calibri"/>
              </a:rPr>
              <a:t> </a:t>
            </a:r>
            <a:r>
              <a:rPr lang="ru-RU" sz="1300" dirty="0" smtClean="0">
                <a:solidFill>
                  <a:schemeClr val="tx1">
                    <a:lumMod val="65000"/>
                    <a:lumOff val="35000"/>
                  </a:schemeClr>
                </a:solidFill>
                <a:latin typeface="+mn-lt"/>
              </a:rPr>
              <a:t>сертификатом </a:t>
            </a:r>
            <a:r>
              <a:rPr lang="en-GB" sz="1300" dirty="0" smtClean="0">
                <a:solidFill>
                  <a:schemeClr val="tx1">
                    <a:lumMod val="65000"/>
                    <a:lumOff val="35000"/>
                  </a:schemeClr>
                </a:solidFill>
                <a:latin typeface="+mn-lt"/>
              </a:rPr>
              <a:t>Rainforest Alliance</a:t>
            </a:r>
            <a:r>
              <a:rPr lang="en-GB" sz="1300" dirty="0" smtClean="0">
                <a:solidFill>
                  <a:schemeClr val="tx1">
                    <a:lumMod val="65000"/>
                    <a:lumOff val="35000"/>
                  </a:schemeClr>
                </a:solidFill>
                <a:latin typeface="+mn-lt"/>
                <a:ea typeface="Calibri"/>
              </a:rPr>
              <a:t> </a:t>
            </a:r>
            <a:r>
              <a:rPr lang="ru-RU" sz="1300" dirty="0" smtClean="0">
                <a:solidFill>
                  <a:schemeClr val="tx1">
                    <a:lumMod val="65000"/>
                    <a:lumOff val="35000"/>
                  </a:schemeClr>
                </a:solidFill>
                <a:latin typeface="+mn-lt"/>
              </a:rPr>
              <a:t>(Тропического альянса).</a:t>
            </a:r>
            <a:r>
              <a:rPr lang="ru-RU" sz="1300" dirty="0" smtClean="0">
                <a:solidFill>
                  <a:schemeClr val="tx1">
                    <a:lumMod val="65000"/>
                    <a:lumOff val="35000"/>
                  </a:schemeClr>
                </a:solidFill>
                <a:latin typeface="+mn-lt"/>
                <a:ea typeface="Calibri"/>
              </a:rPr>
              <a:t> </a:t>
            </a:r>
            <a:endParaRPr lang="en-US" sz="1300" dirty="0" smtClean="0">
              <a:solidFill>
                <a:schemeClr val="tx1">
                  <a:lumMod val="65000"/>
                  <a:lumOff val="35000"/>
                </a:schemeClr>
              </a:solidFill>
              <a:latin typeface="+mn-lt"/>
              <a:ea typeface="Times New Roman"/>
            </a:endParaRPr>
          </a:p>
          <a:p>
            <a:r>
              <a:rPr lang="ru-RU" dirty="0" smtClean="0">
                <a:solidFill>
                  <a:schemeClr val="tx1">
                    <a:lumMod val="65000"/>
                    <a:lumOff val="35000"/>
                  </a:schemeClr>
                </a:solidFill>
                <a:latin typeface="Arial"/>
                <a:ea typeface="Calibri"/>
              </a:rPr>
              <a:t> </a:t>
            </a:r>
            <a:endParaRPr lang="en-US" sz="2800" dirty="0">
              <a:solidFill>
                <a:schemeClr val="tx1">
                  <a:lumMod val="65000"/>
                  <a:lumOff val="35000"/>
                </a:schemeClr>
              </a:solidFill>
              <a:ea typeface="Calibri"/>
            </a:endParaRPr>
          </a:p>
        </p:txBody>
      </p:sp>
      <p:sp>
        <p:nvSpPr>
          <p:cNvPr id="3" name="Rectangle 2"/>
          <p:cNvSpPr/>
          <p:nvPr userDrawn="1"/>
        </p:nvSpPr>
        <p:spPr>
          <a:xfrm>
            <a:off x="1331640" y="2294636"/>
            <a:ext cx="3205997" cy="1015663"/>
          </a:xfrm>
          <a:prstGeom prst="rect">
            <a:avLst/>
          </a:prstGeom>
        </p:spPr>
        <p:txBody>
          <a:bodyPr wrap="square">
            <a:spAutoFit/>
          </a:bodyPr>
          <a:lstStyle/>
          <a:p>
            <a:pPr algn="just">
              <a:spcAft>
                <a:spcPts val="0"/>
              </a:spcAft>
            </a:pPr>
            <a:r>
              <a:rPr lang="ru-RU" sz="1300" dirty="0" smtClean="0">
                <a:solidFill>
                  <a:schemeClr val="tx1">
                    <a:lumMod val="65000"/>
                    <a:lumOff val="35000"/>
                  </a:schemeClr>
                </a:solidFill>
                <a:effectLst/>
                <a:latin typeface="+mn-lt"/>
                <a:ea typeface="Calibri"/>
              </a:rPr>
              <a:t>Парфюмерная вода </a:t>
            </a:r>
            <a:r>
              <a:rPr lang="en-US" sz="1300" b="1" dirty="0" smtClean="0">
                <a:solidFill>
                  <a:schemeClr val="tx1">
                    <a:lumMod val="65000"/>
                    <a:lumOff val="35000"/>
                  </a:schemeClr>
                </a:solidFill>
                <a:effectLst/>
                <a:latin typeface="+mn-lt"/>
                <a:ea typeface="Calibri"/>
              </a:rPr>
              <a:t>Possess </a:t>
            </a:r>
            <a:r>
              <a:rPr lang="ru-RU" sz="1300" dirty="0" smtClean="0">
                <a:solidFill>
                  <a:schemeClr val="tx1">
                    <a:lumMod val="65000"/>
                    <a:lumOff val="35000"/>
                  </a:schemeClr>
                </a:solidFill>
                <a:effectLst/>
                <a:latin typeface="+mn-lt"/>
                <a:ea typeface="Calibri"/>
              </a:rPr>
              <a:t>была названа Лучшим женским ароматом года и  получила премию </a:t>
            </a:r>
            <a:r>
              <a:rPr lang="en-US" sz="1300" dirty="0" err="1" smtClean="0">
                <a:solidFill>
                  <a:schemeClr val="tx1">
                    <a:lumMod val="65000"/>
                    <a:lumOff val="35000"/>
                  </a:schemeClr>
                </a:solidFill>
                <a:effectLst/>
                <a:latin typeface="+mn-lt"/>
                <a:ea typeface="Calibri"/>
              </a:rPr>
              <a:t>Fifi</a:t>
            </a:r>
            <a:r>
              <a:rPr lang="en-US" sz="1300" dirty="0" smtClean="0">
                <a:solidFill>
                  <a:schemeClr val="tx1">
                    <a:lumMod val="65000"/>
                    <a:lumOff val="35000"/>
                  </a:schemeClr>
                </a:solidFill>
                <a:effectLst/>
                <a:latin typeface="+mn-lt"/>
                <a:ea typeface="Calibri"/>
              </a:rPr>
              <a:t> Russian Fragrance Awards</a:t>
            </a:r>
            <a:r>
              <a:rPr lang="ru-RU" sz="1300" dirty="0" smtClean="0">
                <a:solidFill>
                  <a:schemeClr val="tx1">
                    <a:lumMod val="65000"/>
                    <a:lumOff val="35000"/>
                  </a:schemeClr>
                </a:solidFill>
                <a:effectLst/>
                <a:latin typeface="+mn-lt"/>
                <a:ea typeface="Calibri"/>
              </a:rPr>
              <a:t> 2014.</a:t>
            </a:r>
            <a:endParaRPr lang="en-US" sz="1300" dirty="0" smtClean="0">
              <a:solidFill>
                <a:schemeClr val="tx1">
                  <a:lumMod val="65000"/>
                  <a:lumOff val="35000"/>
                </a:schemeClr>
              </a:solidFill>
              <a:effectLst/>
              <a:latin typeface="+mn-lt"/>
              <a:ea typeface="Calibri"/>
            </a:endParaRPr>
          </a:p>
          <a:p>
            <a:pPr>
              <a:spcAft>
                <a:spcPts val="0"/>
              </a:spcAft>
            </a:pPr>
            <a:r>
              <a:rPr lang="ru-RU" sz="800" dirty="0" smtClean="0">
                <a:solidFill>
                  <a:schemeClr val="tx1">
                    <a:lumMod val="65000"/>
                    <a:lumOff val="35000"/>
                  </a:schemeClr>
                </a:solidFill>
                <a:effectLst/>
                <a:latin typeface="Arial"/>
                <a:ea typeface="Calibri"/>
              </a:rPr>
              <a:t> </a:t>
            </a:r>
            <a:endParaRPr lang="en-US" sz="2800" dirty="0">
              <a:solidFill>
                <a:schemeClr val="tx1">
                  <a:lumMod val="65000"/>
                  <a:lumOff val="35000"/>
                </a:schemeClr>
              </a:solidFill>
              <a:effectLst/>
              <a:latin typeface="+mn-lt"/>
              <a:ea typeface="Calibri"/>
            </a:endParaRPr>
          </a:p>
        </p:txBody>
      </p:sp>
      <p:pic>
        <p:nvPicPr>
          <p:cNvPr id="6146" name="Picture 2"/>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439074" y="3731548"/>
            <a:ext cx="510002"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63542" y="2297689"/>
            <a:ext cx="1161665" cy="774984"/>
          </a:xfrm>
          <a:prstGeom prst="rect">
            <a:avLst/>
          </a:prstGeom>
        </p:spPr>
      </p:pic>
      <p:pic>
        <p:nvPicPr>
          <p:cNvPr id="16" name="Picture 2" descr="\\msk-ent01.msk.ori.local\groups\Regional Communications\2015\Corporate PR\TopBeauty Awards\Logo_awards.png"/>
          <p:cNvPicPr>
            <a:picLocks noChangeAspect="1" noChangeArrowheads="1"/>
          </p:cNvPicPr>
          <p:nvPr userDrawn="1"/>
        </p:nvPicPr>
        <p:blipFill rotWithShape="1">
          <a:blip r:embed="rId8" cstate="email">
            <a:extLst>
              <a:ext uri="{28A0092B-C50C-407E-A947-70E740481C1C}">
                <a14:useLocalDpi xmlns:a14="http://schemas.microsoft.com/office/drawing/2010/main"/>
              </a:ext>
            </a:extLst>
          </a:blip>
          <a:srcRect/>
          <a:stretch/>
        </p:blipFill>
        <p:spPr bwMode="auto">
          <a:xfrm>
            <a:off x="385787" y="4922222"/>
            <a:ext cx="736295" cy="168964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a:xfrm>
            <a:off x="1366003" y="5103182"/>
            <a:ext cx="3205997" cy="1292662"/>
          </a:xfrm>
          <a:prstGeom prst="rect">
            <a:avLst/>
          </a:prstGeom>
        </p:spPr>
        <p:txBody>
          <a:bodyPr wrap="square">
            <a:spAutoFit/>
          </a:bodyPr>
          <a:lstStyle/>
          <a:p>
            <a:pPr algn="just"/>
            <a:r>
              <a:rPr lang="ru-RU" sz="1300" b="1" dirty="0" smtClean="0">
                <a:solidFill>
                  <a:schemeClr val="tx1">
                    <a:lumMod val="65000"/>
                    <a:lumOff val="35000"/>
                  </a:schemeClr>
                </a:solidFill>
                <a:latin typeface="+mn-lt"/>
              </a:rPr>
              <a:t>Легкий дневной крем против морщин «</a:t>
            </a:r>
            <a:r>
              <a:rPr lang="ru-RU" sz="1300" b="1" dirty="0" err="1" smtClean="0">
                <a:solidFill>
                  <a:schemeClr val="tx1">
                    <a:lumMod val="65000"/>
                    <a:lumOff val="35000"/>
                  </a:schemeClr>
                </a:solidFill>
                <a:latin typeface="+mn-lt"/>
              </a:rPr>
              <a:t>Эколлаген</a:t>
            </a:r>
            <a:r>
              <a:rPr lang="ru-RU" sz="1300" b="1" dirty="0" smtClean="0">
                <a:solidFill>
                  <a:schemeClr val="tx1">
                    <a:lumMod val="65000"/>
                    <a:lumOff val="35000"/>
                  </a:schemeClr>
                </a:solidFill>
                <a:latin typeface="+mn-lt"/>
              </a:rPr>
              <a:t>» </a:t>
            </a:r>
            <a:r>
              <a:rPr lang="ru-RU" sz="1300" dirty="0" smtClean="0">
                <a:solidFill>
                  <a:schemeClr val="tx1">
                    <a:lumMod val="65000"/>
                    <a:lumOff val="35000"/>
                  </a:schemeClr>
                </a:solidFill>
                <a:latin typeface="+mn-lt"/>
              </a:rPr>
              <a:t>получил премию </a:t>
            </a:r>
            <a:r>
              <a:rPr lang="ru-RU" sz="1300" b="1" dirty="0" err="1" smtClean="0">
                <a:solidFill>
                  <a:schemeClr val="tx1">
                    <a:lumMod val="65000"/>
                    <a:lumOff val="35000"/>
                  </a:schemeClr>
                </a:solidFill>
                <a:latin typeface="+mn-lt"/>
              </a:rPr>
              <a:t>TopBeauty</a:t>
            </a:r>
            <a:r>
              <a:rPr lang="ru-RU" sz="1300" b="1" dirty="0" smtClean="0">
                <a:solidFill>
                  <a:schemeClr val="tx1">
                    <a:lumMod val="65000"/>
                    <a:lumOff val="35000"/>
                  </a:schemeClr>
                </a:solidFill>
                <a:latin typeface="+mn-lt"/>
              </a:rPr>
              <a:t> </a:t>
            </a:r>
            <a:r>
              <a:rPr lang="ru-RU" sz="1300" b="1" dirty="0" err="1" smtClean="0">
                <a:solidFill>
                  <a:schemeClr val="tx1">
                    <a:lumMod val="65000"/>
                    <a:lumOff val="35000"/>
                  </a:schemeClr>
                </a:solidFill>
                <a:latin typeface="+mn-lt"/>
              </a:rPr>
              <a:t>Awards</a:t>
            </a:r>
            <a:r>
              <a:rPr lang="ru-RU" sz="1300" b="1" dirty="0" smtClean="0">
                <a:solidFill>
                  <a:schemeClr val="tx1">
                    <a:lumMod val="65000"/>
                    <a:lumOff val="35000"/>
                  </a:schemeClr>
                </a:solidFill>
                <a:latin typeface="+mn-lt"/>
              </a:rPr>
              <a:t> 2014</a:t>
            </a:r>
            <a:r>
              <a:rPr lang="ru-RU" sz="1300" dirty="0" smtClean="0">
                <a:solidFill>
                  <a:schemeClr val="tx1">
                    <a:lumMod val="65000"/>
                    <a:lumOff val="35000"/>
                  </a:schemeClr>
                </a:solidFill>
                <a:latin typeface="+mn-lt"/>
              </a:rPr>
              <a:t> и был назвал Лучшим средством </a:t>
            </a:r>
            <a:r>
              <a:rPr lang="ru-RU" sz="1300" dirty="0" err="1" smtClean="0">
                <a:solidFill>
                  <a:schemeClr val="tx1">
                    <a:lumMod val="65000"/>
                    <a:lumOff val="35000"/>
                  </a:schemeClr>
                </a:solidFill>
                <a:latin typeface="+mn-lt"/>
              </a:rPr>
              <a:t>антивозрастного</a:t>
            </a:r>
            <a:r>
              <a:rPr lang="ru-RU" sz="1300" dirty="0" smtClean="0">
                <a:solidFill>
                  <a:schemeClr val="tx1">
                    <a:lumMod val="65000"/>
                    <a:lumOff val="35000"/>
                  </a:schemeClr>
                </a:solidFill>
                <a:latin typeface="+mn-lt"/>
              </a:rPr>
              <a:t> ухода в категории масс-</a:t>
            </a:r>
            <a:r>
              <a:rPr lang="ru-RU" sz="1300" dirty="0" err="1" smtClean="0">
                <a:solidFill>
                  <a:schemeClr val="tx1">
                    <a:lumMod val="65000"/>
                    <a:lumOff val="35000"/>
                  </a:schemeClr>
                </a:solidFill>
                <a:latin typeface="+mn-lt"/>
              </a:rPr>
              <a:t>маркет</a:t>
            </a:r>
            <a:r>
              <a:rPr lang="en-US" sz="1300" dirty="0" smtClean="0">
                <a:solidFill>
                  <a:schemeClr val="tx1">
                    <a:lumMod val="65000"/>
                    <a:lumOff val="35000"/>
                  </a:schemeClr>
                </a:solidFill>
                <a:latin typeface="+mn-lt"/>
              </a:rPr>
              <a:t>.</a:t>
            </a:r>
            <a:endParaRPr lang="en-US" sz="1300" dirty="0">
              <a:solidFill>
                <a:schemeClr val="tx1">
                  <a:lumMod val="65000"/>
                  <a:lumOff val="35000"/>
                </a:schemeClr>
              </a:solidFill>
              <a:latin typeface="+mn-lt"/>
            </a:endParaRPr>
          </a:p>
        </p:txBody>
      </p:sp>
      <p:pic>
        <p:nvPicPr>
          <p:cNvPr id="1026" name="Picture 2"/>
          <p:cNvPicPr>
            <a:picLocks noChangeAspect="1" noChangeArrowheads="1"/>
          </p:cNvPicPr>
          <p:nvPr userDrawn="1"/>
        </p:nvPicPr>
        <p:blipFill>
          <a:blip r:embed="rId9">
            <a:extLst>
              <a:ext uri="{28A0092B-C50C-407E-A947-70E740481C1C}">
                <a14:useLocalDpi xmlns:a14="http://schemas.microsoft.com/office/drawing/2010/main"/>
              </a:ext>
            </a:extLst>
          </a:blip>
          <a:srcRect/>
          <a:stretch>
            <a:fillRect/>
          </a:stretch>
        </p:blipFill>
        <p:spPr bwMode="auto">
          <a:xfrm>
            <a:off x="141867" y="923236"/>
            <a:ext cx="1224136"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281482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nding Slide">
    <p:spTree>
      <p:nvGrpSpPr>
        <p:cNvPr id="1" name=""/>
        <p:cNvGrpSpPr/>
        <p:nvPr/>
      </p:nvGrpSpPr>
      <p:grpSpPr>
        <a:xfrm>
          <a:off x="0" y="0"/>
          <a:ext cx="0" cy="0"/>
          <a:chOff x="0" y="0"/>
          <a:chExt cx="0" cy="0"/>
        </a:xfrm>
      </p:grpSpPr>
      <p:pic>
        <p:nvPicPr>
          <p:cNvPr id="1026" name="Picture 2" descr="C:\Users\AnnaB\Desktop\backgroun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512" y="-11114"/>
            <a:ext cx="9252000" cy="6941807"/>
          </a:xfrm>
          <a:prstGeom prst="rect">
            <a:avLst/>
          </a:prstGeom>
          <a:noFill/>
        </p:spPr>
      </p:pic>
      <p:sp>
        <p:nvSpPr>
          <p:cNvPr id="7" name="Date Placeholder 3"/>
          <p:cNvSpPr>
            <a:spLocks noGrp="1"/>
          </p:cNvSpPr>
          <p:nvPr>
            <p:ph type="dt" sz="half" idx="2"/>
          </p:nvPr>
        </p:nvSpPr>
        <p:spPr>
          <a:xfrm>
            <a:off x="457200" y="6516000"/>
            <a:ext cx="2133600" cy="365125"/>
          </a:xfrm>
          <a:prstGeom prst="rect">
            <a:avLst/>
          </a:prstGeom>
        </p:spPr>
        <p:txBody>
          <a:bodyPr vert="horz" lIns="91440" tIns="45720" rIns="91440" bIns="45720" rtlCol="0" anchor="ctr"/>
          <a:lstStyle>
            <a:lvl1pPr algn="l">
              <a:defRPr sz="900">
                <a:solidFill>
                  <a:schemeClr val="bg1"/>
                </a:solidFill>
              </a:defRPr>
            </a:lvl1pPr>
          </a:lstStyle>
          <a:p>
            <a:fld id="{1A874CCE-37EF-CE40-8532-E181A22C46D2}" type="datetime1">
              <a:rPr lang="en-GB" smtClean="0">
                <a:solidFill>
                  <a:prstClr val="white"/>
                </a:solidFill>
              </a:rPr>
              <a:pPr/>
              <a:t>16/12/2015</a:t>
            </a:fld>
            <a:endParaRPr lang="sv-SE" dirty="0">
              <a:solidFill>
                <a:prstClr val="white"/>
              </a:solidFill>
            </a:endParaRPr>
          </a:p>
        </p:txBody>
      </p:sp>
      <p:sp>
        <p:nvSpPr>
          <p:cNvPr id="8" name="Footer Placeholder 4"/>
          <p:cNvSpPr>
            <a:spLocks noGrp="1"/>
          </p:cNvSpPr>
          <p:nvPr>
            <p:ph type="ftr" sz="quarter" idx="3"/>
          </p:nvPr>
        </p:nvSpPr>
        <p:spPr>
          <a:xfrm>
            <a:off x="3124200" y="6516000"/>
            <a:ext cx="2895600" cy="365125"/>
          </a:xfrm>
          <a:prstGeom prst="rect">
            <a:avLst/>
          </a:prstGeom>
        </p:spPr>
        <p:txBody>
          <a:bodyPr vert="horz" lIns="91440" tIns="45720" rIns="91440" bIns="45720" rtlCol="0" anchor="ctr"/>
          <a:lstStyle>
            <a:lvl1pPr algn="ctr">
              <a:defRPr sz="900">
                <a:solidFill>
                  <a:schemeClr val="bg1"/>
                </a:solidFill>
              </a:defRPr>
            </a:lvl1pPr>
          </a:lstStyle>
          <a:p>
            <a:r>
              <a:rPr lang="en-US" dirty="0" smtClean="0">
                <a:solidFill>
                  <a:prstClr val="white"/>
                </a:solidFill>
              </a:rPr>
              <a:t>Copyright ©2014 by Oriflame Cosmetics SA</a:t>
            </a:r>
            <a:endParaRPr lang="sv-SE" sz="800" dirty="0">
              <a:solidFill>
                <a:prstClr val="white"/>
              </a:solidFill>
            </a:endParaRPr>
          </a:p>
        </p:txBody>
      </p:sp>
      <p:sp>
        <p:nvSpPr>
          <p:cNvPr id="9" name="Slide Number Placeholder 5"/>
          <p:cNvSpPr>
            <a:spLocks noGrp="1"/>
          </p:cNvSpPr>
          <p:nvPr>
            <p:ph type="sldNum" sz="quarter" idx="4"/>
          </p:nvPr>
        </p:nvSpPr>
        <p:spPr>
          <a:xfrm>
            <a:off x="6553200" y="6516000"/>
            <a:ext cx="2133600" cy="365125"/>
          </a:xfrm>
          <a:prstGeom prst="rect">
            <a:avLst/>
          </a:prstGeom>
        </p:spPr>
        <p:txBody>
          <a:bodyPr vert="horz" lIns="91440" tIns="45720" rIns="91440" bIns="45720" rtlCol="0" anchor="ctr"/>
          <a:lstStyle>
            <a:lvl1pPr algn="r">
              <a:defRPr sz="900">
                <a:solidFill>
                  <a:schemeClr val="bg1"/>
                </a:solidFill>
              </a:defRPr>
            </a:lvl1pPr>
          </a:lstStyle>
          <a:p>
            <a:fld id="{F8C3A03E-2591-4D09-83D1-82A7B163E028}" type="slidenum">
              <a:rPr lang="sv-SE" smtClean="0">
                <a:solidFill>
                  <a:prstClr val="white"/>
                </a:solidFill>
              </a:rPr>
              <a:pPr/>
              <a:t>‹#›</a:t>
            </a:fld>
            <a:endParaRPr lang="sv-SE" dirty="0">
              <a:solidFill>
                <a:prstClr val="white"/>
              </a:solidFill>
            </a:endParaRPr>
          </a:p>
        </p:txBody>
      </p:sp>
      <p:pic>
        <p:nvPicPr>
          <p:cNvPr id="11"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25192" y="2244036"/>
            <a:ext cx="5328592" cy="1833036"/>
          </a:xfrm>
          <a:prstGeom prst="rect">
            <a:avLst/>
          </a:prstGeom>
          <a:noFill/>
          <a:ln w="9525">
            <a:noFill/>
            <a:miter lim="800000"/>
            <a:headEnd/>
            <a:tailEnd/>
          </a:ln>
          <a:effectLst/>
        </p:spPr>
      </p:pic>
    </p:spTree>
    <p:extLst>
      <p:ext uri="{BB962C8B-B14F-4D97-AF65-F5344CB8AC3E}">
        <p14:creationId xmlns:p14="http://schemas.microsoft.com/office/powerpoint/2010/main" val="331253368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2_Только заголовок">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rot="16200000">
            <a:off x="-3001557" y="3015206"/>
            <a:ext cx="6858002" cy="827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51520" y="260648"/>
            <a:ext cx="4906888" cy="490066"/>
          </a:xfrm>
        </p:spPr>
        <p:txBody>
          <a:bodyPr/>
          <a:lstStyle>
            <a:lvl1pPr algn="l">
              <a:defRPr i="1"/>
            </a:lvl1pPr>
          </a:lstStyle>
          <a:p>
            <a:r>
              <a:rPr lang="ru-RU" dirty="0" smtClean="0"/>
              <a:t>Образец заголовка</a:t>
            </a:r>
            <a:endParaRPr lang="ru-RU" dirty="0"/>
          </a:p>
        </p:txBody>
      </p:sp>
      <p:pic>
        <p:nvPicPr>
          <p:cNvPr id="9" name="Picture 8"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64946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62906" y="454420"/>
            <a:ext cx="1224136"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2" descr="http://mlm-oriflame.at.ua/bumaga.jp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l="-1105"/>
          <a:stretch/>
        </p:blipFill>
        <p:spPr bwMode="auto">
          <a:xfrm>
            <a:off x="4677905" y="3474664"/>
            <a:ext cx="1286953" cy="5472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oriflame-su.ru/wp-content/uploads/2012/08/images.jp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860032" y="2144327"/>
            <a:ext cx="948288" cy="8830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www.677spo.com/i/p/1380571866.jpg"/>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860033" y="726872"/>
            <a:ext cx="1025354" cy="105164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Users\NALEXEEVA\Downloads\ori_foun_color_primary.ai.jpg"/>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4949682" y="4445026"/>
            <a:ext cx="990600" cy="936625"/>
          </a:xfrm>
          <a:prstGeom prst="rect">
            <a:avLst/>
          </a:prstGeom>
          <a:noFill/>
          <a:ln>
            <a:noFill/>
          </a:ln>
          <a:extLst>
            <a:ext uri="{53640926-AAD7-44D8-BBD7-CCE9431645EC}">
              <a14:shadowObscured xmlns:a14="http://schemas.microsoft.com/office/drawing/2010/main"/>
            </a:ext>
          </a:extLst>
        </p:spPr>
      </p:pic>
      <p:sp>
        <p:nvSpPr>
          <p:cNvPr id="15" name="Rectangle 14"/>
          <p:cNvSpPr/>
          <p:nvPr userDrawn="1"/>
        </p:nvSpPr>
        <p:spPr>
          <a:xfrm>
            <a:off x="1331640" y="2625050"/>
            <a:ext cx="3240360" cy="1054135"/>
          </a:xfrm>
          <a:prstGeom prst="rect">
            <a:avLst/>
          </a:prstGeom>
        </p:spPr>
        <p:txBody>
          <a:bodyPr wrap="square">
            <a:spAutoFit/>
          </a:bodyPr>
          <a:lstStyle/>
          <a:p>
            <a:pPr algn="just"/>
            <a:r>
              <a:rPr lang="ru-RU" sz="1250" dirty="0">
                <a:solidFill>
                  <a:prstClr val="black">
                    <a:lumMod val="65000"/>
                    <a:lumOff val="35000"/>
                  </a:prstClr>
                </a:solidFill>
                <a:ea typeface="Calibri"/>
              </a:rPr>
              <a:t>На церемонии награждения премии </a:t>
            </a:r>
            <a:r>
              <a:rPr lang="ru-RU" sz="1250" b="1" dirty="0">
                <a:solidFill>
                  <a:prstClr val="black">
                    <a:lumMod val="65000"/>
                    <a:lumOff val="35000"/>
                  </a:prstClr>
                </a:solidFill>
                <a:ea typeface="Calibri"/>
              </a:rPr>
              <a:t>«Товар Года – 2014» </a:t>
            </a:r>
            <a:r>
              <a:rPr lang="ru-RU" sz="1250" b="1" dirty="0" err="1">
                <a:solidFill>
                  <a:prstClr val="black">
                    <a:lumMod val="65000"/>
                    <a:lumOff val="35000"/>
                  </a:prstClr>
                </a:solidFill>
                <a:ea typeface="Calibri"/>
              </a:rPr>
              <a:t>Орифлэйм</a:t>
            </a:r>
            <a:r>
              <a:rPr lang="ru-RU" sz="1250" b="1" dirty="0">
                <a:solidFill>
                  <a:prstClr val="black">
                    <a:lumMod val="65000"/>
                    <a:lumOff val="35000"/>
                  </a:prstClr>
                </a:solidFill>
                <a:ea typeface="Calibri"/>
              </a:rPr>
              <a:t> </a:t>
            </a:r>
            <a:r>
              <a:rPr lang="ru-RU" sz="1250" dirty="0">
                <a:solidFill>
                  <a:prstClr val="black">
                    <a:lumMod val="65000"/>
                    <a:lumOff val="35000"/>
                  </a:prstClr>
                </a:solidFill>
                <a:ea typeface="Calibri"/>
              </a:rPr>
              <a:t>впервые был награжден в специальной номинации «За высокое качество в категории Декоративная косметика» </a:t>
            </a:r>
            <a:endParaRPr lang="en-US" sz="1250" dirty="0">
              <a:solidFill>
                <a:prstClr val="black">
                  <a:lumMod val="65000"/>
                  <a:lumOff val="35000"/>
                </a:prstClr>
              </a:solidFill>
              <a:ea typeface="Calibri"/>
            </a:endParaRPr>
          </a:p>
        </p:txBody>
      </p:sp>
      <p:sp>
        <p:nvSpPr>
          <p:cNvPr id="20" name="Rectangle 19"/>
          <p:cNvSpPr/>
          <p:nvPr userDrawn="1"/>
        </p:nvSpPr>
        <p:spPr>
          <a:xfrm>
            <a:off x="5964858" y="4436293"/>
            <a:ext cx="2887385" cy="1569660"/>
          </a:xfrm>
          <a:prstGeom prst="rect">
            <a:avLst/>
          </a:prstGeom>
        </p:spPr>
        <p:txBody>
          <a:bodyPr wrap="square">
            <a:spAutoFit/>
          </a:bodyPr>
          <a:lstStyle/>
          <a:p>
            <a:r>
              <a:rPr lang="ru-RU" sz="1300" dirty="0">
                <a:solidFill>
                  <a:prstClr val="black">
                    <a:lumMod val="65000"/>
                    <a:lumOff val="35000"/>
                  </a:prstClr>
                </a:solidFill>
                <a:ea typeface="Calibri"/>
                <a:cs typeface="Arial" panose="020B0604020202020204" pitchFamily="34" charset="0"/>
              </a:rPr>
              <a:t>Компания </a:t>
            </a:r>
            <a:r>
              <a:rPr lang="ru-RU" sz="1300" dirty="0" err="1">
                <a:solidFill>
                  <a:prstClr val="black">
                    <a:lumMod val="65000"/>
                    <a:lumOff val="35000"/>
                  </a:prstClr>
                </a:solidFill>
                <a:ea typeface="Calibri"/>
                <a:cs typeface="Arial" panose="020B0604020202020204" pitchFamily="34" charset="0"/>
              </a:rPr>
              <a:t>Орифлэйм</a:t>
            </a:r>
            <a:r>
              <a:rPr lang="ru-RU" sz="1300" dirty="0">
                <a:solidFill>
                  <a:prstClr val="black">
                    <a:lumMod val="65000"/>
                    <a:lumOff val="35000"/>
                  </a:prstClr>
                </a:solidFill>
                <a:ea typeface="Calibri"/>
                <a:cs typeface="Arial" panose="020B0604020202020204" pitchFamily="34" charset="0"/>
              </a:rPr>
              <a:t> </a:t>
            </a:r>
            <a:r>
              <a:rPr lang="ru-RU" sz="1300" b="1" dirty="0">
                <a:solidFill>
                  <a:prstClr val="black">
                    <a:lumMod val="65000"/>
                    <a:lumOff val="35000"/>
                  </a:prstClr>
                </a:solidFill>
                <a:ea typeface="Calibri"/>
                <a:cs typeface="Arial" panose="020B0604020202020204" pitchFamily="34" charset="0"/>
              </a:rPr>
              <a:t>оказывает поддержку нуждающимся детям и помогает получить образование молодым женщинам </a:t>
            </a:r>
            <a:r>
              <a:rPr lang="ru-RU" sz="1300" dirty="0">
                <a:solidFill>
                  <a:prstClr val="black">
                    <a:lumMod val="65000"/>
                    <a:lumOff val="35000"/>
                  </a:prstClr>
                </a:solidFill>
                <a:ea typeface="Calibri"/>
                <a:cs typeface="Arial" panose="020B0604020202020204" pitchFamily="34" charset="0"/>
              </a:rPr>
              <a:t>в рамках благотворительных программ.</a:t>
            </a:r>
            <a:endParaRPr lang="en-US" sz="1300" dirty="0">
              <a:solidFill>
                <a:prstClr val="black">
                  <a:lumMod val="65000"/>
                  <a:lumOff val="35000"/>
                </a:prstClr>
              </a:solidFill>
              <a:ea typeface="Calibri"/>
              <a:cs typeface="Arial" panose="020B0604020202020204" pitchFamily="34" charset="0"/>
            </a:endParaRPr>
          </a:p>
          <a:p>
            <a:r>
              <a:rPr lang="ru-RU" dirty="0">
                <a:solidFill>
                  <a:prstClr val="black">
                    <a:lumMod val="65000"/>
                    <a:lumOff val="35000"/>
                  </a:prstClr>
                </a:solidFill>
                <a:ea typeface="Calibri"/>
              </a:rPr>
              <a:t> </a:t>
            </a:r>
            <a:endParaRPr lang="en-US" sz="2800" dirty="0">
              <a:solidFill>
                <a:prstClr val="black">
                  <a:lumMod val="65000"/>
                  <a:lumOff val="35000"/>
                </a:prstClr>
              </a:solidFill>
              <a:ea typeface="Calibri"/>
            </a:endParaRPr>
          </a:p>
        </p:txBody>
      </p:sp>
      <p:sp>
        <p:nvSpPr>
          <p:cNvPr id="25" name="Rectangle 24"/>
          <p:cNvSpPr/>
          <p:nvPr userDrawn="1"/>
        </p:nvSpPr>
        <p:spPr>
          <a:xfrm>
            <a:off x="5940153" y="582567"/>
            <a:ext cx="3263935" cy="1292662"/>
          </a:xfrm>
          <a:prstGeom prst="rect">
            <a:avLst/>
          </a:prstGeom>
        </p:spPr>
        <p:txBody>
          <a:bodyPr wrap="square">
            <a:spAutoFit/>
          </a:bodyPr>
          <a:lstStyle/>
          <a:p>
            <a:r>
              <a:rPr lang="ru-RU" sz="1300" dirty="0">
                <a:solidFill>
                  <a:prstClr val="black">
                    <a:lumMod val="65000"/>
                    <a:lumOff val="35000"/>
                  </a:prstClr>
                </a:solidFill>
                <a:ea typeface="Calibri"/>
              </a:rPr>
              <a:t>Продукция </a:t>
            </a:r>
            <a:r>
              <a:rPr lang="ru-RU" sz="1300" dirty="0" err="1">
                <a:solidFill>
                  <a:prstClr val="black">
                    <a:lumMod val="65000"/>
                    <a:lumOff val="35000"/>
                  </a:prstClr>
                </a:solidFill>
                <a:ea typeface="Calibri"/>
              </a:rPr>
              <a:t>Орифлэйм</a:t>
            </a:r>
            <a:r>
              <a:rPr lang="ru-RU" sz="1300" dirty="0">
                <a:solidFill>
                  <a:prstClr val="black">
                    <a:lumMod val="65000"/>
                    <a:lumOff val="35000"/>
                  </a:prstClr>
                </a:solidFill>
                <a:ea typeface="Calibri"/>
              </a:rPr>
              <a:t> и ее </a:t>
            </a:r>
            <a:r>
              <a:rPr lang="ru-RU" sz="1300" dirty="0" err="1">
                <a:solidFill>
                  <a:prstClr val="black">
                    <a:lumMod val="65000"/>
                    <a:lumOff val="35000"/>
                  </a:prstClr>
                </a:solidFill>
                <a:ea typeface="Calibri"/>
              </a:rPr>
              <a:t>компо</a:t>
            </a:r>
            <a:r>
              <a:rPr lang="en-US" sz="1300" dirty="0">
                <a:solidFill>
                  <a:prstClr val="black">
                    <a:lumMod val="65000"/>
                    <a:lumOff val="35000"/>
                  </a:prstClr>
                </a:solidFill>
                <a:ea typeface="Calibri"/>
              </a:rPr>
              <a:t>-</a:t>
            </a:r>
            <a:r>
              <a:rPr lang="ru-RU" sz="1300" dirty="0" err="1">
                <a:solidFill>
                  <a:prstClr val="black">
                    <a:lumMod val="65000"/>
                    <a:lumOff val="35000"/>
                  </a:prstClr>
                </a:solidFill>
                <a:ea typeface="Calibri"/>
              </a:rPr>
              <a:t>ненты</a:t>
            </a:r>
            <a:r>
              <a:rPr lang="ru-RU" sz="1300" dirty="0">
                <a:solidFill>
                  <a:prstClr val="black">
                    <a:lumMod val="65000"/>
                    <a:lumOff val="35000"/>
                  </a:prstClr>
                </a:solidFill>
                <a:ea typeface="Calibri"/>
              </a:rPr>
              <a:t> не тестировались на животных </a:t>
            </a:r>
            <a:endParaRPr lang="en-US" sz="1300" dirty="0">
              <a:solidFill>
                <a:prstClr val="black">
                  <a:lumMod val="65000"/>
                  <a:lumOff val="35000"/>
                </a:prstClr>
              </a:solidFill>
              <a:ea typeface="Calibri"/>
            </a:endParaRPr>
          </a:p>
          <a:p>
            <a:r>
              <a:rPr lang="ru-RU" sz="1300" dirty="0">
                <a:solidFill>
                  <a:prstClr val="black">
                    <a:lumMod val="65000"/>
                    <a:lumOff val="35000"/>
                  </a:prstClr>
                </a:solidFill>
                <a:ea typeface="Calibri"/>
              </a:rPr>
              <a:t>в процессе разработки. Компания </a:t>
            </a:r>
            <a:r>
              <a:rPr lang="ru-RU" sz="1300" dirty="0" err="1">
                <a:solidFill>
                  <a:prstClr val="black">
                    <a:lumMod val="65000"/>
                    <a:lumOff val="35000"/>
                  </a:prstClr>
                </a:solidFill>
                <a:ea typeface="Calibri"/>
              </a:rPr>
              <a:t>Орифлэйм</a:t>
            </a:r>
            <a:r>
              <a:rPr lang="ru-RU" sz="1300" dirty="0">
                <a:solidFill>
                  <a:prstClr val="black">
                    <a:lumMod val="65000"/>
                    <a:lumOff val="35000"/>
                  </a:prstClr>
                </a:solidFill>
                <a:ea typeface="Calibri"/>
              </a:rPr>
              <a:t> придерживается этого принципа со дня своего основания – 1967 г.</a:t>
            </a:r>
            <a:endParaRPr lang="en-US" sz="1300" dirty="0">
              <a:solidFill>
                <a:prstClr val="black">
                  <a:lumMod val="65000"/>
                  <a:lumOff val="35000"/>
                </a:prstClr>
              </a:solidFill>
              <a:ea typeface="Calibri"/>
            </a:endParaRPr>
          </a:p>
        </p:txBody>
      </p:sp>
      <p:sp>
        <p:nvSpPr>
          <p:cNvPr id="26" name="Rectangle 25"/>
          <p:cNvSpPr/>
          <p:nvPr userDrawn="1"/>
        </p:nvSpPr>
        <p:spPr>
          <a:xfrm>
            <a:off x="5964858" y="1896928"/>
            <a:ext cx="3179143" cy="1292662"/>
          </a:xfrm>
          <a:prstGeom prst="rect">
            <a:avLst/>
          </a:prstGeom>
        </p:spPr>
        <p:txBody>
          <a:bodyPr wrap="square">
            <a:spAutoFit/>
          </a:bodyPr>
          <a:lstStyle/>
          <a:p>
            <a:r>
              <a:rPr lang="ru-RU" sz="1300" dirty="0">
                <a:solidFill>
                  <a:prstClr val="black">
                    <a:lumMod val="65000"/>
                    <a:lumOff val="35000"/>
                  </a:prstClr>
                </a:solidFill>
                <a:ea typeface="Calibri"/>
              </a:rPr>
              <a:t>100% качество продукции. Наша косметика изготовлена по новейшим технологиям с жестким контролем производства и соблюдением принципов безопасности для окружающей среды.</a:t>
            </a:r>
            <a:r>
              <a:rPr lang="en-US" sz="1300" dirty="0">
                <a:solidFill>
                  <a:prstClr val="black">
                    <a:lumMod val="65000"/>
                    <a:lumOff val="35000"/>
                  </a:prstClr>
                </a:solidFill>
                <a:ea typeface="Calibri"/>
              </a:rPr>
              <a:t> </a:t>
            </a:r>
          </a:p>
        </p:txBody>
      </p:sp>
      <p:sp>
        <p:nvSpPr>
          <p:cNvPr id="27" name="Rectangle 26"/>
          <p:cNvSpPr/>
          <p:nvPr userDrawn="1"/>
        </p:nvSpPr>
        <p:spPr>
          <a:xfrm>
            <a:off x="1331640" y="627680"/>
            <a:ext cx="3240360" cy="861774"/>
          </a:xfrm>
          <a:prstGeom prst="rect">
            <a:avLst/>
          </a:prstGeom>
        </p:spPr>
        <p:txBody>
          <a:bodyPr wrap="square">
            <a:spAutoFit/>
          </a:bodyPr>
          <a:lstStyle/>
          <a:p>
            <a:pPr algn="just"/>
            <a:r>
              <a:rPr lang="ru-RU" sz="1250" dirty="0">
                <a:solidFill>
                  <a:prstClr val="black">
                    <a:lumMod val="65000"/>
                    <a:lumOff val="35000"/>
                  </a:prstClr>
                </a:solidFill>
                <a:ea typeface="Times New Roman"/>
              </a:rPr>
              <a:t>На церемонии </a:t>
            </a:r>
            <a:r>
              <a:rPr lang="ru-RU" sz="1250" dirty="0" err="1">
                <a:solidFill>
                  <a:prstClr val="black">
                    <a:lumMod val="65000"/>
                    <a:lumOff val="35000"/>
                  </a:prstClr>
                </a:solidFill>
                <a:ea typeface="Times New Roman"/>
              </a:rPr>
              <a:t>TopBeauty</a:t>
            </a:r>
            <a:r>
              <a:rPr lang="ru-RU" sz="1250" dirty="0">
                <a:solidFill>
                  <a:prstClr val="black">
                    <a:lumMod val="65000"/>
                    <a:lumOff val="35000"/>
                  </a:prstClr>
                </a:solidFill>
                <a:ea typeface="Times New Roman"/>
              </a:rPr>
              <a:t> </a:t>
            </a:r>
            <a:r>
              <a:rPr lang="ru-RU" sz="1250" dirty="0" err="1">
                <a:solidFill>
                  <a:prstClr val="black">
                    <a:lumMod val="65000"/>
                    <a:lumOff val="35000"/>
                  </a:prstClr>
                </a:solidFill>
                <a:ea typeface="Times New Roman"/>
              </a:rPr>
              <a:t>Awards</a:t>
            </a:r>
            <a:r>
              <a:rPr lang="ru-RU" sz="1250" dirty="0">
                <a:solidFill>
                  <a:prstClr val="black">
                    <a:lumMod val="65000"/>
                    <a:lumOff val="35000"/>
                  </a:prstClr>
                </a:solidFill>
                <a:ea typeface="Times New Roman"/>
              </a:rPr>
              <a:t> 2013 обновленная линия </a:t>
            </a:r>
            <a:r>
              <a:rPr lang="ru-RU" sz="1250" b="1" dirty="0" err="1">
                <a:solidFill>
                  <a:prstClr val="black">
                    <a:lumMod val="65000"/>
                    <a:lumOff val="35000"/>
                  </a:prstClr>
                </a:solidFill>
                <a:ea typeface="Times New Roman"/>
              </a:rPr>
              <a:t>Optimals</a:t>
            </a:r>
            <a:r>
              <a:rPr lang="ru-RU" sz="1250" b="1" dirty="0">
                <a:solidFill>
                  <a:prstClr val="black">
                    <a:lumMod val="65000"/>
                    <a:lumOff val="35000"/>
                  </a:prstClr>
                </a:solidFill>
                <a:ea typeface="Times New Roman"/>
              </a:rPr>
              <a:t> от </a:t>
            </a:r>
            <a:r>
              <a:rPr lang="ru-RU" sz="1250" b="1" dirty="0" err="1">
                <a:solidFill>
                  <a:prstClr val="black">
                    <a:lumMod val="65000"/>
                    <a:lumOff val="35000"/>
                  </a:prstClr>
                </a:solidFill>
                <a:ea typeface="Times New Roman"/>
              </a:rPr>
              <a:t>Орифлэйм</a:t>
            </a:r>
            <a:r>
              <a:rPr lang="ru-RU" sz="1250" dirty="0">
                <a:solidFill>
                  <a:prstClr val="black">
                    <a:lumMod val="65000"/>
                    <a:lumOff val="35000"/>
                  </a:prstClr>
                </a:solidFill>
                <a:ea typeface="Times New Roman"/>
              </a:rPr>
              <a:t> признана лучшей среди средств по уходу за кожей. </a:t>
            </a:r>
            <a:endParaRPr lang="en-US" sz="1250" dirty="0">
              <a:solidFill>
                <a:prstClr val="black">
                  <a:lumMod val="65000"/>
                  <a:lumOff val="35000"/>
                </a:prstClr>
              </a:solidFill>
              <a:latin typeface="Times New Roman"/>
              <a:ea typeface="Times New Roman"/>
            </a:endParaRPr>
          </a:p>
        </p:txBody>
      </p:sp>
      <p:sp>
        <p:nvSpPr>
          <p:cNvPr id="28" name="Rectangle 27"/>
          <p:cNvSpPr/>
          <p:nvPr userDrawn="1"/>
        </p:nvSpPr>
        <p:spPr>
          <a:xfrm>
            <a:off x="5964858" y="3265081"/>
            <a:ext cx="3179143" cy="1369606"/>
          </a:xfrm>
          <a:prstGeom prst="rect">
            <a:avLst/>
          </a:prstGeom>
        </p:spPr>
        <p:txBody>
          <a:bodyPr wrap="square">
            <a:spAutoFit/>
          </a:bodyPr>
          <a:lstStyle/>
          <a:p>
            <a:r>
              <a:rPr lang="ru-RU" sz="1300" b="1" dirty="0">
                <a:solidFill>
                  <a:prstClr val="black">
                    <a:lumMod val="65000"/>
                    <a:lumOff val="35000"/>
                  </a:prstClr>
                </a:solidFill>
              </a:rPr>
              <a:t>Бумага для каталога</a:t>
            </a:r>
            <a:r>
              <a:rPr lang="ru-RU" sz="1300" b="1" dirty="0">
                <a:solidFill>
                  <a:prstClr val="black">
                    <a:lumMod val="65000"/>
                    <a:lumOff val="35000"/>
                  </a:prstClr>
                </a:solidFill>
                <a:ea typeface="Calibri"/>
              </a:rPr>
              <a:t> </a:t>
            </a:r>
            <a:r>
              <a:rPr lang="ru-RU" sz="1300" b="1" dirty="0">
                <a:solidFill>
                  <a:prstClr val="black">
                    <a:lumMod val="65000"/>
                    <a:lumOff val="35000"/>
                  </a:prstClr>
                </a:solidFill>
              </a:rPr>
              <a:t>производится из</a:t>
            </a:r>
            <a:r>
              <a:rPr lang="ru-RU" sz="1300" b="1" dirty="0">
                <a:solidFill>
                  <a:prstClr val="black">
                    <a:lumMod val="65000"/>
                    <a:lumOff val="35000"/>
                  </a:prstClr>
                </a:solidFill>
                <a:ea typeface="Calibri"/>
              </a:rPr>
              <a:t> </a:t>
            </a:r>
            <a:r>
              <a:rPr lang="ru-RU" sz="1300" b="1" dirty="0">
                <a:solidFill>
                  <a:prstClr val="black">
                    <a:lumMod val="65000"/>
                    <a:lumOff val="35000"/>
                  </a:prstClr>
                </a:solidFill>
              </a:rPr>
              <a:t>возобновляемых лесных</a:t>
            </a:r>
            <a:r>
              <a:rPr lang="ru-RU" sz="1300" b="1" dirty="0">
                <a:solidFill>
                  <a:prstClr val="black">
                    <a:lumMod val="65000"/>
                    <a:lumOff val="35000"/>
                  </a:prstClr>
                </a:solidFill>
                <a:ea typeface="Calibri"/>
              </a:rPr>
              <a:t> </a:t>
            </a:r>
            <a:r>
              <a:rPr lang="ru-RU" sz="1300" b="1" dirty="0">
                <a:solidFill>
                  <a:prstClr val="black">
                    <a:lumMod val="65000"/>
                    <a:lumOff val="35000"/>
                  </a:prstClr>
                </a:solidFill>
              </a:rPr>
              <a:t>ресурсов</a:t>
            </a:r>
            <a:r>
              <a:rPr lang="ru-RU" sz="1300" dirty="0">
                <a:solidFill>
                  <a:prstClr val="black">
                    <a:lumMod val="65000"/>
                    <a:lumOff val="35000"/>
                  </a:prstClr>
                </a:solidFill>
              </a:rPr>
              <a:t>, что подтверждено</a:t>
            </a:r>
            <a:r>
              <a:rPr lang="ru-RU" sz="1300" dirty="0">
                <a:solidFill>
                  <a:prstClr val="black">
                    <a:lumMod val="65000"/>
                    <a:lumOff val="35000"/>
                  </a:prstClr>
                </a:solidFill>
                <a:ea typeface="Calibri"/>
              </a:rPr>
              <a:t> </a:t>
            </a:r>
            <a:r>
              <a:rPr lang="ru-RU" sz="1300" dirty="0">
                <a:solidFill>
                  <a:prstClr val="black">
                    <a:lumMod val="65000"/>
                    <a:lumOff val="35000"/>
                  </a:prstClr>
                </a:solidFill>
              </a:rPr>
              <a:t>сертификатом </a:t>
            </a:r>
            <a:r>
              <a:rPr lang="en-GB" sz="1300" dirty="0">
                <a:solidFill>
                  <a:prstClr val="black">
                    <a:lumMod val="65000"/>
                    <a:lumOff val="35000"/>
                  </a:prstClr>
                </a:solidFill>
              </a:rPr>
              <a:t>Rainforest Alliance</a:t>
            </a:r>
            <a:r>
              <a:rPr lang="en-GB" sz="1300" dirty="0">
                <a:solidFill>
                  <a:prstClr val="black">
                    <a:lumMod val="65000"/>
                    <a:lumOff val="35000"/>
                  </a:prstClr>
                </a:solidFill>
                <a:ea typeface="Calibri"/>
              </a:rPr>
              <a:t> </a:t>
            </a:r>
            <a:r>
              <a:rPr lang="ru-RU" sz="1300" dirty="0">
                <a:solidFill>
                  <a:prstClr val="black">
                    <a:lumMod val="65000"/>
                    <a:lumOff val="35000"/>
                  </a:prstClr>
                </a:solidFill>
              </a:rPr>
              <a:t>(Тропического альянса).</a:t>
            </a:r>
            <a:r>
              <a:rPr lang="ru-RU" sz="1300" dirty="0">
                <a:solidFill>
                  <a:prstClr val="black">
                    <a:lumMod val="65000"/>
                    <a:lumOff val="35000"/>
                  </a:prstClr>
                </a:solidFill>
                <a:ea typeface="Calibri"/>
              </a:rPr>
              <a:t> </a:t>
            </a:r>
            <a:endParaRPr lang="en-US" sz="1300" dirty="0">
              <a:solidFill>
                <a:prstClr val="black">
                  <a:lumMod val="65000"/>
                  <a:lumOff val="35000"/>
                </a:prstClr>
              </a:solidFill>
              <a:ea typeface="Times New Roman"/>
            </a:endParaRPr>
          </a:p>
          <a:p>
            <a:r>
              <a:rPr lang="ru-RU" dirty="0">
                <a:solidFill>
                  <a:prstClr val="black">
                    <a:lumMod val="65000"/>
                    <a:lumOff val="35000"/>
                  </a:prstClr>
                </a:solidFill>
                <a:ea typeface="Calibri"/>
              </a:rPr>
              <a:t> </a:t>
            </a:r>
            <a:endParaRPr lang="en-US" sz="2800" dirty="0">
              <a:solidFill>
                <a:prstClr val="black">
                  <a:lumMod val="65000"/>
                  <a:lumOff val="35000"/>
                </a:prstClr>
              </a:solidFill>
              <a:ea typeface="Calibri"/>
            </a:endParaRPr>
          </a:p>
        </p:txBody>
      </p:sp>
      <p:sp>
        <p:nvSpPr>
          <p:cNvPr id="3" name="Rectangle 2"/>
          <p:cNvSpPr/>
          <p:nvPr userDrawn="1"/>
        </p:nvSpPr>
        <p:spPr>
          <a:xfrm>
            <a:off x="1331641" y="1658122"/>
            <a:ext cx="3205997" cy="1015663"/>
          </a:xfrm>
          <a:prstGeom prst="rect">
            <a:avLst/>
          </a:prstGeom>
        </p:spPr>
        <p:txBody>
          <a:bodyPr wrap="square">
            <a:spAutoFit/>
          </a:bodyPr>
          <a:lstStyle/>
          <a:p>
            <a:pPr algn="just"/>
            <a:r>
              <a:rPr lang="ru-RU" sz="1250" dirty="0">
                <a:solidFill>
                  <a:prstClr val="black">
                    <a:lumMod val="65000"/>
                    <a:lumOff val="35000"/>
                  </a:prstClr>
                </a:solidFill>
                <a:ea typeface="Calibri"/>
              </a:rPr>
              <a:t>Парфюмерная вода </a:t>
            </a:r>
            <a:r>
              <a:rPr lang="en-US" sz="1250" b="1" dirty="0">
                <a:solidFill>
                  <a:prstClr val="black">
                    <a:lumMod val="65000"/>
                    <a:lumOff val="35000"/>
                  </a:prstClr>
                </a:solidFill>
                <a:ea typeface="Calibri"/>
              </a:rPr>
              <a:t>Possess </a:t>
            </a:r>
            <a:r>
              <a:rPr lang="ru-RU" sz="1250" dirty="0">
                <a:solidFill>
                  <a:prstClr val="black">
                    <a:lumMod val="65000"/>
                    <a:lumOff val="35000"/>
                  </a:prstClr>
                </a:solidFill>
                <a:ea typeface="Calibri"/>
              </a:rPr>
              <a:t>была названа Лучшим женским ароматом года и  получила премию </a:t>
            </a:r>
            <a:r>
              <a:rPr lang="en-US" sz="1250" dirty="0" err="1">
                <a:solidFill>
                  <a:prstClr val="black">
                    <a:lumMod val="65000"/>
                    <a:lumOff val="35000"/>
                  </a:prstClr>
                </a:solidFill>
                <a:ea typeface="Calibri"/>
              </a:rPr>
              <a:t>Fifi</a:t>
            </a:r>
            <a:r>
              <a:rPr lang="en-US" sz="1250" dirty="0">
                <a:solidFill>
                  <a:prstClr val="black">
                    <a:lumMod val="65000"/>
                    <a:lumOff val="35000"/>
                  </a:prstClr>
                </a:solidFill>
                <a:ea typeface="Calibri"/>
              </a:rPr>
              <a:t> Russian Fragrance Awards</a:t>
            </a:r>
            <a:r>
              <a:rPr lang="ru-RU" sz="1250" dirty="0">
                <a:solidFill>
                  <a:prstClr val="black">
                    <a:lumMod val="65000"/>
                    <a:lumOff val="35000"/>
                  </a:prstClr>
                </a:solidFill>
                <a:ea typeface="Calibri"/>
              </a:rPr>
              <a:t> 2014</a:t>
            </a:r>
            <a:r>
              <a:rPr lang="ru-RU" sz="1300" dirty="0">
                <a:solidFill>
                  <a:prstClr val="black">
                    <a:lumMod val="65000"/>
                    <a:lumOff val="35000"/>
                  </a:prstClr>
                </a:solidFill>
                <a:ea typeface="Calibri"/>
              </a:rPr>
              <a:t>.</a:t>
            </a:r>
            <a:endParaRPr lang="en-US" sz="1300" dirty="0">
              <a:solidFill>
                <a:prstClr val="black">
                  <a:lumMod val="65000"/>
                  <a:lumOff val="35000"/>
                </a:prstClr>
              </a:solidFill>
              <a:ea typeface="Calibri"/>
            </a:endParaRPr>
          </a:p>
          <a:p>
            <a:r>
              <a:rPr lang="ru-RU" sz="800" dirty="0">
                <a:solidFill>
                  <a:prstClr val="black">
                    <a:lumMod val="65000"/>
                    <a:lumOff val="35000"/>
                  </a:prstClr>
                </a:solidFill>
                <a:ea typeface="Calibri"/>
              </a:rPr>
              <a:t> </a:t>
            </a:r>
            <a:endParaRPr lang="en-US" sz="2800" dirty="0">
              <a:solidFill>
                <a:prstClr val="black">
                  <a:lumMod val="65000"/>
                  <a:lumOff val="35000"/>
                </a:prstClr>
              </a:solidFill>
              <a:ea typeface="Calibri"/>
            </a:endParaRPr>
          </a:p>
        </p:txBody>
      </p:sp>
      <p:pic>
        <p:nvPicPr>
          <p:cNvPr id="6146" name="Picture 2"/>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533606" y="2488582"/>
            <a:ext cx="510002"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169975" y="1624069"/>
            <a:ext cx="1161665" cy="774984"/>
          </a:xfrm>
          <a:prstGeom prst="rect">
            <a:avLst/>
          </a:prstGeom>
        </p:spPr>
      </p:pic>
      <p:pic>
        <p:nvPicPr>
          <p:cNvPr id="16" name="Picture 2" descr="\\msk-ent01.msk.ori.local\groups\Regional Communications\2015\Corporate PR\TopBeauty Awards\Logo_awards.png"/>
          <p:cNvPicPr>
            <a:picLocks noChangeAspect="1" noChangeArrowheads="1"/>
          </p:cNvPicPr>
          <p:nvPr userDrawn="1"/>
        </p:nvPicPr>
        <p:blipFill rotWithShape="1">
          <a:blip r:embed="rId9" cstate="email">
            <a:extLst>
              <a:ext uri="{28A0092B-C50C-407E-A947-70E740481C1C}">
                <a14:useLocalDpi xmlns:a14="http://schemas.microsoft.com/office/drawing/2010/main"/>
              </a:ext>
            </a:extLst>
          </a:blip>
          <a:srcRect/>
          <a:stretch/>
        </p:blipFill>
        <p:spPr bwMode="auto">
          <a:xfrm>
            <a:off x="530560" y="3690245"/>
            <a:ext cx="657820" cy="150956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a:xfrm>
            <a:off x="1330144" y="3857054"/>
            <a:ext cx="3205997" cy="1054135"/>
          </a:xfrm>
          <a:prstGeom prst="rect">
            <a:avLst/>
          </a:prstGeom>
        </p:spPr>
        <p:txBody>
          <a:bodyPr wrap="square">
            <a:spAutoFit/>
          </a:bodyPr>
          <a:lstStyle/>
          <a:p>
            <a:pPr algn="just"/>
            <a:r>
              <a:rPr lang="ru-RU" sz="1220" b="1" dirty="0">
                <a:solidFill>
                  <a:prstClr val="black">
                    <a:lumMod val="65000"/>
                    <a:lumOff val="35000"/>
                  </a:prstClr>
                </a:solidFill>
              </a:rPr>
              <a:t>Легкий дневной крем против морщин «</a:t>
            </a:r>
            <a:r>
              <a:rPr lang="ru-RU" sz="1220" b="1" dirty="0" err="1">
                <a:solidFill>
                  <a:prstClr val="black">
                    <a:lumMod val="65000"/>
                    <a:lumOff val="35000"/>
                  </a:prstClr>
                </a:solidFill>
              </a:rPr>
              <a:t>Эколлаген</a:t>
            </a:r>
            <a:r>
              <a:rPr lang="ru-RU" sz="1220" b="1" dirty="0">
                <a:solidFill>
                  <a:prstClr val="black">
                    <a:lumMod val="65000"/>
                    <a:lumOff val="35000"/>
                  </a:prstClr>
                </a:solidFill>
              </a:rPr>
              <a:t>» </a:t>
            </a:r>
            <a:r>
              <a:rPr lang="ru-RU" sz="1220" dirty="0">
                <a:solidFill>
                  <a:prstClr val="black">
                    <a:lumMod val="65000"/>
                    <a:lumOff val="35000"/>
                  </a:prstClr>
                </a:solidFill>
              </a:rPr>
              <a:t>получил премию </a:t>
            </a:r>
            <a:r>
              <a:rPr lang="ru-RU" sz="1220" b="1" dirty="0" err="1">
                <a:solidFill>
                  <a:prstClr val="black">
                    <a:lumMod val="65000"/>
                    <a:lumOff val="35000"/>
                  </a:prstClr>
                </a:solidFill>
              </a:rPr>
              <a:t>TopBeauty</a:t>
            </a:r>
            <a:r>
              <a:rPr lang="ru-RU" sz="1220" b="1" dirty="0">
                <a:solidFill>
                  <a:prstClr val="black">
                    <a:lumMod val="65000"/>
                    <a:lumOff val="35000"/>
                  </a:prstClr>
                </a:solidFill>
              </a:rPr>
              <a:t> </a:t>
            </a:r>
            <a:r>
              <a:rPr lang="ru-RU" sz="1220" b="1" dirty="0" err="1">
                <a:solidFill>
                  <a:prstClr val="black">
                    <a:lumMod val="65000"/>
                    <a:lumOff val="35000"/>
                  </a:prstClr>
                </a:solidFill>
              </a:rPr>
              <a:t>Awards</a:t>
            </a:r>
            <a:r>
              <a:rPr lang="ru-RU" sz="1220" b="1" dirty="0">
                <a:solidFill>
                  <a:prstClr val="black">
                    <a:lumMod val="65000"/>
                    <a:lumOff val="35000"/>
                  </a:prstClr>
                </a:solidFill>
              </a:rPr>
              <a:t> 2014</a:t>
            </a:r>
            <a:r>
              <a:rPr lang="ru-RU" sz="1220" dirty="0">
                <a:solidFill>
                  <a:prstClr val="black">
                    <a:lumMod val="65000"/>
                    <a:lumOff val="35000"/>
                  </a:prstClr>
                </a:solidFill>
              </a:rPr>
              <a:t> и был назвал Лучшим средством </a:t>
            </a:r>
            <a:r>
              <a:rPr lang="ru-RU" sz="1220" dirty="0" err="1">
                <a:solidFill>
                  <a:prstClr val="black">
                    <a:lumMod val="65000"/>
                    <a:lumOff val="35000"/>
                  </a:prstClr>
                </a:solidFill>
              </a:rPr>
              <a:t>антивозрастного</a:t>
            </a:r>
            <a:r>
              <a:rPr lang="ru-RU" sz="1220" dirty="0">
                <a:solidFill>
                  <a:prstClr val="black">
                    <a:lumMod val="65000"/>
                    <a:lumOff val="35000"/>
                  </a:prstClr>
                </a:solidFill>
              </a:rPr>
              <a:t> ухода в категории масс-</a:t>
            </a:r>
            <a:r>
              <a:rPr lang="ru-RU" sz="1220" dirty="0" err="1">
                <a:solidFill>
                  <a:prstClr val="black">
                    <a:lumMod val="65000"/>
                    <a:lumOff val="35000"/>
                  </a:prstClr>
                </a:solidFill>
              </a:rPr>
              <a:t>маркет</a:t>
            </a:r>
            <a:r>
              <a:rPr lang="en-US" sz="1250" dirty="0">
                <a:solidFill>
                  <a:prstClr val="black">
                    <a:lumMod val="65000"/>
                    <a:lumOff val="35000"/>
                  </a:prstClr>
                </a:solidFill>
              </a:rPr>
              <a:t>.</a:t>
            </a:r>
          </a:p>
        </p:txBody>
      </p:sp>
      <p:pic>
        <p:nvPicPr>
          <p:cNvPr id="4" name="Picture 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89488" y="5381651"/>
            <a:ext cx="870522" cy="870522"/>
          </a:xfrm>
          <a:prstGeom prst="rect">
            <a:avLst/>
          </a:prstGeom>
        </p:spPr>
      </p:pic>
      <p:sp>
        <p:nvSpPr>
          <p:cNvPr id="7" name="TextBox 6"/>
          <p:cNvSpPr txBox="1"/>
          <p:nvPr userDrawn="1"/>
        </p:nvSpPr>
        <p:spPr>
          <a:xfrm>
            <a:off x="1331640" y="5034424"/>
            <a:ext cx="3204501" cy="1823576"/>
          </a:xfrm>
          <a:prstGeom prst="rect">
            <a:avLst/>
          </a:prstGeom>
          <a:noFill/>
        </p:spPr>
        <p:txBody>
          <a:bodyPr wrap="square" rtlCol="0">
            <a:spAutoFit/>
          </a:bodyPr>
          <a:lstStyle/>
          <a:p>
            <a:pPr algn="just"/>
            <a:r>
              <a:rPr lang="ru-RU" sz="1220" dirty="0" smtClean="0">
                <a:solidFill>
                  <a:prstClr val="black">
                    <a:lumMod val="65000"/>
                    <a:lumOff val="35000"/>
                  </a:prstClr>
                </a:solidFill>
                <a:ea typeface="Calibri"/>
              </a:rPr>
              <a:t>Oriflame стал победителем в экспертной премии в области красоты </a:t>
            </a:r>
            <a:r>
              <a:rPr lang="ru-RU" sz="1220" dirty="0" err="1" smtClean="0">
                <a:solidFill>
                  <a:prstClr val="black">
                    <a:lumMod val="65000"/>
                    <a:lumOff val="35000"/>
                  </a:prstClr>
                </a:solidFill>
                <a:ea typeface="Calibri"/>
              </a:rPr>
              <a:t>Allure</a:t>
            </a:r>
            <a:r>
              <a:rPr lang="ru-RU" sz="1220" dirty="0" smtClean="0">
                <a:solidFill>
                  <a:prstClr val="black">
                    <a:lumMod val="65000"/>
                    <a:lumOff val="35000"/>
                  </a:prstClr>
                </a:solidFill>
                <a:ea typeface="Calibri"/>
              </a:rPr>
              <a:t> Best </a:t>
            </a:r>
            <a:r>
              <a:rPr lang="ru-RU" sz="1220" dirty="0" err="1" smtClean="0">
                <a:solidFill>
                  <a:prstClr val="black">
                    <a:lumMod val="65000"/>
                    <a:lumOff val="35000"/>
                  </a:prstClr>
                </a:solidFill>
                <a:ea typeface="Calibri"/>
              </a:rPr>
              <a:t>Of</a:t>
            </a:r>
            <a:r>
              <a:rPr lang="ru-RU" sz="1220" dirty="0" smtClean="0">
                <a:solidFill>
                  <a:prstClr val="black">
                    <a:lumMod val="65000"/>
                    <a:lumOff val="35000"/>
                  </a:prstClr>
                </a:solidFill>
                <a:ea typeface="Calibri"/>
              </a:rPr>
              <a:t> </a:t>
            </a:r>
            <a:r>
              <a:rPr lang="ru-RU" sz="1220" dirty="0" err="1" smtClean="0">
                <a:solidFill>
                  <a:prstClr val="black">
                    <a:lumMod val="65000"/>
                    <a:lumOff val="35000"/>
                  </a:prstClr>
                </a:solidFill>
                <a:ea typeface="Calibri"/>
              </a:rPr>
              <a:t>Beauty</a:t>
            </a:r>
            <a:r>
              <a:rPr lang="ru-RU" sz="1220" dirty="0" smtClean="0">
                <a:solidFill>
                  <a:prstClr val="black">
                    <a:lumMod val="65000"/>
                    <a:lumOff val="35000"/>
                  </a:prstClr>
                </a:solidFill>
                <a:ea typeface="Calibri"/>
              </a:rPr>
              <a:t> 2015.</a:t>
            </a:r>
          </a:p>
          <a:p>
            <a:pPr algn="just">
              <a:defRPr/>
            </a:pPr>
            <a:r>
              <a:rPr lang="ru-RU" sz="1220" dirty="0" smtClean="0">
                <a:solidFill>
                  <a:prstClr val="black">
                    <a:lumMod val="65000"/>
                    <a:lumOff val="35000"/>
                  </a:prstClr>
                </a:solidFill>
                <a:ea typeface="Calibri"/>
              </a:rPr>
              <a:t>Два продукта были отмечены жюри: в своих номинациях победили: </a:t>
            </a:r>
            <a:r>
              <a:rPr lang="ru-RU" sz="1220" b="1" dirty="0" smtClean="0">
                <a:solidFill>
                  <a:prstClr val="black">
                    <a:lumMod val="65000"/>
                    <a:lumOff val="35000"/>
                  </a:prstClr>
                </a:solidFill>
                <a:ea typeface="Calibri"/>
              </a:rPr>
              <a:t>Шампунь-объем для тонких волос «Зеленый чай и бергамот» </a:t>
            </a:r>
            <a:r>
              <a:rPr lang="ru-RU" sz="1220" dirty="0" smtClean="0">
                <a:solidFill>
                  <a:prstClr val="black">
                    <a:lumMod val="65000"/>
                    <a:lumOff val="35000"/>
                  </a:prstClr>
                </a:solidFill>
                <a:ea typeface="Calibri"/>
              </a:rPr>
              <a:t>и </a:t>
            </a:r>
            <a:r>
              <a:rPr lang="ru-RU" sz="1220" b="1" dirty="0" smtClean="0">
                <a:solidFill>
                  <a:prstClr val="black">
                    <a:lumMod val="65000"/>
                    <a:lumOff val="35000"/>
                  </a:prstClr>
                </a:solidFill>
                <a:ea typeface="Calibri"/>
              </a:rPr>
              <a:t>Контурный карандаш для губ «Роскошный контур» Giordani </a:t>
            </a:r>
            <a:r>
              <a:rPr lang="ru-RU" sz="1220" b="1" dirty="0" err="1" smtClean="0">
                <a:solidFill>
                  <a:prstClr val="black">
                    <a:lumMod val="65000"/>
                    <a:lumOff val="35000"/>
                  </a:prstClr>
                </a:solidFill>
                <a:ea typeface="Calibri"/>
              </a:rPr>
              <a:t>Gold</a:t>
            </a:r>
            <a:r>
              <a:rPr lang="ru-RU" sz="1220" b="1" dirty="0" smtClean="0">
                <a:solidFill>
                  <a:prstClr val="black">
                    <a:lumMod val="65000"/>
                    <a:lumOff val="35000"/>
                  </a:prstClr>
                </a:solidFill>
                <a:ea typeface="Calibri"/>
              </a:rPr>
              <a:t>. </a:t>
            </a:r>
            <a:endParaRPr lang="ru-RU" sz="1220" b="1" dirty="0">
              <a:solidFill>
                <a:prstClr val="black">
                  <a:lumMod val="65000"/>
                  <a:lumOff val="35000"/>
                </a:prstClr>
              </a:solidFill>
              <a:ea typeface="Calibri"/>
            </a:endParaRPr>
          </a:p>
        </p:txBody>
      </p:sp>
    </p:spTree>
    <p:extLst>
      <p:ext uri="{BB962C8B-B14F-4D97-AF65-F5344CB8AC3E}">
        <p14:creationId xmlns:p14="http://schemas.microsoft.com/office/powerpoint/2010/main" val="252063270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Ending Slide">
    <p:spTree>
      <p:nvGrpSpPr>
        <p:cNvPr id="1" name=""/>
        <p:cNvGrpSpPr/>
        <p:nvPr/>
      </p:nvGrpSpPr>
      <p:grpSpPr>
        <a:xfrm>
          <a:off x="0" y="0"/>
          <a:ext cx="0" cy="0"/>
          <a:chOff x="0" y="0"/>
          <a:chExt cx="0" cy="0"/>
        </a:xfrm>
      </p:grpSpPr>
      <p:pic>
        <p:nvPicPr>
          <p:cNvPr id="1026" name="Picture 2" descr="C:\Users\AnnaB\Desktop\backgroun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512" y="-11114"/>
            <a:ext cx="9252000" cy="6941807"/>
          </a:xfrm>
          <a:prstGeom prst="rect">
            <a:avLst/>
          </a:prstGeom>
          <a:noFill/>
        </p:spPr>
      </p:pic>
      <p:sp>
        <p:nvSpPr>
          <p:cNvPr id="7" name="Date Placeholder 3"/>
          <p:cNvSpPr>
            <a:spLocks noGrp="1"/>
          </p:cNvSpPr>
          <p:nvPr>
            <p:ph type="dt" sz="half" idx="2"/>
          </p:nvPr>
        </p:nvSpPr>
        <p:spPr>
          <a:xfrm>
            <a:off x="457200" y="6516002"/>
            <a:ext cx="2133600" cy="365125"/>
          </a:xfrm>
          <a:prstGeom prst="rect">
            <a:avLst/>
          </a:prstGeom>
        </p:spPr>
        <p:txBody>
          <a:bodyPr vert="horz" lIns="91440" tIns="45720" rIns="91440" bIns="45720" rtlCol="0" anchor="ctr"/>
          <a:lstStyle>
            <a:lvl1pPr algn="l">
              <a:defRPr sz="900">
                <a:solidFill>
                  <a:schemeClr val="bg1"/>
                </a:solidFill>
              </a:defRPr>
            </a:lvl1pPr>
          </a:lstStyle>
          <a:p>
            <a:fld id="{1A874CCE-37EF-CE40-8532-E181A22C46D2}" type="datetime1">
              <a:rPr lang="en-GB" smtClean="0">
                <a:solidFill>
                  <a:prstClr val="white"/>
                </a:solidFill>
              </a:rPr>
              <a:pPr/>
              <a:t>16/12/2015</a:t>
            </a:fld>
            <a:endParaRPr lang="sv-SE" dirty="0">
              <a:solidFill>
                <a:prstClr val="white"/>
              </a:solidFill>
            </a:endParaRPr>
          </a:p>
        </p:txBody>
      </p:sp>
      <p:sp>
        <p:nvSpPr>
          <p:cNvPr id="8" name="Footer Placeholder 4"/>
          <p:cNvSpPr>
            <a:spLocks noGrp="1"/>
          </p:cNvSpPr>
          <p:nvPr>
            <p:ph type="ftr" sz="quarter" idx="3"/>
          </p:nvPr>
        </p:nvSpPr>
        <p:spPr>
          <a:xfrm>
            <a:off x="3124200" y="6516002"/>
            <a:ext cx="2895600" cy="365125"/>
          </a:xfrm>
          <a:prstGeom prst="rect">
            <a:avLst/>
          </a:prstGeom>
        </p:spPr>
        <p:txBody>
          <a:bodyPr vert="horz" lIns="91440" tIns="45720" rIns="91440" bIns="45720" rtlCol="0" anchor="ctr"/>
          <a:lstStyle>
            <a:lvl1pPr algn="ctr">
              <a:defRPr sz="900">
                <a:solidFill>
                  <a:schemeClr val="bg1"/>
                </a:solidFill>
              </a:defRPr>
            </a:lvl1pPr>
          </a:lstStyle>
          <a:p>
            <a:r>
              <a:rPr lang="en-US" dirty="0" smtClean="0">
                <a:solidFill>
                  <a:prstClr val="white"/>
                </a:solidFill>
              </a:rPr>
              <a:t>Copyright ©2014 by Oriflame Cosmetics SA</a:t>
            </a:r>
            <a:endParaRPr lang="sv-SE" sz="800" dirty="0">
              <a:solidFill>
                <a:prstClr val="white"/>
              </a:solidFill>
            </a:endParaRPr>
          </a:p>
        </p:txBody>
      </p:sp>
      <p:sp>
        <p:nvSpPr>
          <p:cNvPr id="9" name="Slide Number Placeholder 5"/>
          <p:cNvSpPr>
            <a:spLocks noGrp="1"/>
          </p:cNvSpPr>
          <p:nvPr>
            <p:ph type="sldNum" sz="quarter" idx="4"/>
          </p:nvPr>
        </p:nvSpPr>
        <p:spPr>
          <a:xfrm>
            <a:off x="6553200" y="6516002"/>
            <a:ext cx="2133600" cy="365125"/>
          </a:xfrm>
          <a:prstGeom prst="rect">
            <a:avLst/>
          </a:prstGeom>
        </p:spPr>
        <p:txBody>
          <a:bodyPr vert="horz" lIns="91440" tIns="45720" rIns="91440" bIns="45720" rtlCol="0" anchor="ctr"/>
          <a:lstStyle>
            <a:lvl1pPr algn="r">
              <a:defRPr sz="900">
                <a:solidFill>
                  <a:schemeClr val="bg1"/>
                </a:solidFill>
              </a:defRPr>
            </a:lvl1pPr>
          </a:lstStyle>
          <a:p>
            <a:fld id="{F8C3A03E-2591-4D09-83D1-82A7B163E028}" type="slidenum">
              <a:rPr lang="sv-SE" smtClean="0">
                <a:solidFill>
                  <a:prstClr val="white"/>
                </a:solidFill>
              </a:rPr>
              <a:pPr/>
              <a:t>‹#›</a:t>
            </a:fld>
            <a:endParaRPr lang="sv-SE" dirty="0">
              <a:solidFill>
                <a:prstClr val="white"/>
              </a:solidFill>
            </a:endParaRPr>
          </a:p>
        </p:txBody>
      </p:sp>
      <p:pic>
        <p:nvPicPr>
          <p:cNvPr id="11"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25193" y="2244036"/>
            <a:ext cx="5328592" cy="1833036"/>
          </a:xfrm>
          <a:prstGeom prst="rect">
            <a:avLst/>
          </a:prstGeom>
          <a:noFill/>
          <a:ln w="9525">
            <a:noFill/>
            <a:miter lim="800000"/>
            <a:headEnd/>
            <a:tailEnd/>
          </a:ln>
          <a:effectLst/>
        </p:spPr>
      </p:pic>
    </p:spTree>
    <p:extLst>
      <p:ext uri="{BB962C8B-B14F-4D97-AF65-F5344CB8AC3E}">
        <p14:creationId xmlns:p14="http://schemas.microsoft.com/office/powerpoint/2010/main" val="126045165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3015209" y="3015208"/>
            <a:ext cx="6858003" cy="82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51520" y="260648"/>
            <a:ext cx="4906888" cy="490066"/>
          </a:xfrm>
        </p:spPr>
        <p:txBody>
          <a:bodyPr/>
          <a:lstStyle>
            <a:lvl1pPr algn="l">
              <a:defRPr i="1"/>
            </a:lvl1pPr>
          </a:lstStyle>
          <a:p>
            <a:r>
              <a:rPr lang="ru-RU" dirty="0" smtClean="0"/>
              <a:t>Образец заголовка</a:t>
            </a:r>
            <a:endParaRPr lang="ru-RU" dirty="0"/>
          </a:p>
        </p:txBody>
      </p:sp>
      <p:pic>
        <p:nvPicPr>
          <p:cNvPr id="6" name="Picture 5"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00026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Только заголовок">
    <p:spTree>
      <p:nvGrpSpPr>
        <p:cNvPr id="1" name=""/>
        <p:cNvGrpSpPr/>
        <p:nvPr/>
      </p:nvGrpSpPr>
      <p:grpSpPr>
        <a:xfrm>
          <a:off x="0" y="0"/>
          <a:ext cx="0" cy="0"/>
          <a:chOff x="0" y="0"/>
          <a:chExt cx="0" cy="0"/>
        </a:xfrm>
      </p:grpSpPr>
      <p:pic>
        <p:nvPicPr>
          <p:cNvPr id="7" name="Picture 5"/>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3023202" y="3007214"/>
            <a:ext cx="6858000" cy="843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51520" y="260648"/>
            <a:ext cx="4906888" cy="490066"/>
          </a:xfrm>
        </p:spPr>
        <p:txBody>
          <a:bodyPr/>
          <a:lstStyle>
            <a:lvl1pPr algn="l">
              <a:defRPr i="1"/>
            </a:lvl1pPr>
          </a:lstStyle>
          <a:p>
            <a:r>
              <a:rPr lang="ru-RU" dirty="0" smtClean="0"/>
              <a:t>Образец заголовка</a:t>
            </a:r>
            <a:endParaRPr lang="ru-RU" dirty="0"/>
          </a:p>
        </p:txBody>
      </p:sp>
      <p:pic>
        <p:nvPicPr>
          <p:cNvPr id="6" name="Picture 5"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35752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4_Только заголовок">
    <p:spTree>
      <p:nvGrpSpPr>
        <p:cNvPr id="1" name=""/>
        <p:cNvGrpSpPr/>
        <p:nvPr/>
      </p:nvGrpSpPr>
      <p:grpSpPr>
        <a:xfrm>
          <a:off x="0" y="0"/>
          <a:ext cx="0" cy="0"/>
          <a:chOff x="0" y="0"/>
          <a:chExt cx="0" cy="0"/>
        </a:xfrm>
      </p:grpSpPr>
      <p:pic>
        <p:nvPicPr>
          <p:cNvPr id="5" name="Picture 4"/>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rot="16200000">
            <a:off x="-3033464" y="2996950"/>
            <a:ext cx="6858001" cy="864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51520" y="260648"/>
            <a:ext cx="4906888" cy="490066"/>
          </a:xfrm>
        </p:spPr>
        <p:txBody>
          <a:bodyPr/>
          <a:lstStyle>
            <a:lvl1pPr algn="l">
              <a:defRPr i="1"/>
            </a:lvl1pPr>
          </a:lstStyle>
          <a:p>
            <a:r>
              <a:rPr lang="ru-RU" dirty="0" smtClean="0"/>
              <a:t>Образец заголовка</a:t>
            </a:r>
            <a:endParaRPr lang="ru-RU" dirty="0"/>
          </a:p>
        </p:txBody>
      </p:sp>
      <p:pic>
        <p:nvPicPr>
          <p:cNvPr id="7" name="Picture 6"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24626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3051212" y="3051212"/>
            <a:ext cx="6858004" cy="755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683568" y="2204864"/>
            <a:ext cx="7772400" cy="2304256"/>
          </a:xfrm>
        </p:spPr>
        <p:txBody>
          <a:bodyPr/>
          <a:lstStyle/>
          <a:p>
            <a:r>
              <a:rPr lang="ru-RU" smtClean="0"/>
              <a:t>Образец заголовка</a:t>
            </a:r>
            <a:endParaRPr lang="ru-RU"/>
          </a:p>
        </p:txBody>
      </p:sp>
      <p:pic>
        <p:nvPicPr>
          <p:cNvPr id="8" name="Picture 7"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45112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Титульный слайд">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rot="16200000">
            <a:off x="-3001557" y="3015206"/>
            <a:ext cx="6858002" cy="827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683568" y="2204864"/>
            <a:ext cx="7772400" cy="2304256"/>
          </a:xfrm>
        </p:spPr>
        <p:txBody>
          <a:bodyPr/>
          <a:lstStyle/>
          <a:p>
            <a:r>
              <a:rPr lang="ru-RU" smtClean="0"/>
              <a:t>Образец заголовка</a:t>
            </a:r>
            <a:endParaRPr lang="ru-RU"/>
          </a:p>
        </p:txBody>
      </p:sp>
      <p:pic>
        <p:nvPicPr>
          <p:cNvPr id="8" name="Picture 7"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54581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Титульный слайд">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3015209" y="3015208"/>
            <a:ext cx="6858003" cy="82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683568" y="2204864"/>
            <a:ext cx="7772400" cy="2304256"/>
          </a:xfrm>
        </p:spPr>
        <p:txBody>
          <a:bodyPr/>
          <a:lstStyle/>
          <a:p>
            <a:r>
              <a:rPr lang="ru-RU" smtClean="0"/>
              <a:t>Образец заголовка</a:t>
            </a:r>
            <a:endParaRPr lang="ru-RU"/>
          </a:p>
        </p:txBody>
      </p:sp>
      <p:pic>
        <p:nvPicPr>
          <p:cNvPr id="8" name="Picture 7"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5431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Титульный слайд">
    <p:spTree>
      <p:nvGrpSpPr>
        <p:cNvPr id="1" name=""/>
        <p:cNvGrpSpPr/>
        <p:nvPr/>
      </p:nvGrpSpPr>
      <p:grpSpPr>
        <a:xfrm>
          <a:off x="0" y="0"/>
          <a:ext cx="0" cy="0"/>
          <a:chOff x="0" y="0"/>
          <a:chExt cx="0" cy="0"/>
        </a:xfrm>
      </p:grpSpPr>
      <p:pic>
        <p:nvPicPr>
          <p:cNvPr id="6" name="Picture 5"/>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3023202" y="3007214"/>
            <a:ext cx="6858000" cy="843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683568" y="2204864"/>
            <a:ext cx="7772400" cy="2304256"/>
          </a:xfrm>
        </p:spPr>
        <p:txBody>
          <a:bodyPr/>
          <a:lstStyle/>
          <a:p>
            <a:r>
              <a:rPr lang="ru-RU" smtClean="0"/>
              <a:t>Образец заголовка</a:t>
            </a:r>
            <a:endParaRPr lang="ru-RU"/>
          </a:p>
        </p:txBody>
      </p:sp>
      <p:pic>
        <p:nvPicPr>
          <p:cNvPr id="5" name="Picture 4"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5059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4638"/>
            <a:ext cx="4906888" cy="490066"/>
          </a:xfrm>
          <a:prstGeom prst="rect">
            <a:avLst/>
          </a:prstGeom>
        </p:spPr>
        <p:txBody>
          <a:bodyPr vert="horz" lIns="91440" tIns="45720" rIns="91440" bIns="45720" rtlCol="0" anchor="ctr">
            <a:no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998147471"/>
      </p:ext>
    </p:extLst>
  </p:cSld>
  <p:clrMap bg1="lt1" tx1="dk1" bg2="lt2" tx2="dk2" accent1="accent1" accent2="accent2" accent3="accent3" accent4="accent4" accent5="accent5" accent6="accent6" hlink="hlink" folHlink="folHlink"/>
  <p:sldLayoutIdLst>
    <p:sldLayoutId id="2147483714" r:id="rId1"/>
    <p:sldLayoutId id="2147483709" r:id="rId2"/>
    <p:sldLayoutId id="2147483659" r:id="rId3"/>
    <p:sldLayoutId id="2147483707" r:id="rId4"/>
    <p:sldLayoutId id="2147483719" r:id="rId5"/>
    <p:sldLayoutId id="2147483658" r:id="rId6"/>
    <p:sldLayoutId id="2147483715" r:id="rId7"/>
    <p:sldLayoutId id="2147483710" r:id="rId8"/>
    <p:sldLayoutId id="2147483706" r:id="rId9"/>
    <p:sldLayoutId id="2147483716" r:id="rId10"/>
    <p:sldLayoutId id="2147483712" r:id="rId11"/>
    <p:sldLayoutId id="2147483704" r:id="rId12"/>
    <p:sldLayoutId id="2147483717" r:id="rId13"/>
    <p:sldLayoutId id="2147483718" r:id="rId14"/>
    <p:sldLayoutId id="2147483660" r:id="rId15"/>
    <p:sldLayoutId id="2147483708" r:id="rId16"/>
    <p:sldLayoutId id="2147483703" r:id="rId17"/>
  </p:sldLayoutIdLst>
  <p:timing>
    <p:tnLst>
      <p:par>
        <p:cTn id="1" dur="indefinite" restart="never" nodeType="tmRoot"/>
      </p:par>
    </p:tnLst>
  </p:timing>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02630"/>
            <a:ext cx="4906888" cy="490066"/>
          </a:xfrm>
          <a:prstGeom prst="rect">
            <a:avLst/>
          </a:prstGeom>
        </p:spPr>
        <p:txBody>
          <a:bodyPr vert="horz" lIns="91440" tIns="45720" rIns="91440" bIns="45720" rtlCol="0" anchor="ctr">
            <a:no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pic>
        <p:nvPicPr>
          <p:cNvPr id="7" name="Picture 6" descr="C:\Users\NALEXEEVA\Downloads\ORI_LOGO_SML_RGB_BLACK.jpg"/>
          <p:cNvPicPr>
            <a:picLocks noChangeAspect="1" noChangeArrowheads="1"/>
          </p:cNvPicPr>
          <p:nvPr userDrawn="1"/>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16632"/>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740661"/>
      </p:ext>
    </p:extLst>
  </p:cSld>
  <p:clrMap bg1="lt1" tx1="dk1" bg2="lt2" tx2="dk2" accent1="accent1" accent2="accent2" accent3="accent3" accent4="accent4" accent5="accent5" accent6="accent6" hlink="hlink" folHlink="folHlink"/>
  <p:sldLayoutIdLst>
    <p:sldLayoutId id="2147483688" r:id="rId1"/>
    <p:sldLayoutId id="2147483731" r:id="rId2"/>
  </p:sldLayoutIdLst>
  <p:timing>
    <p:tnLst>
      <p:par>
        <p:cTn id="1" dur="indefinite" restart="never" nodeType="tmRoot"/>
      </p:par>
    </p:tnLst>
  </p:timing>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02630"/>
            <a:ext cx="4906888" cy="490066"/>
          </a:xfrm>
          <a:prstGeom prst="rect">
            <a:avLst/>
          </a:prstGeom>
        </p:spPr>
        <p:txBody>
          <a:bodyPr vert="horz" lIns="91440" tIns="45720" rIns="91440" bIns="45720" rtlCol="0" anchor="ctr">
            <a:noAutofit/>
          </a:bodyPr>
          <a:lstStyle/>
          <a:p>
            <a:r>
              <a:rPr lang="ru-RU" smtClean="0"/>
              <a:t>Образец заголовка</a:t>
            </a:r>
            <a:endParaRPr lang="ru-RU"/>
          </a:p>
        </p:txBody>
      </p:sp>
      <p:sp>
        <p:nvSpPr>
          <p:cNvPr id="3" name="Текст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pic>
        <p:nvPicPr>
          <p:cNvPr id="7" name="Picture 6" descr="C:\Users\NALEXEEVA\Downloads\ORI_LOGO_SML_RGB_BLACK.jpg"/>
          <p:cNvPicPr>
            <a:picLocks noChangeAspect="1" noChangeArrowheads="1"/>
          </p:cNvPicPr>
          <p:nvPr userDrawn="1"/>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16634"/>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253798"/>
      </p:ext>
    </p:extLst>
  </p:cSld>
  <p:clrMap bg1="lt1" tx1="dk1" bg2="lt2" tx2="dk2" accent1="accent1" accent2="accent2" accent3="accent3" accent4="accent4" accent5="accent5" accent6="accent6" hlink="hlink" folHlink="folHlink"/>
  <p:sldLayoutIdLst>
    <p:sldLayoutId id="2147483733" r:id="rId1"/>
    <p:sldLayoutId id="2147483734" r:id="rId2"/>
  </p:sldLayoutIdLst>
  <p:timing>
    <p:tnLst>
      <p:par>
        <p:cTn id="1" dur="indefinite" restart="never" nodeType="tmRoot"/>
      </p:par>
    </p:tnLst>
  </p:timing>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7.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3528" y="156947"/>
            <a:ext cx="7599773" cy="677108"/>
          </a:xfrm>
          <a:prstGeom prst="rect">
            <a:avLst/>
          </a:prstGeom>
        </p:spPr>
        <p:txBody>
          <a:bodyPr wrap="none">
            <a:spAutoFit/>
          </a:bodyPr>
          <a:lstStyle/>
          <a:p>
            <a:r>
              <a:rPr lang="ru-RU" sz="3800" dirty="0" smtClean="0">
                <a:solidFill>
                  <a:schemeClr val="tx1">
                    <a:lumMod val="65000"/>
                    <a:lumOff val="35000"/>
                  </a:schemeClr>
                </a:solidFill>
                <a:cs typeface="Arial" panose="020B0604020202020204" pitchFamily="34" charset="0"/>
              </a:rPr>
              <a:t>ПРЕЗЕНТАЦИЯ КАТАЛОГА</a:t>
            </a:r>
            <a:r>
              <a:rPr lang="en-US" sz="3800" dirty="0" smtClean="0">
                <a:solidFill>
                  <a:schemeClr val="tx1">
                    <a:lumMod val="65000"/>
                    <a:lumOff val="35000"/>
                  </a:schemeClr>
                </a:solidFill>
                <a:cs typeface="Arial" panose="020B0604020202020204" pitchFamily="34" charset="0"/>
              </a:rPr>
              <a:t> </a:t>
            </a:r>
            <a:r>
              <a:rPr lang="ru-RU" sz="3800" dirty="0" smtClean="0">
                <a:solidFill>
                  <a:schemeClr val="tx1">
                    <a:lumMod val="65000"/>
                    <a:lumOff val="35000"/>
                  </a:schemeClr>
                </a:solidFill>
                <a:cs typeface="Arial" panose="020B0604020202020204" pitchFamily="34" charset="0"/>
              </a:rPr>
              <a:t>№1</a:t>
            </a:r>
            <a:endParaRPr lang="en-US" sz="3800" dirty="0">
              <a:solidFill>
                <a:schemeClr val="tx1">
                  <a:lumMod val="65000"/>
                  <a:lumOff val="35000"/>
                </a:schemeClr>
              </a:solidFill>
              <a:cs typeface="Arial" panose="020B0604020202020204" pitchFamily="34" charset="0"/>
            </a:endParaRPr>
          </a:p>
        </p:txBody>
      </p:sp>
      <p:sp>
        <p:nvSpPr>
          <p:cNvPr id="7" name="Rectangle 6"/>
          <p:cNvSpPr/>
          <p:nvPr/>
        </p:nvSpPr>
        <p:spPr>
          <a:xfrm>
            <a:off x="1942711" y="791796"/>
            <a:ext cx="5102231" cy="461665"/>
          </a:xfrm>
          <a:prstGeom prst="rect">
            <a:avLst/>
          </a:prstGeom>
        </p:spPr>
        <p:txBody>
          <a:bodyPr wrap="none">
            <a:spAutoFit/>
          </a:bodyPr>
          <a:lstStyle/>
          <a:p>
            <a:r>
              <a:rPr lang="ru-RU" sz="2400" dirty="0" smtClean="0">
                <a:solidFill>
                  <a:prstClr val="black">
                    <a:lumMod val="65000"/>
                    <a:lumOff val="35000"/>
                  </a:prstClr>
                </a:solidFill>
                <a:cs typeface="Arial" panose="020B0604020202020204" pitchFamily="34" charset="0"/>
              </a:rPr>
              <a:t>27 декабря 2015 – 23 января 2016</a:t>
            </a:r>
            <a:endParaRPr lang="en-US" sz="2400" dirty="0">
              <a:solidFill>
                <a:prstClr val="black">
                  <a:lumMod val="65000"/>
                  <a:lumOff val="35000"/>
                </a:prstClr>
              </a:solidFill>
              <a:cs typeface="Arial" panose="020B0604020202020204" pitchFamily="34" charset="0"/>
            </a:endParaRPr>
          </a:p>
        </p:txBody>
      </p:sp>
      <p:pic>
        <p:nvPicPr>
          <p:cNvPr id="2" name="Picture 1"/>
          <p:cNvPicPr>
            <a:picLocks noChangeAspect="1"/>
          </p:cNvPicPr>
          <p:nvPr/>
        </p:nvPicPr>
        <p:blipFill>
          <a:blip r:embed="rId2"/>
          <a:stretch>
            <a:fillRect/>
          </a:stretch>
        </p:blipFill>
        <p:spPr>
          <a:xfrm>
            <a:off x="4574270" y="2436279"/>
            <a:ext cx="3902098" cy="3643261"/>
          </a:xfrm>
          <a:prstGeom prst="rect">
            <a:avLst/>
          </a:prstGeom>
          <a:noFill/>
          <a:ln>
            <a:noFill/>
          </a:ln>
        </p:spPr>
      </p:pic>
      <p:pic>
        <p:nvPicPr>
          <p:cNvPr id="8" name="Picture 7"/>
          <p:cNvPicPr>
            <a:picLocks noChangeAspect="1"/>
          </p:cNvPicPr>
          <p:nvPr/>
        </p:nvPicPr>
        <p:blipFill>
          <a:blip r:embed="rId2"/>
          <a:stretch>
            <a:fillRect/>
          </a:stretch>
        </p:blipFill>
        <p:spPr>
          <a:xfrm>
            <a:off x="664406" y="1340852"/>
            <a:ext cx="3756745" cy="3507549"/>
          </a:xfrm>
          <a:prstGeom prst="rect">
            <a:avLst/>
          </a:prstGeom>
          <a:noFill/>
          <a:ln>
            <a:noFill/>
          </a:ln>
        </p:spPr>
      </p:pic>
      <p:pic>
        <p:nvPicPr>
          <p:cNvPr id="9" name="Picture 8"/>
          <p:cNvPicPr>
            <a:picLocks noChangeAspect="1"/>
          </p:cNvPicPr>
          <p:nvPr/>
        </p:nvPicPr>
        <p:blipFill>
          <a:blip r:embed="rId2"/>
          <a:stretch>
            <a:fillRect/>
          </a:stretch>
        </p:blipFill>
        <p:spPr>
          <a:xfrm>
            <a:off x="2123728" y="1979627"/>
            <a:ext cx="3830801" cy="3576693"/>
          </a:xfrm>
          <a:prstGeom prst="rect">
            <a:avLst/>
          </a:prstGeom>
          <a:noFill/>
          <a:ln>
            <a:noFill/>
          </a:ln>
        </p:spPr>
      </p:pic>
      <p:sp>
        <p:nvSpPr>
          <p:cNvPr id="10" name="Rectangle 9"/>
          <p:cNvSpPr/>
          <p:nvPr/>
        </p:nvSpPr>
        <p:spPr>
          <a:xfrm>
            <a:off x="2622351" y="6008401"/>
            <a:ext cx="3150478" cy="523220"/>
          </a:xfrm>
          <a:prstGeom prst="rect">
            <a:avLst/>
          </a:prstGeom>
        </p:spPr>
        <p:txBody>
          <a:bodyPr wrap="none">
            <a:spAutoFit/>
          </a:bodyPr>
          <a:lstStyle/>
          <a:p>
            <a:r>
              <a:rPr lang="ru-RU" sz="2800" dirty="0" err="1" smtClean="0">
                <a:solidFill>
                  <a:prstClr val="black">
                    <a:lumMod val="65000"/>
                    <a:lumOff val="35000"/>
                  </a:prstClr>
                </a:solidFill>
                <a:cs typeface="Arial" panose="020B0604020202020204" pitchFamily="34" charset="0"/>
              </a:rPr>
              <a:t>Шопоголик</a:t>
            </a:r>
            <a:r>
              <a:rPr lang="ru-RU" sz="2800" dirty="0" smtClean="0">
                <a:solidFill>
                  <a:prstClr val="black">
                    <a:lumMod val="65000"/>
                    <a:lumOff val="35000"/>
                  </a:prstClr>
                </a:solidFill>
                <a:cs typeface="Arial" panose="020B0604020202020204" pitchFamily="34" charset="0"/>
              </a:rPr>
              <a:t> в раю!</a:t>
            </a:r>
            <a:endParaRPr lang="en-US" sz="2800" dirty="0">
              <a:solidFill>
                <a:prstClr val="black">
                  <a:lumMod val="65000"/>
                  <a:lumOff val="35000"/>
                </a:prstClr>
              </a:solidFill>
              <a:cs typeface="Arial" panose="020B0604020202020204" pitchFamily="34" charset="0"/>
            </a:endParaRPr>
          </a:p>
        </p:txBody>
      </p:sp>
    </p:spTree>
    <p:extLst>
      <p:ext uri="{BB962C8B-B14F-4D97-AF65-F5344CB8AC3E}">
        <p14:creationId xmlns:p14="http://schemas.microsoft.com/office/powerpoint/2010/main" val="17217484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2922" y="1409595"/>
            <a:ext cx="8738155" cy="4038809"/>
          </a:xfrm>
          <a:prstGeom prst="rect">
            <a:avLst/>
          </a:prstGeom>
          <a:noFill/>
          <a:ln>
            <a:noFill/>
          </a:ln>
        </p:spPr>
      </p:pic>
    </p:spTree>
    <p:extLst>
      <p:ext uri="{BB962C8B-B14F-4D97-AF65-F5344CB8AC3E}">
        <p14:creationId xmlns:p14="http://schemas.microsoft.com/office/powerpoint/2010/main" val="16771301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627784" y="940182"/>
            <a:ext cx="6408712" cy="2704842"/>
          </a:xfrm>
        </p:spPr>
        <p:txBody>
          <a:bodyPr>
            <a:noAutofit/>
          </a:bodyPr>
          <a:lstStyle/>
          <a:p>
            <a:r>
              <a:rPr lang="ru-RU" sz="1800" dirty="0" smtClean="0">
                <a:solidFill>
                  <a:srgbClr val="595959"/>
                </a:solidFill>
              </a:rPr>
              <a:t>Компактный формат спрея позволяет разместить его в любой дамской  сумочке, косметичке и ручной клади.</a:t>
            </a:r>
          </a:p>
          <a:p>
            <a:r>
              <a:rPr lang="ru-RU" sz="1800" dirty="0" smtClean="0">
                <a:solidFill>
                  <a:srgbClr val="595959"/>
                </a:solidFill>
              </a:rPr>
              <a:t>Миниатюра аромата  - это востребованный формат, который производится только для супер-попрулярных туалетных вод.</a:t>
            </a:r>
          </a:p>
          <a:p>
            <a:pPr>
              <a:lnSpc>
                <a:spcPct val="150000"/>
              </a:lnSpc>
            </a:pPr>
            <a:r>
              <a:rPr lang="ru-RU" sz="1800" dirty="0" smtClean="0">
                <a:solidFill>
                  <a:srgbClr val="595959"/>
                </a:solidFill>
              </a:rPr>
              <a:t>Одного флакона в среднем хватит на 220 нанесений.</a:t>
            </a:r>
          </a:p>
          <a:p>
            <a:r>
              <a:rPr lang="ru-RU" sz="1800" dirty="0" smtClean="0">
                <a:solidFill>
                  <a:srgbClr val="595959"/>
                </a:solidFill>
              </a:rPr>
              <a:t>Все туалетные воды соответствуют модному тренду цветочно-фруктовых  ароматов</a:t>
            </a:r>
            <a:endParaRPr lang="ru-RU" sz="1800" dirty="0">
              <a:solidFill>
                <a:srgbClr val="595959"/>
              </a:solidFill>
            </a:endParaRPr>
          </a:p>
          <a:p>
            <a:pPr>
              <a:lnSpc>
                <a:spcPct val="150000"/>
              </a:lnSpc>
            </a:pPr>
            <a:endParaRPr lang="ru-RU" sz="1800" dirty="0" smtClean="0">
              <a:solidFill>
                <a:srgbClr val="595959"/>
              </a:solidFill>
            </a:endParaRPr>
          </a:p>
        </p:txBody>
      </p:sp>
      <p:sp>
        <p:nvSpPr>
          <p:cNvPr id="12" name="Content Placeholder 13"/>
          <p:cNvSpPr txBox="1">
            <a:spLocks/>
          </p:cNvSpPr>
          <p:nvPr/>
        </p:nvSpPr>
        <p:spPr>
          <a:xfrm>
            <a:off x="2627784" y="3861048"/>
            <a:ext cx="6336704" cy="2782758"/>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ru-RU" sz="2000" b="1" dirty="0" smtClean="0">
                <a:solidFill>
                  <a:srgbClr val="595959"/>
                </a:solidFill>
              </a:rPr>
              <a:t>М</a:t>
            </a:r>
            <a:r>
              <a:rPr lang="en-US" sz="2000" b="1" dirty="0" err="1" smtClean="0">
                <a:solidFill>
                  <a:srgbClr val="595959"/>
                </a:solidFill>
              </a:rPr>
              <a:t>iss</a:t>
            </a:r>
            <a:r>
              <a:rPr lang="en-US" sz="2000" b="1" dirty="0" smtClean="0">
                <a:solidFill>
                  <a:srgbClr val="595959"/>
                </a:solidFill>
              </a:rPr>
              <a:t> O </a:t>
            </a:r>
            <a:r>
              <a:rPr lang="en-US" sz="2000" dirty="0" smtClean="0">
                <a:solidFill>
                  <a:srgbClr val="595959"/>
                </a:solidFill>
              </a:rPr>
              <a:t>– </a:t>
            </a:r>
            <a:r>
              <a:rPr lang="ru-RU" sz="1800" dirty="0">
                <a:solidFill>
                  <a:srgbClr val="595959"/>
                </a:solidFill>
              </a:rPr>
              <a:t>Фруктово-цветочный </a:t>
            </a:r>
            <a:r>
              <a:rPr lang="ru-RU" sz="1800" dirty="0" smtClean="0">
                <a:solidFill>
                  <a:srgbClr val="595959"/>
                </a:solidFill>
              </a:rPr>
              <a:t>аромат.  В </a:t>
            </a:r>
            <a:r>
              <a:rPr lang="ru-RU" sz="1800" dirty="0">
                <a:solidFill>
                  <a:srgbClr val="595959"/>
                </a:solidFill>
              </a:rPr>
              <a:t>сердце аромата </a:t>
            </a:r>
            <a:r>
              <a:rPr lang="ru-RU" sz="1800" dirty="0" smtClean="0">
                <a:solidFill>
                  <a:srgbClr val="595959"/>
                </a:solidFill>
              </a:rPr>
              <a:t>– аккорд </a:t>
            </a:r>
            <a:r>
              <a:rPr lang="ru-RU" sz="1800" dirty="0">
                <a:solidFill>
                  <a:srgbClr val="595959"/>
                </a:solidFill>
              </a:rPr>
              <a:t>из солнечного персика, лилии, гелиотропа и кокосового </a:t>
            </a:r>
            <a:r>
              <a:rPr lang="ru-RU" sz="1800" dirty="0" smtClean="0">
                <a:solidFill>
                  <a:srgbClr val="595959"/>
                </a:solidFill>
              </a:rPr>
              <a:t>молока. Шлейф - из </a:t>
            </a:r>
            <a:r>
              <a:rPr lang="ru-RU" sz="1800" dirty="0">
                <a:solidFill>
                  <a:srgbClr val="595959"/>
                </a:solidFill>
              </a:rPr>
              <a:t>кедра, сандала, амбры и </a:t>
            </a:r>
            <a:r>
              <a:rPr lang="ru-RU" sz="1800" dirty="0" smtClean="0">
                <a:solidFill>
                  <a:srgbClr val="595959"/>
                </a:solidFill>
              </a:rPr>
              <a:t>мускуса.</a:t>
            </a:r>
            <a:endParaRPr lang="ru-RU" sz="1200" b="1" dirty="0" smtClean="0">
              <a:solidFill>
                <a:srgbClr val="595959"/>
              </a:solidFill>
            </a:endParaRPr>
          </a:p>
          <a:p>
            <a:r>
              <a:rPr lang="en-US" sz="2000" b="1" dirty="0" smtClean="0">
                <a:solidFill>
                  <a:srgbClr val="595959"/>
                </a:solidFill>
              </a:rPr>
              <a:t>Imagination</a:t>
            </a:r>
            <a:r>
              <a:rPr lang="ru-RU" sz="2000" dirty="0" smtClean="0">
                <a:solidFill>
                  <a:srgbClr val="595959"/>
                </a:solidFill>
              </a:rPr>
              <a:t> –</a:t>
            </a:r>
            <a:r>
              <a:rPr lang="ru-RU" sz="1800" dirty="0" smtClean="0">
                <a:solidFill>
                  <a:srgbClr val="595959"/>
                </a:solidFill>
              </a:rPr>
              <a:t>бодрящий </a:t>
            </a:r>
            <a:r>
              <a:rPr lang="ru-RU" sz="1800" dirty="0">
                <a:solidFill>
                  <a:srgbClr val="595959"/>
                </a:solidFill>
              </a:rPr>
              <a:t>аромат с выразительными нотами </a:t>
            </a:r>
            <a:r>
              <a:rPr lang="ru-RU" sz="1800" dirty="0" smtClean="0">
                <a:solidFill>
                  <a:srgbClr val="595959"/>
                </a:solidFill>
              </a:rPr>
              <a:t>мускуса и груши «Уильямс» . </a:t>
            </a:r>
            <a:endParaRPr lang="ru-RU" b="1" dirty="0" smtClean="0">
              <a:solidFill>
                <a:srgbClr val="595959"/>
              </a:solidFill>
            </a:endParaRPr>
          </a:p>
          <a:p>
            <a:r>
              <a:rPr lang="en-US" sz="2000" b="1" dirty="0" smtClean="0">
                <a:solidFill>
                  <a:srgbClr val="595959"/>
                </a:solidFill>
              </a:rPr>
              <a:t>My </a:t>
            </a:r>
            <a:r>
              <a:rPr lang="en-US" sz="2000" b="1" dirty="0">
                <a:solidFill>
                  <a:srgbClr val="595959"/>
                </a:solidFill>
              </a:rPr>
              <a:t>Naked </a:t>
            </a:r>
            <a:r>
              <a:rPr lang="en-US" sz="2000" b="1" dirty="0" smtClean="0">
                <a:solidFill>
                  <a:srgbClr val="595959"/>
                </a:solidFill>
              </a:rPr>
              <a:t>Truth</a:t>
            </a:r>
            <a:r>
              <a:rPr lang="ru-RU" sz="2000" b="1" dirty="0" smtClean="0">
                <a:solidFill>
                  <a:srgbClr val="595959"/>
                </a:solidFill>
              </a:rPr>
              <a:t> – </a:t>
            </a:r>
            <a:r>
              <a:rPr lang="ru-RU" sz="1800" dirty="0">
                <a:solidFill>
                  <a:srgbClr val="595959"/>
                </a:solidFill>
              </a:rPr>
              <a:t>ч</a:t>
            </a:r>
            <a:r>
              <a:rPr lang="ru-RU" sz="1800" dirty="0" smtClean="0">
                <a:solidFill>
                  <a:srgbClr val="595959"/>
                </a:solidFill>
              </a:rPr>
              <a:t>истый</a:t>
            </a:r>
            <a:r>
              <a:rPr lang="ru-RU" sz="1800" dirty="0">
                <a:solidFill>
                  <a:srgbClr val="595959"/>
                </a:solidFill>
              </a:rPr>
              <a:t>, вдохновенный аромат с нотами хлопкового цветка, цветков яблони, японского османтуса и </a:t>
            </a:r>
            <a:r>
              <a:rPr lang="ru-RU" sz="1800" dirty="0" smtClean="0">
                <a:solidFill>
                  <a:srgbClr val="595959"/>
                </a:solidFill>
              </a:rPr>
              <a:t>абрикоса</a:t>
            </a:r>
            <a:endParaRPr lang="en-US" sz="2000" dirty="0">
              <a:solidFill>
                <a:srgbClr val="595959"/>
              </a:solidFill>
            </a:endParaRPr>
          </a:p>
          <a:p>
            <a:endParaRPr lang="ru-RU" sz="2000" dirty="0" smtClean="0">
              <a:solidFill>
                <a:srgbClr val="595959"/>
              </a:solidFill>
            </a:endParaRPr>
          </a:p>
          <a:p>
            <a:endParaRPr lang="ru-RU" sz="500" dirty="0">
              <a:solidFill>
                <a:srgbClr val="595959"/>
              </a:solidFill>
            </a:endParaRPr>
          </a:p>
        </p:txBody>
      </p:sp>
      <p:sp>
        <p:nvSpPr>
          <p:cNvPr id="9" name="Rectangle 8"/>
          <p:cNvSpPr/>
          <p:nvPr/>
        </p:nvSpPr>
        <p:spPr>
          <a:xfrm>
            <a:off x="634879" y="221832"/>
            <a:ext cx="7560840" cy="523220"/>
          </a:xfrm>
          <a:prstGeom prst="rect">
            <a:avLst/>
          </a:prstGeom>
        </p:spPr>
        <p:txBody>
          <a:bodyPr wrap="square">
            <a:spAutoFit/>
          </a:bodyPr>
          <a:lstStyle/>
          <a:p>
            <a:r>
              <a:rPr lang="ru-RU" sz="2800" b="1" dirty="0" smtClean="0">
                <a:solidFill>
                  <a:schemeClr val="tx1">
                    <a:lumMod val="65000"/>
                    <a:lumOff val="35000"/>
                  </a:schemeClr>
                </a:solidFill>
                <a:cs typeface="Arial" panose="020B0604020202020204" pitchFamily="34" charset="0"/>
              </a:rPr>
              <a:t>Ароматы в мини - форматах</a:t>
            </a:r>
            <a:endParaRPr lang="en-US" sz="2800" b="1" dirty="0">
              <a:solidFill>
                <a:schemeClr val="tx1">
                  <a:lumMod val="65000"/>
                  <a:lumOff val="35000"/>
                </a:schemeClr>
              </a:solidFill>
              <a:cs typeface="Arial" panose="020B0604020202020204" pitchFamily="34" charset="0"/>
            </a:endParaRPr>
          </a:p>
        </p:txBody>
      </p:sp>
      <p:sp>
        <p:nvSpPr>
          <p:cNvPr id="14" name="Title 1"/>
          <p:cNvSpPr txBox="1">
            <a:spLocks/>
          </p:cNvSpPr>
          <p:nvPr/>
        </p:nvSpPr>
        <p:spPr>
          <a:xfrm>
            <a:off x="771491" y="6153268"/>
            <a:ext cx="1584176" cy="4905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schemeClr val="tx1">
                    <a:lumMod val="65000"/>
                    <a:lumOff val="35000"/>
                  </a:schemeClr>
                </a:solidFill>
                <a:latin typeface="Arial" panose="020B0604020202020204" pitchFamily="34" charset="0"/>
                <a:cs typeface="Arial" panose="020B0604020202020204" pitchFamily="34" charset="0"/>
              </a:rPr>
              <a:t>Стр. 146 - 147</a:t>
            </a:r>
            <a:endParaRPr lang="en-US" sz="1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5" name="Rectangle 14"/>
          <p:cNvSpPr/>
          <p:nvPr/>
        </p:nvSpPr>
        <p:spPr>
          <a:xfrm>
            <a:off x="822233" y="4227952"/>
            <a:ext cx="1639078" cy="461665"/>
          </a:xfrm>
          <a:prstGeom prst="rect">
            <a:avLst/>
          </a:prstGeom>
        </p:spPr>
        <p:txBody>
          <a:bodyPr wrap="square">
            <a:spAutoFit/>
          </a:bodyPr>
          <a:lstStyle/>
          <a:p>
            <a:pPr lvl="0" algn="ctr"/>
            <a:r>
              <a:rPr lang="en-US" sz="1200" dirty="0" smtClean="0">
                <a:solidFill>
                  <a:prstClr val="black">
                    <a:lumMod val="65000"/>
                    <a:lumOff val="35000"/>
                  </a:prstClr>
                </a:solidFill>
              </a:rPr>
              <a:t>Miss O</a:t>
            </a:r>
          </a:p>
          <a:p>
            <a:pPr lvl="0" algn="ctr"/>
            <a:r>
              <a:rPr lang="ru-RU" sz="1200" dirty="0" smtClean="0">
                <a:solidFill>
                  <a:prstClr val="black">
                    <a:lumMod val="65000"/>
                    <a:lumOff val="35000"/>
                  </a:prstClr>
                </a:solidFill>
              </a:rPr>
              <a:t> </a:t>
            </a:r>
            <a:r>
              <a:rPr lang="ru-RU" sz="1200" dirty="0">
                <a:solidFill>
                  <a:prstClr val="black">
                    <a:lumMod val="65000"/>
                    <a:lumOff val="35000"/>
                  </a:prstClr>
                </a:solidFill>
              </a:rPr>
              <a:t>Код </a:t>
            </a:r>
            <a:r>
              <a:rPr lang="en-US" sz="1200" dirty="0" smtClean="0">
                <a:solidFill>
                  <a:prstClr val="black">
                    <a:lumMod val="65000"/>
                    <a:lumOff val="35000"/>
                  </a:prstClr>
                </a:solidFill>
              </a:rPr>
              <a:t>32571</a:t>
            </a:r>
            <a:endParaRPr lang="ru-RU" sz="1200" dirty="0">
              <a:solidFill>
                <a:prstClr val="black">
                  <a:lumMod val="65000"/>
                  <a:lumOff val="35000"/>
                </a:prstClr>
              </a:solidFill>
            </a:endParaRPr>
          </a:p>
        </p:txBody>
      </p:sp>
      <p:sp>
        <p:nvSpPr>
          <p:cNvPr id="16" name="Rectangle 15"/>
          <p:cNvSpPr/>
          <p:nvPr/>
        </p:nvSpPr>
        <p:spPr>
          <a:xfrm>
            <a:off x="713072" y="4689617"/>
            <a:ext cx="1857400" cy="461665"/>
          </a:xfrm>
          <a:prstGeom prst="rect">
            <a:avLst/>
          </a:prstGeom>
        </p:spPr>
        <p:txBody>
          <a:bodyPr wrap="square">
            <a:spAutoFit/>
          </a:bodyPr>
          <a:lstStyle/>
          <a:p>
            <a:pPr algn="ctr"/>
            <a:r>
              <a:rPr lang="en-US" sz="1200" dirty="0" smtClean="0">
                <a:solidFill>
                  <a:srgbClr val="595959"/>
                </a:solidFill>
              </a:rPr>
              <a:t>Imagination</a:t>
            </a:r>
          </a:p>
          <a:p>
            <a:pPr algn="ctr"/>
            <a:r>
              <a:rPr lang="ru-RU" sz="1200" dirty="0" smtClean="0">
                <a:solidFill>
                  <a:srgbClr val="595959"/>
                </a:solidFill>
              </a:rPr>
              <a:t>Код 3</a:t>
            </a:r>
            <a:r>
              <a:rPr lang="en-US" sz="1200" dirty="0" smtClean="0">
                <a:solidFill>
                  <a:srgbClr val="595959"/>
                </a:solidFill>
              </a:rPr>
              <a:t>2570</a:t>
            </a:r>
            <a:endParaRPr lang="ru-RU" sz="1200" dirty="0">
              <a:solidFill>
                <a:srgbClr val="595959"/>
              </a:solidFill>
            </a:endParaRPr>
          </a:p>
        </p:txBody>
      </p:sp>
      <p:sp>
        <p:nvSpPr>
          <p:cNvPr id="17" name="Rectangle 16"/>
          <p:cNvSpPr/>
          <p:nvPr/>
        </p:nvSpPr>
        <p:spPr>
          <a:xfrm>
            <a:off x="997193" y="5281405"/>
            <a:ext cx="1269450" cy="461665"/>
          </a:xfrm>
          <a:prstGeom prst="rect">
            <a:avLst/>
          </a:prstGeom>
        </p:spPr>
        <p:txBody>
          <a:bodyPr wrap="none">
            <a:spAutoFit/>
          </a:bodyPr>
          <a:lstStyle/>
          <a:p>
            <a:pPr algn="ctr"/>
            <a:r>
              <a:rPr lang="en-US" sz="1200" dirty="0" smtClean="0">
                <a:solidFill>
                  <a:srgbClr val="595959"/>
                </a:solidFill>
                <a:ea typeface="Calibri" panose="020F0502020204030204" pitchFamily="34" charset="0"/>
              </a:rPr>
              <a:t>My Naked Truth</a:t>
            </a:r>
            <a:endParaRPr lang="ru-RU" sz="1200" dirty="0" smtClean="0">
              <a:solidFill>
                <a:srgbClr val="595959"/>
              </a:solidFill>
              <a:ea typeface="Calibri" panose="020F0502020204030204" pitchFamily="34" charset="0"/>
            </a:endParaRPr>
          </a:p>
          <a:p>
            <a:pPr algn="ctr"/>
            <a:r>
              <a:rPr lang="ru-RU" sz="1200" dirty="0" smtClean="0">
                <a:solidFill>
                  <a:srgbClr val="595959"/>
                </a:solidFill>
                <a:ea typeface="Calibri" panose="020F0502020204030204" pitchFamily="34" charset="0"/>
              </a:rPr>
              <a:t> Код </a:t>
            </a:r>
            <a:r>
              <a:rPr lang="en-US" sz="1200" dirty="0" smtClean="0">
                <a:solidFill>
                  <a:srgbClr val="595959"/>
                </a:solidFill>
                <a:ea typeface="Calibri" panose="020F0502020204030204" pitchFamily="34" charset="0"/>
              </a:rPr>
              <a:t>32569</a:t>
            </a:r>
            <a:endParaRPr lang="ru-RU" dirty="0">
              <a:solidFill>
                <a:srgbClr val="595959"/>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501" t="17407" r="31101" b="19510"/>
          <a:stretch/>
        </p:blipFill>
        <p:spPr>
          <a:xfrm>
            <a:off x="252548" y="1970232"/>
            <a:ext cx="2208763" cy="2070716"/>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252548" y="5789573"/>
            <a:ext cx="1975754"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5</a:t>
            </a: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ББ</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770968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55576" y="2060848"/>
            <a:ext cx="7772400" cy="2304256"/>
          </a:xfrm>
        </p:spPr>
        <p:txBody>
          <a:bodyPr/>
          <a:lstStyle/>
          <a:p>
            <a:pPr marL="0" indent="0"/>
            <a:r>
              <a:rPr lang="ru-RU" dirty="0" smtClean="0">
                <a:solidFill>
                  <a:schemeClr val="tx1">
                    <a:lumMod val="65000"/>
                    <a:lumOff val="35000"/>
                  </a:schemeClr>
                </a:solidFill>
                <a:latin typeface="+mn-lt"/>
                <a:cs typeface="Arial" panose="020B0604020202020204" pitchFamily="34" charset="0"/>
              </a:rPr>
              <a:t>Какой </a:t>
            </a:r>
            <a:r>
              <a:rPr lang="ru-RU" dirty="0" smtClean="0">
                <a:solidFill>
                  <a:srgbClr val="595959"/>
                </a:solidFill>
                <a:cs typeface="Arial" panose="020B0604020202020204" pitchFamily="34" charset="0"/>
              </a:rPr>
              <a:t>продукт</a:t>
            </a:r>
            <a:r>
              <a:rPr lang="ru-RU" sz="3600" b="1" dirty="0" smtClean="0">
                <a:solidFill>
                  <a:srgbClr val="EEECE1">
                    <a:lumMod val="50000"/>
                  </a:srgbClr>
                </a:solidFill>
                <a:cs typeface="Arial" panose="020B0604020202020204" pitchFamily="34" charset="0"/>
              </a:rPr>
              <a:t> </a:t>
            </a:r>
            <a:br>
              <a:rPr lang="ru-RU" sz="3600" b="1" dirty="0" smtClean="0">
                <a:solidFill>
                  <a:srgbClr val="EEECE1">
                    <a:lumMod val="50000"/>
                  </a:srgbClr>
                </a:solidFill>
                <a:cs typeface="Arial" panose="020B0604020202020204" pitchFamily="34" charset="0"/>
              </a:rPr>
            </a:br>
            <a:r>
              <a:rPr lang="ru-RU" sz="3600" b="1" dirty="0" smtClean="0">
                <a:solidFill>
                  <a:srgbClr val="EEECE1">
                    <a:lumMod val="50000"/>
                  </a:srgbClr>
                </a:solidFill>
                <a:cs typeface="Arial" panose="020B0604020202020204" pitchFamily="34" charset="0"/>
              </a:rPr>
              <a:t>поможет поддержать вашу красоту изнутри</a:t>
            </a:r>
            <a:r>
              <a:rPr lang="ru-RU" dirty="0" smtClean="0">
                <a:solidFill>
                  <a:schemeClr val="tx1">
                    <a:lumMod val="65000"/>
                    <a:lumOff val="35000"/>
                  </a:schemeClr>
                </a:solidFill>
                <a:latin typeface="+mn-lt"/>
                <a:cs typeface="Arial" panose="020B0604020202020204" pitchFamily="34" charset="0"/>
              </a:rPr>
              <a:t>?</a:t>
            </a:r>
            <a:r>
              <a:rPr lang="ru-RU" dirty="0" smtClean="0">
                <a:solidFill>
                  <a:schemeClr val="tx1">
                    <a:lumMod val="65000"/>
                    <a:lumOff val="35000"/>
                  </a:schemeClr>
                </a:solidFill>
                <a:latin typeface="+mn-lt"/>
                <a:cs typeface="Arial" panose="020B0604020202020204" pitchFamily="34" charset="0"/>
              </a:rPr>
              <a:t/>
            </a:r>
            <a:br>
              <a:rPr lang="ru-RU" dirty="0" smtClean="0">
                <a:solidFill>
                  <a:schemeClr val="tx1">
                    <a:lumMod val="65000"/>
                    <a:lumOff val="35000"/>
                  </a:schemeClr>
                </a:solidFill>
                <a:latin typeface="+mn-lt"/>
                <a:cs typeface="Arial" panose="020B0604020202020204" pitchFamily="34" charset="0"/>
              </a:rPr>
            </a:br>
            <a:endParaRPr lang="ru-RU" dirty="0">
              <a:latin typeface="+mn-lt"/>
            </a:endParaRPr>
          </a:p>
        </p:txBody>
      </p:sp>
    </p:spTree>
    <p:extLst>
      <p:ext uri="{BB962C8B-B14F-4D97-AF65-F5344CB8AC3E}">
        <p14:creationId xmlns:p14="http://schemas.microsoft.com/office/powerpoint/2010/main" val="16562977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3528" y="1411669"/>
            <a:ext cx="8746042" cy="4034662"/>
          </a:xfrm>
          <a:prstGeom prst="rect">
            <a:avLst/>
          </a:prstGeom>
          <a:noFill/>
          <a:ln>
            <a:noFill/>
          </a:ln>
        </p:spPr>
      </p:pic>
    </p:spTree>
    <p:extLst>
      <p:ext uri="{BB962C8B-B14F-4D97-AF65-F5344CB8AC3E}">
        <p14:creationId xmlns:p14="http://schemas.microsoft.com/office/powerpoint/2010/main" val="31787625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627784" y="980728"/>
            <a:ext cx="6407894" cy="2232248"/>
          </a:xfrm>
        </p:spPr>
        <p:txBody>
          <a:bodyPr>
            <a:normAutofit lnSpcReduction="10000"/>
          </a:bodyPr>
          <a:lstStyle/>
          <a:p>
            <a:pPr>
              <a:lnSpc>
                <a:spcPct val="120000"/>
              </a:lnSpc>
            </a:pPr>
            <a:r>
              <a:rPr lang="ru-RU" dirty="0" smtClean="0">
                <a:solidFill>
                  <a:srgbClr val="595959"/>
                </a:solidFill>
                <a:ea typeface="Batang" pitchFamily="18" charset="-127"/>
              </a:rPr>
              <a:t>Жирные кислоты «Омега-3» благоприятно влияют на работу сердца и центральной нервной системы.</a:t>
            </a:r>
          </a:p>
          <a:p>
            <a:pPr>
              <a:lnSpc>
                <a:spcPct val="120000"/>
              </a:lnSpc>
            </a:pPr>
            <a:r>
              <a:rPr lang="ru-RU" dirty="0" smtClean="0">
                <a:solidFill>
                  <a:srgbClr val="595959"/>
                </a:solidFill>
                <a:ea typeface="Batang" pitchFamily="18" charset="-127"/>
              </a:rPr>
              <a:t>По мере регулярного приема «Омеги-3» улучшается цвет лица, а кожа начинает выглядеть свежее.</a:t>
            </a:r>
          </a:p>
          <a:p>
            <a:pPr>
              <a:lnSpc>
                <a:spcPct val="120000"/>
              </a:lnSpc>
            </a:pPr>
            <a:r>
              <a:rPr lang="ru-RU" dirty="0" smtClean="0">
                <a:solidFill>
                  <a:srgbClr val="595959"/>
                </a:solidFill>
                <a:ea typeface="Batang" pitchFamily="18" charset="-127"/>
              </a:rPr>
              <a:t>Всего 2 капсулы в день обеспечат организм небоходимым количеством высококачественного натурального рыбьего жира – источник полиненасыщенных жирных кислот ряда Омега-3.</a:t>
            </a:r>
          </a:p>
          <a:p>
            <a:pPr>
              <a:lnSpc>
                <a:spcPct val="120000"/>
              </a:lnSpc>
            </a:pPr>
            <a:r>
              <a:rPr lang="ru-RU" dirty="0" smtClean="0">
                <a:solidFill>
                  <a:srgbClr val="595959"/>
                </a:solidFill>
                <a:ea typeface="Batang" pitchFamily="18" charset="-127"/>
              </a:rPr>
              <a:t>Упаковки хватит на 1 месяц.</a:t>
            </a:r>
            <a:endParaRPr lang="ru-RU" dirty="0">
              <a:solidFill>
                <a:srgbClr val="595959"/>
              </a:solidFill>
              <a:ea typeface="Batang" pitchFamily="18" charset="-127"/>
            </a:endParaRPr>
          </a:p>
          <a:p>
            <a:pPr marL="285750" indent="-285750">
              <a:lnSpc>
                <a:spcPct val="150000"/>
              </a:lnSpc>
            </a:pPr>
            <a:endParaRPr lang="ru-RU" dirty="0" smtClean="0">
              <a:solidFill>
                <a:srgbClr val="595959"/>
              </a:solidFill>
            </a:endParaRPr>
          </a:p>
        </p:txBody>
      </p:sp>
      <p:sp>
        <p:nvSpPr>
          <p:cNvPr id="5" name="Content Placeholder 4"/>
          <p:cNvSpPr>
            <a:spLocks noGrp="1"/>
          </p:cNvSpPr>
          <p:nvPr>
            <p:ph idx="10"/>
          </p:nvPr>
        </p:nvSpPr>
        <p:spPr>
          <a:xfrm>
            <a:off x="2627784" y="3284984"/>
            <a:ext cx="3152808" cy="3384376"/>
          </a:xfrm>
        </p:spPr>
        <p:txBody>
          <a:bodyPr/>
          <a:lstStyle/>
          <a:p>
            <a:r>
              <a:rPr lang="ru-RU" sz="1600" dirty="0" smtClean="0">
                <a:solidFill>
                  <a:schemeClr val="tx1">
                    <a:lumMod val="65000"/>
                    <a:lumOff val="35000"/>
                  </a:schemeClr>
                </a:solidFill>
                <a:cs typeface="Arial" panose="020B0604020202020204" pitchFamily="34" charset="0"/>
              </a:rPr>
              <a:t>Экологически </a:t>
            </a:r>
            <a:r>
              <a:rPr lang="ru-RU" sz="1600" dirty="0">
                <a:solidFill>
                  <a:schemeClr val="tx1">
                    <a:lumMod val="65000"/>
                    <a:lumOff val="35000"/>
                  </a:schemeClr>
                </a:solidFill>
                <a:cs typeface="Arial" panose="020B0604020202020204" pitchFamily="34" charset="0"/>
              </a:rPr>
              <a:t>чистый и безопасный продукт 5-ти ступенчатой очистки</a:t>
            </a:r>
            <a:r>
              <a:rPr lang="ru-RU" sz="1600" dirty="0" smtClean="0">
                <a:solidFill>
                  <a:schemeClr val="tx1">
                    <a:lumMod val="65000"/>
                    <a:lumOff val="35000"/>
                  </a:schemeClr>
                </a:solidFill>
                <a:cs typeface="Arial" panose="020B0604020202020204" pitchFamily="34" charset="0"/>
              </a:rPr>
              <a:t>;</a:t>
            </a:r>
          </a:p>
          <a:p>
            <a:pPr marL="0" indent="0">
              <a:buNone/>
            </a:pPr>
            <a:endParaRPr lang="ru-RU" sz="1600" dirty="0">
              <a:solidFill>
                <a:schemeClr val="tx1">
                  <a:lumMod val="65000"/>
                  <a:lumOff val="35000"/>
                </a:schemeClr>
              </a:solidFill>
              <a:cs typeface="Arial" panose="020B0604020202020204" pitchFamily="34" charset="0"/>
            </a:endParaRPr>
          </a:p>
          <a:p>
            <a:r>
              <a:rPr lang="ru-RU" sz="1600" dirty="0" smtClean="0">
                <a:solidFill>
                  <a:schemeClr val="tx1">
                    <a:lumMod val="65000"/>
                    <a:lumOff val="35000"/>
                  </a:schemeClr>
                </a:solidFill>
                <a:cs typeface="Arial" panose="020B0604020202020204" pitchFamily="34" charset="0"/>
              </a:rPr>
              <a:t>Соответствует </a:t>
            </a:r>
            <a:r>
              <a:rPr lang="ru-RU" sz="1600" dirty="0">
                <a:solidFill>
                  <a:schemeClr val="tx1">
                    <a:lumMod val="65000"/>
                    <a:lumOff val="35000"/>
                  </a:schemeClr>
                </a:solidFill>
                <a:cs typeface="Arial" panose="020B0604020202020204" pitchFamily="34" charset="0"/>
              </a:rPr>
              <a:t>высочайшим стандартам фармацевтического производства (GMP</a:t>
            </a:r>
            <a:r>
              <a:rPr lang="ru-RU" sz="1600" dirty="0" smtClean="0">
                <a:solidFill>
                  <a:schemeClr val="tx1">
                    <a:lumMod val="65000"/>
                    <a:lumOff val="35000"/>
                  </a:schemeClr>
                </a:solidFill>
                <a:cs typeface="Arial" panose="020B0604020202020204" pitchFamily="34" charset="0"/>
              </a:rPr>
              <a:t>);</a:t>
            </a:r>
          </a:p>
          <a:p>
            <a:pPr marL="0" indent="0">
              <a:buNone/>
            </a:pPr>
            <a:endParaRPr lang="ru-RU" sz="1600" dirty="0">
              <a:solidFill>
                <a:schemeClr val="tx1">
                  <a:lumMod val="65000"/>
                  <a:lumOff val="35000"/>
                </a:schemeClr>
              </a:solidFill>
              <a:cs typeface="Arial" panose="020B0604020202020204" pitchFamily="34" charset="0"/>
            </a:endParaRPr>
          </a:p>
          <a:p>
            <a:r>
              <a:rPr lang="ru-RU" sz="1600" dirty="0" smtClean="0">
                <a:solidFill>
                  <a:schemeClr val="tx1">
                    <a:lumMod val="65000"/>
                    <a:lumOff val="35000"/>
                  </a:schemeClr>
                </a:solidFill>
                <a:cs typeface="Arial" panose="020B0604020202020204" pitchFamily="34" charset="0"/>
              </a:rPr>
              <a:t>Желатиновые </a:t>
            </a:r>
            <a:r>
              <a:rPr lang="ru-RU" sz="1600" dirty="0">
                <a:solidFill>
                  <a:schemeClr val="tx1">
                    <a:lumMod val="65000"/>
                    <a:lumOff val="35000"/>
                  </a:schemeClr>
                </a:solidFill>
                <a:cs typeface="Arial" panose="020B0604020202020204" pitchFamily="34" charset="0"/>
              </a:rPr>
              <a:t>капсулы не содержат бычьего и свиного желатина.</a:t>
            </a:r>
          </a:p>
          <a:p>
            <a:endParaRPr lang="ru-RU" sz="500" dirty="0">
              <a:solidFill>
                <a:schemeClr val="tx1">
                  <a:lumMod val="65000"/>
                  <a:lumOff val="35000"/>
                </a:schemeClr>
              </a:solidFill>
              <a:cs typeface="Arial" panose="020B0604020202020204" pitchFamily="34" charset="0"/>
            </a:endParaRPr>
          </a:p>
          <a:p>
            <a:endParaRPr lang="ru-RU" sz="1200" dirty="0">
              <a:solidFill>
                <a:schemeClr val="tx1">
                  <a:lumMod val="75000"/>
                  <a:lumOff val="25000"/>
                </a:schemeClr>
              </a:solidFill>
              <a:ea typeface="Calibri" panose="020F0502020204030204" pitchFamily="34" charset="0"/>
              <a:cs typeface="Times New Roman" panose="02020603050405020304" pitchFamily="18" charset="0"/>
            </a:endParaRPr>
          </a:p>
        </p:txBody>
      </p:sp>
      <p:sp>
        <p:nvSpPr>
          <p:cNvPr id="6" name="Content Placeholder 5"/>
          <p:cNvSpPr>
            <a:spLocks noGrp="1"/>
          </p:cNvSpPr>
          <p:nvPr>
            <p:ph idx="11"/>
          </p:nvPr>
        </p:nvSpPr>
        <p:spPr>
          <a:xfrm>
            <a:off x="5907820" y="3284984"/>
            <a:ext cx="3127858" cy="3384376"/>
          </a:xfrm>
        </p:spPr>
        <p:txBody>
          <a:bodyPr/>
          <a:lstStyle/>
          <a:p>
            <a:pPr marL="0" indent="0">
              <a:buNone/>
            </a:pPr>
            <a:endParaRPr lang="en-US" sz="300" b="1" dirty="0" smtClean="0">
              <a:solidFill>
                <a:schemeClr val="tx1">
                  <a:lumMod val="65000"/>
                  <a:lumOff val="35000"/>
                </a:schemeClr>
              </a:solidFill>
              <a:cs typeface="Arial" panose="020B0604020202020204" pitchFamily="34" charset="0"/>
            </a:endParaRPr>
          </a:p>
          <a:p>
            <a:pPr marL="0" indent="0">
              <a:buNone/>
            </a:pPr>
            <a:r>
              <a:rPr lang="ru-RU" sz="1600" b="1" dirty="0" smtClean="0">
                <a:solidFill>
                  <a:schemeClr val="tx1">
                    <a:lumMod val="65000"/>
                    <a:lumOff val="35000"/>
                  </a:schemeClr>
                </a:solidFill>
                <a:cs typeface="Arial" panose="020B0604020202020204" pitchFamily="34" charset="0"/>
              </a:rPr>
              <a:t>Рекомендуем приобрести вместе с этим продуктом:</a:t>
            </a:r>
          </a:p>
          <a:p>
            <a:pPr marL="0" indent="0">
              <a:buNone/>
            </a:pPr>
            <a:endParaRPr lang="ru-RU" sz="1600" b="1" dirty="0" smtClean="0">
              <a:solidFill>
                <a:schemeClr val="tx1">
                  <a:lumMod val="65000"/>
                  <a:lumOff val="35000"/>
                </a:schemeClr>
              </a:solidFill>
              <a:cs typeface="Arial" panose="020B0604020202020204" pitchFamily="34" charset="0"/>
            </a:endParaRPr>
          </a:p>
          <a:p>
            <a:pPr marL="0" indent="0">
              <a:buNone/>
            </a:pPr>
            <a:endParaRPr lang="ru-RU" sz="400" b="1" dirty="0" smtClean="0">
              <a:solidFill>
                <a:schemeClr val="tx1">
                  <a:lumMod val="65000"/>
                  <a:lumOff val="35000"/>
                </a:schemeClr>
              </a:solidFill>
              <a:cs typeface="Arial" panose="020B0604020202020204" pitchFamily="34" charset="0"/>
            </a:endParaRPr>
          </a:p>
          <a:p>
            <a:r>
              <a:rPr lang="ru-RU" sz="1600" dirty="0" smtClean="0">
                <a:solidFill>
                  <a:schemeClr val="tx1">
                    <a:lumMod val="65000"/>
                    <a:lumOff val="35000"/>
                  </a:schemeClr>
                </a:solidFill>
                <a:cs typeface="Arial" panose="020B0604020202020204" pitchFamily="34" charset="0"/>
              </a:rPr>
              <a:t>Суп «Начурал Баланс» (вкус на выбор)</a:t>
            </a:r>
          </a:p>
          <a:p>
            <a:pPr marL="0" indent="0">
              <a:buNone/>
            </a:pPr>
            <a:endParaRPr lang="ru-RU" sz="400" dirty="0">
              <a:solidFill>
                <a:schemeClr val="tx1">
                  <a:lumMod val="65000"/>
                  <a:lumOff val="35000"/>
                </a:schemeClr>
              </a:solidFill>
              <a:cs typeface="Arial" panose="020B0604020202020204" pitchFamily="34" charset="0"/>
            </a:endParaRPr>
          </a:p>
          <a:p>
            <a:r>
              <a:rPr lang="ru-RU" sz="1600" dirty="0">
                <a:solidFill>
                  <a:schemeClr val="tx1">
                    <a:lumMod val="65000"/>
                    <a:lumOff val="35000"/>
                  </a:schemeClr>
                </a:solidFill>
                <a:cs typeface="Arial" panose="020B0604020202020204" pitchFamily="34" charset="0"/>
              </a:rPr>
              <a:t>Комплекс «Мультивитамины и минералы» для </a:t>
            </a:r>
            <a:r>
              <a:rPr lang="ru-RU" sz="1600" dirty="0" smtClean="0">
                <a:solidFill>
                  <a:schemeClr val="tx1">
                    <a:lumMod val="65000"/>
                    <a:lumOff val="35000"/>
                  </a:schemeClr>
                </a:solidFill>
                <a:cs typeface="Arial" panose="020B0604020202020204" pitchFamily="34" charset="0"/>
              </a:rPr>
              <a:t>мужчин </a:t>
            </a:r>
            <a:r>
              <a:rPr lang="ru-RU" dirty="0" smtClean="0">
                <a:solidFill>
                  <a:schemeClr val="tx1">
                    <a:lumMod val="65000"/>
                    <a:lumOff val="35000"/>
                  </a:schemeClr>
                </a:solidFill>
                <a:cs typeface="Arial" panose="020B0604020202020204" pitchFamily="34" charset="0"/>
              </a:rPr>
              <a:t>(22795) </a:t>
            </a:r>
            <a:r>
              <a:rPr lang="ru-RU" sz="1600" dirty="0" smtClean="0">
                <a:solidFill>
                  <a:schemeClr val="tx1">
                    <a:lumMod val="65000"/>
                    <a:lumOff val="35000"/>
                  </a:schemeClr>
                </a:solidFill>
                <a:cs typeface="Arial" panose="020B0604020202020204" pitchFamily="34" charset="0"/>
              </a:rPr>
              <a:t>или для женщин </a:t>
            </a:r>
            <a:r>
              <a:rPr lang="ru-RU" dirty="0" smtClean="0">
                <a:solidFill>
                  <a:schemeClr val="tx1">
                    <a:lumMod val="65000"/>
                    <a:lumOff val="35000"/>
                  </a:schemeClr>
                </a:solidFill>
                <a:cs typeface="Arial" panose="020B0604020202020204" pitchFamily="34" charset="0"/>
              </a:rPr>
              <a:t>(22794) – по специальной цене в этом каталоге</a:t>
            </a:r>
            <a:endParaRPr lang="ru-RU" sz="500" dirty="0">
              <a:solidFill>
                <a:schemeClr val="tx1">
                  <a:lumMod val="65000"/>
                  <a:lumOff val="35000"/>
                </a:schemeClr>
              </a:solidFill>
              <a:cs typeface="Arial" panose="020B0604020202020204" pitchFamily="34" charset="0"/>
            </a:endParaRPr>
          </a:p>
          <a:p>
            <a:endParaRPr lang="ru-RU" dirty="0" smtClean="0">
              <a:solidFill>
                <a:schemeClr val="tx1">
                  <a:lumMod val="65000"/>
                  <a:lumOff val="35000"/>
                </a:schemeClr>
              </a:solidFill>
              <a:cs typeface="Arial" panose="020B0604020202020204" pitchFamily="34" charset="0"/>
            </a:endParaRPr>
          </a:p>
          <a:p>
            <a:endParaRPr lang="ru-RU" dirty="0" smtClean="0">
              <a:solidFill>
                <a:schemeClr val="tx1">
                  <a:lumMod val="65000"/>
                  <a:lumOff val="35000"/>
                </a:schemeClr>
              </a:solidFill>
              <a:cs typeface="Arial" panose="020B0604020202020204" pitchFamily="34" charset="0"/>
            </a:endParaRPr>
          </a:p>
          <a:p>
            <a:endParaRPr lang="ru-RU" sz="500" dirty="0" smtClean="0">
              <a:solidFill>
                <a:schemeClr val="tx1">
                  <a:lumMod val="65000"/>
                  <a:lumOff val="35000"/>
                </a:schemeClr>
              </a:solidFill>
              <a:cs typeface="Arial" panose="020B0604020202020204" pitchFamily="34" charset="0"/>
            </a:endParaRPr>
          </a:p>
        </p:txBody>
      </p:sp>
      <p:sp>
        <p:nvSpPr>
          <p:cNvPr id="10" name="Rectangle 9"/>
          <p:cNvSpPr/>
          <p:nvPr/>
        </p:nvSpPr>
        <p:spPr>
          <a:xfrm>
            <a:off x="467544" y="120108"/>
            <a:ext cx="7560840" cy="523220"/>
          </a:xfrm>
          <a:prstGeom prst="rect">
            <a:avLst/>
          </a:prstGeom>
        </p:spPr>
        <p:txBody>
          <a:bodyPr wrap="square">
            <a:spAutoFit/>
          </a:bodyPr>
          <a:lstStyle/>
          <a:p>
            <a:pPr lvl="0"/>
            <a:r>
              <a:rPr lang="ru-RU" sz="2800" b="1" dirty="0">
                <a:solidFill>
                  <a:srgbClr val="595959"/>
                </a:solidFill>
              </a:rPr>
              <a:t>Комплекс «Омега-3»</a:t>
            </a:r>
          </a:p>
        </p:txBody>
      </p:sp>
      <p:sp>
        <p:nvSpPr>
          <p:cNvPr id="11" name="Title 1"/>
          <p:cNvSpPr txBox="1">
            <a:spLocks/>
          </p:cNvSpPr>
          <p:nvPr/>
        </p:nvSpPr>
        <p:spPr>
          <a:xfrm>
            <a:off x="824146" y="6021288"/>
            <a:ext cx="1584176" cy="4905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prstClr val="black">
                    <a:lumMod val="65000"/>
                    <a:lumOff val="35000"/>
                  </a:prstClr>
                </a:solidFill>
                <a:cs typeface="Arial" panose="020B0604020202020204" pitchFamily="34" charset="0"/>
              </a:rPr>
              <a:t>Стр. 98 - 99</a:t>
            </a:r>
            <a:endParaRPr lang="en-US" sz="1200" b="1" dirty="0">
              <a:solidFill>
                <a:prstClr val="black">
                  <a:lumMod val="65000"/>
                  <a:lumOff val="35000"/>
                </a:prstClr>
              </a:solidFill>
              <a:cs typeface="Arial" panose="020B0604020202020204" pitchFamily="34" charset="0"/>
            </a:endParaRPr>
          </a:p>
        </p:txBody>
      </p:sp>
      <p:sp>
        <p:nvSpPr>
          <p:cNvPr id="13" name="Rectangle 12"/>
          <p:cNvSpPr/>
          <p:nvPr/>
        </p:nvSpPr>
        <p:spPr>
          <a:xfrm>
            <a:off x="824146" y="4581128"/>
            <a:ext cx="1887752" cy="253916"/>
          </a:xfrm>
          <a:prstGeom prst="rect">
            <a:avLst/>
          </a:prstGeom>
        </p:spPr>
        <p:txBody>
          <a:bodyPr wrap="square">
            <a:spAutoFit/>
          </a:bodyPr>
          <a:lstStyle/>
          <a:p>
            <a:pPr algn="ctr"/>
            <a:r>
              <a:rPr lang="ru-RU" sz="1050" dirty="0" smtClean="0">
                <a:solidFill>
                  <a:prstClr val="black">
                    <a:lumMod val="65000"/>
                    <a:lumOff val="35000"/>
                  </a:prstClr>
                </a:solidFill>
              </a:rPr>
              <a:t>Код 15397</a:t>
            </a:r>
            <a:endParaRPr lang="ru-RU" sz="1050" dirty="0">
              <a:solidFill>
                <a:prstClr val="black">
                  <a:lumMod val="65000"/>
                  <a:lumOff val="35000"/>
                </a:prstClr>
              </a:solidFill>
            </a:endParaRPr>
          </a:p>
        </p:txBody>
      </p:sp>
      <p:pic>
        <p:nvPicPr>
          <p:cNvPr id="2050" name="Picture 2" descr="Комплекс «Омега-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750" y="2096852"/>
            <a:ext cx="2184806" cy="21848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628357" y="5212138"/>
            <a:ext cx="1975754"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22 ББ</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9313184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3568" y="2348880"/>
            <a:ext cx="7772400" cy="2304256"/>
          </a:xfrm>
        </p:spPr>
        <p:txBody>
          <a:bodyPr/>
          <a:lstStyle/>
          <a:p>
            <a:pPr marL="0" indent="0"/>
            <a:r>
              <a:rPr lang="ru-RU" dirty="0" smtClean="0">
                <a:solidFill>
                  <a:prstClr val="black">
                    <a:lumMod val="65000"/>
                    <a:lumOff val="35000"/>
                  </a:prstClr>
                </a:solidFill>
                <a:latin typeface="+mn-lt"/>
                <a:cs typeface="Arial" panose="020B0604020202020204" pitchFamily="34" charset="0"/>
              </a:rPr>
              <a:t> Какой продукт люкс-серии</a:t>
            </a:r>
            <a:br>
              <a:rPr lang="ru-RU" dirty="0" smtClean="0">
                <a:solidFill>
                  <a:prstClr val="black">
                    <a:lumMod val="65000"/>
                    <a:lumOff val="35000"/>
                  </a:prstClr>
                </a:solidFill>
                <a:latin typeface="+mn-lt"/>
                <a:cs typeface="Arial" panose="020B0604020202020204" pitchFamily="34" charset="0"/>
              </a:rPr>
            </a:br>
            <a:r>
              <a:rPr lang="ru-RU" dirty="0" smtClean="0">
                <a:solidFill>
                  <a:prstClr val="black">
                    <a:lumMod val="65000"/>
                    <a:lumOff val="35000"/>
                  </a:prstClr>
                </a:solidFill>
                <a:latin typeface="+mn-lt"/>
                <a:cs typeface="Arial" panose="020B0604020202020204" pitchFamily="34" charset="0"/>
              </a:rPr>
              <a:t> представлен </a:t>
            </a:r>
            <a:r>
              <a:rPr lang="ru-RU" sz="3600" b="1" dirty="0" smtClean="0">
                <a:solidFill>
                  <a:srgbClr val="EEECE1">
                    <a:lumMod val="50000"/>
                  </a:srgbClr>
                </a:solidFill>
                <a:latin typeface="+mn-lt"/>
                <a:cs typeface="Arial" panose="020B0604020202020204" pitchFamily="34" charset="0"/>
              </a:rPr>
              <a:t>по супер цене 399 рублей?</a:t>
            </a:r>
            <a:endParaRPr lang="ru-RU" dirty="0">
              <a:latin typeface="+mn-lt"/>
            </a:endParaRPr>
          </a:p>
        </p:txBody>
      </p:sp>
    </p:spTree>
    <p:extLst>
      <p:ext uri="{BB962C8B-B14F-4D97-AF65-F5344CB8AC3E}">
        <p14:creationId xmlns:p14="http://schemas.microsoft.com/office/powerpoint/2010/main" val="9942463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0052" y="1448780"/>
            <a:ext cx="8523896" cy="3960440"/>
          </a:xfrm>
          <a:prstGeom prst="rect">
            <a:avLst/>
          </a:prstGeom>
          <a:noFill/>
          <a:ln>
            <a:noFill/>
          </a:ln>
        </p:spPr>
      </p:pic>
    </p:spTree>
    <p:extLst>
      <p:ext uri="{BB962C8B-B14F-4D97-AF65-F5344CB8AC3E}">
        <p14:creationId xmlns:p14="http://schemas.microsoft.com/office/powerpoint/2010/main" val="3846204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627784" y="980728"/>
            <a:ext cx="6407894" cy="2232248"/>
          </a:xfrm>
        </p:spPr>
        <p:txBody>
          <a:bodyPr>
            <a:normAutofit/>
          </a:bodyPr>
          <a:lstStyle/>
          <a:p>
            <a:pPr lvl="0"/>
            <a:r>
              <a:rPr lang="ru-RU" sz="1800" dirty="0">
                <a:solidFill>
                  <a:srgbClr val="595959"/>
                </a:solidFill>
              </a:rPr>
              <a:t>При </a:t>
            </a:r>
            <a:r>
              <a:rPr lang="ru-RU" sz="1800" dirty="0" smtClean="0">
                <a:solidFill>
                  <a:srgbClr val="595959"/>
                </a:solidFill>
              </a:rPr>
              <a:t>нанесении – сливочная </a:t>
            </a:r>
            <a:r>
              <a:rPr lang="ru-RU" sz="1800" dirty="0">
                <a:solidFill>
                  <a:srgbClr val="595959"/>
                </a:solidFill>
              </a:rPr>
              <a:t>текстура основы превращается в невесомую бархатистую </a:t>
            </a:r>
            <a:r>
              <a:rPr lang="ru-RU" sz="1800" dirty="0" smtClean="0">
                <a:solidFill>
                  <a:srgbClr val="595959"/>
                </a:solidFill>
              </a:rPr>
              <a:t>пудру.</a:t>
            </a:r>
            <a:endParaRPr lang="ru-RU" sz="1800" dirty="0">
              <a:solidFill>
                <a:srgbClr val="595959"/>
              </a:solidFill>
            </a:endParaRPr>
          </a:p>
          <a:p>
            <a:pPr marL="0" indent="0">
              <a:buNone/>
            </a:pPr>
            <a:endParaRPr lang="ru-RU" sz="600" dirty="0">
              <a:solidFill>
                <a:srgbClr val="595959"/>
              </a:solidFill>
            </a:endParaRPr>
          </a:p>
          <a:p>
            <a:pPr>
              <a:lnSpc>
                <a:spcPct val="107000"/>
              </a:lnSpc>
            </a:pPr>
            <a:r>
              <a:rPr lang="ru-RU" sz="1800" dirty="0" smtClean="0">
                <a:solidFill>
                  <a:srgbClr val="595959"/>
                </a:solidFill>
                <a:ea typeface="Calibri" panose="020F0502020204030204" pitchFamily="34" charset="0"/>
                <a:cs typeface="Times New Roman" panose="02020603050405020304" pitchFamily="18" charset="0"/>
              </a:rPr>
              <a:t>Дополнительный </a:t>
            </a:r>
            <a:r>
              <a:rPr lang="ru-RU" sz="1800" dirty="0">
                <a:solidFill>
                  <a:srgbClr val="595959"/>
                </a:solidFill>
                <a:ea typeface="Calibri" panose="020F0502020204030204" pitchFamily="34" charset="0"/>
                <a:cs typeface="Times New Roman" panose="02020603050405020304" pitchFamily="18" charset="0"/>
              </a:rPr>
              <a:t>фактор защиты от солнца SPF </a:t>
            </a:r>
            <a:r>
              <a:rPr lang="ru-RU" sz="1800" dirty="0" smtClean="0">
                <a:solidFill>
                  <a:srgbClr val="595959"/>
                </a:solidFill>
                <a:ea typeface="Calibri" panose="020F0502020204030204" pitchFamily="34" charset="0"/>
                <a:cs typeface="Times New Roman" panose="02020603050405020304" pitchFamily="18" charset="0"/>
              </a:rPr>
              <a:t>8</a:t>
            </a:r>
          </a:p>
          <a:p>
            <a:pPr>
              <a:lnSpc>
                <a:spcPct val="107000"/>
              </a:lnSpc>
            </a:pPr>
            <a:r>
              <a:rPr lang="ru-RU" sz="1800" dirty="0" smtClean="0">
                <a:solidFill>
                  <a:srgbClr val="595959"/>
                </a:solidFill>
                <a:ea typeface="Calibri" panose="020F0502020204030204" pitchFamily="34" charset="0"/>
                <a:cs typeface="Times New Roman" panose="02020603050405020304" pitchFamily="18" charset="0"/>
              </a:rPr>
              <a:t>Палитра </a:t>
            </a:r>
            <a:r>
              <a:rPr lang="ru-RU" sz="1800" dirty="0">
                <a:solidFill>
                  <a:srgbClr val="595959"/>
                </a:solidFill>
                <a:ea typeface="Calibri" panose="020F0502020204030204" pitchFamily="34" charset="0"/>
                <a:cs typeface="Times New Roman" panose="02020603050405020304" pitchFamily="18" charset="0"/>
              </a:rPr>
              <a:t>из 5 оттенков: </a:t>
            </a:r>
            <a:r>
              <a:rPr lang="ru-RU" sz="1800" dirty="0" smtClean="0">
                <a:solidFill>
                  <a:srgbClr val="595959"/>
                </a:solidFill>
                <a:ea typeface="Calibri" panose="020F0502020204030204" pitchFamily="34" charset="0"/>
                <a:cs typeface="Times New Roman" panose="02020603050405020304" pitchFamily="18" charset="0"/>
              </a:rPr>
              <a:t>вы сможете подобрать именно тот оттенок, который максимально эффективно подойдет именно вашему тону кожи.</a:t>
            </a:r>
            <a:endParaRPr lang="ru-RU" sz="300" dirty="0">
              <a:solidFill>
                <a:srgbClr val="595959"/>
              </a:solidFill>
              <a:ea typeface="Calibri" panose="020F0502020204030204" pitchFamily="34" charset="0"/>
              <a:cs typeface="Times New Roman" panose="02020603050405020304" pitchFamily="18" charset="0"/>
            </a:endParaRPr>
          </a:p>
          <a:p>
            <a:pPr>
              <a:lnSpc>
                <a:spcPct val="107000"/>
              </a:lnSpc>
            </a:pPr>
            <a:endParaRPr lang="ru-RU" sz="1800" dirty="0">
              <a:solidFill>
                <a:srgbClr val="595959"/>
              </a:solidFill>
              <a:ea typeface="Calibri" panose="020F0502020204030204" pitchFamily="34" charset="0"/>
              <a:cs typeface="Times New Roman" panose="02020603050405020304" pitchFamily="18" charset="0"/>
            </a:endParaRPr>
          </a:p>
        </p:txBody>
      </p:sp>
      <p:sp>
        <p:nvSpPr>
          <p:cNvPr id="6" name="Content Placeholder 5"/>
          <p:cNvSpPr>
            <a:spLocks noGrp="1"/>
          </p:cNvSpPr>
          <p:nvPr>
            <p:ph idx="11"/>
          </p:nvPr>
        </p:nvSpPr>
        <p:spPr>
          <a:xfrm>
            <a:off x="5868144" y="3284984"/>
            <a:ext cx="3167534" cy="3384376"/>
          </a:xfrm>
        </p:spPr>
        <p:txBody>
          <a:bodyPr/>
          <a:lstStyle/>
          <a:p>
            <a:pPr marL="0" indent="0">
              <a:buNone/>
            </a:pPr>
            <a:endParaRPr lang="en-US" sz="300" b="1" dirty="0" smtClean="0">
              <a:solidFill>
                <a:schemeClr val="tx1">
                  <a:lumMod val="65000"/>
                  <a:lumOff val="35000"/>
                </a:schemeClr>
              </a:solidFill>
              <a:cs typeface="Arial" panose="020B0604020202020204" pitchFamily="34" charset="0"/>
            </a:endParaRPr>
          </a:p>
          <a:p>
            <a:pPr marL="0" indent="0">
              <a:buNone/>
            </a:pPr>
            <a:r>
              <a:rPr lang="ru-RU" sz="1800" b="1" dirty="0" smtClean="0">
                <a:solidFill>
                  <a:schemeClr val="tx1">
                    <a:lumMod val="65000"/>
                    <a:lumOff val="35000"/>
                  </a:schemeClr>
                </a:solidFill>
                <a:cs typeface="Arial" panose="020B0604020202020204" pitchFamily="34" charset="0"/>
              </a:rPr>
              <a:t>Рекомендуем приобрести вместе с этим продуктом:</a:t>
            </a:r>
          </a:p>
          <a:p>
            <a:pPr marL="0" indent="0">
              <a:buNone/>
            </a:pPr>
            <a:endParaRPr lang="ru-RU" sz="400" b="1" dirty="0" smtClean="0">
              <a:solidFill>
                <a:schemeClr val="tx1">
                  <a:lumMod val="65000"/>
                  <a:lumOff val="35000"/>
                </a:schemeClr>
              </a:solidFill>
              <a:cs typeface="Arial" panose="020B0604020202020204" pitchFamily="34" charset="0"/>
            </a:endParaRPr>
          </a:p>
          <a:p>
            <a:pPr marL="0" indent="0">
              <a:buNone/>
            </a:pPr>
            <a:endParaRPr lang="en-US" sz="500" dirty="0" smtClean="0">
              <a:solidFill>
                <a:schemeClr val="tx1">
                  <a:lumMod val="65000"/>
                  <a:lumOff val="35000"/>
                </a:schemeClr>
              </a:solidFill>
              <a:cs typeface="Arial" panose="020B0604020202020204" pitchFamily="34" charset="0"/>
            </a:endParaRPr>
          </a:p>
          <a:p>
            <a:r>
              <a:rPr lang="ru-RU" sz="1600" dirty="0">
                <a:solidFill>
                  <a:schemeClr val="tx1">
                    <a:lumMod val="65000"/>
                    <a:lumOff val="35000"/>
                  </a:schemeClr>
                </a:solidFill>
                <a:cs typeface="Arial" panose="020B0604020202020204" pitchFamily="34" charset="0"/>
              </a:rPr>
              <a:t>Антивозрастной стик-корректор «Секрет совершенства» Giordani </a:t>
            </a:r>
            <a:r>
              <a:rPr lang="ru-RU" sz="1600" dirty="0" smtClean="0">
                <a:solidFill>
                  <a:schemeClr val="tx1">
                    <a:lumMod val="65000"/>
                    <a:lumOff val="35000"/>
                  </a:schemeClr>
                </a:solidFill>
                <a:cs typeface="Arial" panose="020B0604020202020204" pitchFamily="34" charset="0"/>
              </a:rPr>
              <a:t>Gold (31366)</a:t>
            </a:r>
            <a:endParaRPr lang="ru-RU" sz="500" dirty="0">
              <a:solidFill>
                <a:schemeClr val="tx1">
                  <a:lumMod val="65000"/>
                  <a:lumOff val="35000"/>
                </a:schemeClr>
              </a:solidFill>
              <a:cs typeface="Arial" panose="020B0604020202020204" pitchFamily="34" charset="0"/>
            </a:endParaRPr>
          </a:p>
          <a:p>
            <a:endParaRPr lang="ru-RU" sz="1600" dirty="0" smtClean="0">
              <a:solidFill>
                <a:schemeClr val="tx1">
                  <a:lumMod val="65000"/>
                  <a:lumOff val="35000"/>
                </a:schemeClr>
              </a:solidFill>
              <a:cs typeface="Arial" panose="020B0604020202020204" pitchFamily="34" charset="0"/>
            </a:endParaRPr>
          </a:p>
          <a:p>
            <a:r>
              <a:rPr lang="ru-RU" sz="1600" dirty="0">
                <a:solidFill>
                  <a:schemeClr val="tx1">
                    <a:lumMod val="65000"/>
                    <a:lumOff val="35000"/>
                  </a:schemeClr>
                </a:solidFill>
                <a:cs typeface="Arial" panose="020B0604020202020204" pitchFamily="34" charset="0"/>
              </a:rPr>
              <a:t>Рассыпчатая пудра «Прикосновение безупречности» Giordani </a:t>
            </a:r>
            <a:r>
              <a:rPr lang="ru-RU" sz="1600" dirty="0" smtClean="0">
                <a:solidFill>
                  <a:schemeClr val="tx1">
                    <a:lumMod val="65000"/>
                    <a:lumOff val="35000"/>
                  </a:schemeClr>
                </a:solidFill>
                <a:cs typeface="Arial" panose="020B0604020202020204" pitchFamily="34" charset="0"/>
              </a:rPr>
              <a:t>Gold (</a:t>
            </a:r>
            <a:r>
              <a:rPr lang="ru-RU" sz="1600" dirty="0">
                <a:solidFill>
                  <a:schemeClr val="tx1">
                    <a:lumMod val="65000"/>
                    <a:lumOff val="35000"/>
                  </a:schemeClr>
                </a:solidFill>
                <a:cs typeface="Arial" panose="020B0604020202020204" pitchFamily="34" charset="0"/>
              </a:rPr>
              <a:t>30556</a:t>
            </a:r>
            <a:r>
              <a:rPr lang="ru-RU" sz="1600" dirty="0" smtClean="0">
                <a:solidFill>
                  <a:schemeClr val="tx1">
                    <a:lumMod val="65000"/>
                    <a:lumOff val="35000"/>
                  </a:schemeClr>
                </a:solidFill>
                <a:cs typeface="Arial" panose="020B0604020202020204" pitchFamily="34" charset="0"/>
              </a:rPr>
              <a:t>) </a:t>
            </a:r>
            <a:endParaRPr lang="ru-RU" sz="5400" dirty="0" smtClean="0">
              <a:solidFill>
                <a:schemeClr val="tx1">
                  <a:lumMod val="65000"/>
                  <a:lumOff val="35000"/>
                </a:schemeClr>
              </a:solidFill>
              <a:cs typeface="Arial" panose="020B0604020202020204" pitchFamily="34" charset="0"/>
            </a:endParaRPr>
          </a:p>
        </p:txBody>
      </p:sp>
      <p:sp>
        <p:nvSpPr>
          <p:cNvPr id="10" name="Rectangle 9"/>
          <p:cNvSpPr/>
          <p:nvPr/>
        </p:nvSpPr>
        <p:spPr>
          <a:xfrm>
            <a:off x="467544" y="246473"/>
            <a:ext cx="7560840" cy="830997"/>
          </a:xfrm>
          <a:prstGeom prst="rect">
            <a:avLst/>
          </a:prstGeom>
        </p:spPr>
        <p:txBody>
          <a:bodyPr wrap="square">
            <a:spAutoFit/>
          </a:bodyPr>
          <a:lstStyle/>
          <a:p>
            <a:r>
              <a:rPr lang="ru-RU" sz="2400" b="1" dirty="0">
                <a:solidFill>
                  <a:schemeClr val="tx1">
                    <a:lumMod val="65000"/>
                    <a:lumOff val="35000"/>
                  </a:schemeClr>
                </a:solidFill>
                <a:cs typeface="Arial" panose="020B0604020202020204" pitchFamily="34" charset="0"/>
              </a:rPr>
              <a:t>Антивозрастная тональная </a:t>
            </a:r>
            <a:r>
              <a:rPr lang="ru-RU" sz="2400" b="1" dirty="0" smtClean="0">
                <a:solidFill>
                  <a:schemeClr val="tx1">
                    <a:lumMod val="65000"/>
                    <a:lumOff val="35000"/>
                  </a:schemeClr>
                </a:solidFill>
                <a:cs typeface="Arial" panose="020B0604020202020204" pitchFamily="34" charset="0"/>
              </a:rPr>
              <a:t>основа </a:t>
            </a:r>
            <a:r>
              <a:rPr lang="en-US" sz="2400" b="1" dirty="0" err="1">
                <a:solidFill>
                  <a:schemeClr val="tx1">
                    <a:lumMod val="65000"/>
                    <a:lumOff val="35000"/>
                  </a:schemeClr>
                </a:solidFill>
                <a:cs typeface="Arial" panose="020B0604020202020204" pitchFamily="34" charset="0"/>
              </a:rPr>
              <a:t>Giordani</a:t>
            </a:r>
            <a:r>
              <a:rPr lang="en-US" sz="2400" b="1" dirty="0">
                <a:solidFill>
                  <a:schemeClr val="tx1">
                    <a:lumMod val="65000"/>
                    <a:lumOff val="35000"/>
                  </a:schemeClr>
                </a:solidFill>
                <a:cs typeface="Arial" panose="020B0604020202020204" pitchFamily="34" charset="0"/>
              </a:rPr>
              <a:t> Gold</a:t>
            </a:r>
            <a:r>
              <a:rPr lang="ru-RU" sz="2400" b="1" dirty="0" smtClean="0">
                <a:solidFill>
                  <a:schemeClr val="tx1">
                    <a:lumMod val="65000"/>
                    <a:lumOff val="35000"/>
                  </a:schemeClr>
                </a:solidFill>
                <a:cs typeface="Arial" panose="020B0604020202020204" pitchFamily="34" charset="0"/>
              </a:rPr>
              <a:t> </a:t>
            </a:r>
            <a:endParaRPr lang="en-US" sz="2400" b="1" dirty="0">
              <a:solidFill>
                <a:schemeClr val="tx1">
                  <a:lumMod val="65000"/>
                  <a:lumOff val="35000"/>
                </a:schemeClr>
              </a:solidFill>
              <a:cs typeface="Arial" panose="020B0604020202020204" pitchFamily="34" charset="0"/>
            </a:endParaRPr>
          </a:p>
        </p:txBody>
      </p:sp>
      <p:sp>
        <p:nvSpPr>
          <p:cNvPr id="9" name="Title 1"/>
          <p:cNvSpPr txBox="1">
            <a:spLocks/>
          </p:cNvSpPr>
          <p:nvPr/>
        </p:nvSpPr>
        <p:spPr>
          <a:xfrm>
            <a:off x="547359" y="6147653"/>
            <a:ext cx="1584176" cy="4905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schemeClr val="tx1">
                    <a:lumMod val="65000"/>
                    <a:lumOff val="35000"/>
                  </a:schemeClr>
                </a:solidFill>
                <a:latin typeface="Arial" panose="020B0604020202020204" pitchFamily="34" charset="0"/>
                <a:cs typeface="Arial" panose="020B0604020202020204" pitchFamily="34" charset="0"/>
              </a:rPr>
              <a:t>Стр. 86-87</a:t>
            </a:r>
            <a:endParaRPr lang="en-US" sz="1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Rectangle 10"/>
          <p:cNvSpPr/>
          <p:nvPr/>
        </p:nvSpPr>
        <p:spPr>
          <a:xfrm>
            <a:off x="547359" y="5284749"/>
            <a:ext cx="1726200" cy="577081"/>
          </a:xfrm>
          <a:prstGeom prst="rect">
            <a:avLst/>
          </a:prstGeom>
        </p:spPr>
        <p:txBody>
          <a:bodyPr wrap="square">
            <a:spAutoFit/>
          </a:bodyPr>
          <a:lstStyle/>
          <a:p>
            <a:pPr algn="ctr"/>
            <a:r>
              <a:rPr lang="ru-RU" sz="1050" dirty="0">
                <a:solidFill>
                  <a:srgbClr val="595959"/>
                </a:solidFill>
              </a:rPr>
              <a:t>Антивозрастная тональная основа </a:t>
            </a:r>
            <a:r>
              <a:rPr lang="ru-RU" sz="1050" dirty="0" smtClean="0">
                <a:solidFill>
                  <a:srgbClr val="595959"/>
                </a:solidFill>
              </a:rPr>
              <a:t>Коды</a:t>
            </a:r>
            <a:endParaRPr lang="ru-RU" sz="1050" dirty="0">
              <a:solidFill>
                <a:srgbClr val="595959"/>
              </a:solidFill>
            </a:endParaRPr>
          </a:p>
          <a:p>
            <a:pPr algn="ctr"/>
            <a:r>
              <a:rPr lang="ru-RU" sz="1050" dirty="0" smtClean="0">
                <a:solidFill>
                  <a:srgbClr val="595959"/>
                </a:solidFill>
              </a:rPr>
              <a:t>32047 - 32051</a:t>
            </a:r>
            <a:endParaRPr lang="en-US" sz="1050" dirty="0">
              <a:solidFill>
                <a:srgbClr val="595959"/>
              </a:solidFill>
            </a:endParaRPr>
          </a:p>
        </p:txBody>
      </p:sp>
      <p:pic>
        <p:nvPicPr>
          <p:cNvPr id="12" name="Picture 6" descr="Антивозрастная тональная основа Giordani Gol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012" t="9829" r="29916" b="12318"/>
          <a:stretch/>
        </p:blipFill>
        <p:spPr bwMode="auto">
          <a:xfrm>
            <a:off x="730358" y="1682806"/>
            <a:ext cx="1649301" cy="32043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Content Placeholder 5"/>
          <p:cNvSpPr txBox="1">
            <a:spLocks/>
          </p:cNvSpPr>
          <p:nvPr/>
        </p:nvSpPr>
        <p:spPr>
          <a:xfrm>
            <a:off x="2627785" y="3284984"/>
            <a:ext cx="3136251" cy="3384375"/>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buNone/>
            </a:pPr>
            <a:r>
              <a:rPr lang="ru-RU" sz="1600" b="1" dirty="0" smtClean="0">
                <a:solidFill>
                  <a:srgbClr val="595959"/>
                </a:solidFill>
                <a:ea typeface="Calibri" panose="020F0502020204030204" pitchFamily="34" charset="0"/>
                <a:cs typeface="Times New Roman" panose="02020603050405020304" pitchFamily="18" charset="0"/>
              </a:rPr>
              <a:t>Антивозрастная </a:t>
            </a:r>
            <a:r>
              <a:rPr lang="ru-RU" sz="1600" b="1" dirty="0">
                <a:solidFill>
                  <a:srgbClr val="595959"/>
                </a:solidFill>
                <a:ea typeface="Calibri" panose="020F0502020204030204" pitchFamily="34" charset="0"/>
                <a:cs typeface="Times New Roman" panose="02020603050405020304" pitchFamily="18" charset="0"/>
              </a:rPr>
              <a:t>тональная основа Giordani </a:t>
            </a:r>
            <a:r>
              <a:rPr lang="ru-RU" sz="1600" b="1" dirty="0" smtClean="0">
                <a:solidFill>
                  <a:srgbClr val="595959"/>
                </a:solidFill>
                <a:ea typeface="Calibri" panose="020F0502020204030204" pitchFamily="34" charset="0"/>
                <a:cs typeface="Times New Roman" panose="02020603050405020304" pitchFamily="18" charset="0"/>
              </a:rPr>
              <a:t>Gold</a:t>
            </a:r>
          </a:p>
          <a:p>
            <a:pPr marL="0" indent="0">
              <a:lnSpc>
                <a:spcPct val="107000"/>
              </a:lnSpc>
              <a:buNone/>
            </a:pPr>
            <a:endParaRPr lang="ru-RU" sz="500" b="1" dirty="0">
              <a:solidFill>
                <a:srgbClr val="595959"/>
              </a:solidFill>
              <a:ea typeface="Calibri" panose="020F0502020204030204" pitchFamily="34" charset="0"/>
              <a:cs typeface="Times New Roman" panose="02020603050405020304" pitchFamily="18" charset="0"/>
            </a:endParaRPr>
          </a:p>
          <a:p>
            <a:r>
              <a:rPr lang="ru-RU" dirty="0">
                <a:solidFill>
                  <a:srgbClr val="595959"/>
                </a:solidFill>
              </a:rPr>
              <a:t>Создает основу для всего макияжа, выравнивает тон кожи, скрывает мелкие недостатки кожи виде расширенных пор, веснушек, </a:t>
            </a:r>
            <a:r>
              <a:rPr lang="ru-RU" dirty="0" smtClean="0">
                <a:solidFill>
                  <a:srgbClr val="595959"/>
                </a:solidFill>
              </a:rPr>
              <a:t>неровностей. </a:t>
            </a:r>
            <a:endParaRPr lang="ru-RU" dirty="0">
              <a:solidFill>
                <a:srgbClr val="595959"/>
              </a:solidFill>
            </a:endParaRPr>
          </a:p>
          <a:p>
            <a:r>
              <a:rPr lang="ru-RU" dirty="0" smtClean="0">
                <a:solidFill>
                  <a:srgbClr val="595959"/>
                </a:solidFill>
              </a:rPr>
              <a:t>Дополнительный </a:t>
            </a:r>
            <a:r>
              <a:rPr lang="ru-RU" dirty="0">
                <a:solidFill>
                  <a:srgbClr val="595959"/>
                </a:solidFill>
              </a:rPr>
              <a:t>уход: экстракт белого трюфеля оказывает омолаживающее действие, повышает степень увлажнения, и улучшает эластичность кожи</a:t>
            </a:r>
            <a:r>
              <a:rPr lang="ru-RU" dirty="0" smtClean="0">
                <a:solidFill>
                  <a:srgbClr val="595959"/>
                </a:solidFill>
              </a:rPr>
              <a:t>.</a:t>
            </a:r>
          </a:p>
          <a:p>
            <a:pPr marL="0" indent="0">
              <a:buNone/>
            </a:pPr>
            <a:endParaRPr lang="ru-RU" sz="600" dirty="0">
              <a:solidFill>
                <a:srgbClr val="595959"/>
              </a:solidFill>
            </a:endParaRPr>
          </a:p>
          <a:p>
            <a:pPr>
              <a:lnSpc>
                <a:spcPct val="107000"/>
              </a:lnSpc>
            </a:pPr>
            <a:endParaRPr lang="ru-RU" sz="300" dirty="0" smtClean="0">
              <a:solidFill>
                <a:srgbClr val="595959"/>
              </a:solidFill>
              <a:ea typeface="Calibri" panose="020F0502020204030204" pitchFamily="34" charset="0"/>
              <a:cs typeface="Times New Roman" panose="02020603050405020304" pitchFamily="18" charset="0"/>
            </a:endParaRPr>
          </a:p>
          <a:p>
            <a:pPr marL="0" indent="0">
              <a:lnSpc>
                <a:spcPct val="107000"/>
              </a:lnSpc>
              <a:buNone/>
            </a:pPr>
            <a:endParaRPr lang="ru-RU" sz="200" dirty="0">
              <a:solidFill>
                <a:srgbClr val="595959"/>
              </a:solidFill>
              <a:ea typeface="Calibri" panose="020F0502020204030204" pitchFamily="34" charset="0"/>
              <a:cs typeface="Times New Roman" panose="02020603050405020304" pitchFamily="18" charset="0"/>
            </a:endParaRPr>
          </a:p>
        </p:txBody>
      </p:sp>
      <p:sp>
        <p:nvSpPr>
          <p:cNvPr id="14" name="Rectangle 13"/>
          <p:cNvSpPr/>
          <p:nvPr/>
        </p:nvSpPr>
        <p:spPr>
          <a:xfrm>
            <a:off x="75259" y="5789574"/>
            <a:ext cx="1975754"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9</a:t>
            </a: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ББ</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7607790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3568" y="2348880"/>
            <a:ext cx="7772400" cy="2304256"/>
          </a:xfrm>
        </p:spPr>
        <p:txBody>
          <a:bodyPr/>
          <a:lstStyle/>
          <a:p>
            <a:pPr marL="0" indent="0"/>
            <a:r>
              <a:rPr lang="ru-RU" dirty="0" smtClean="0">
                <a:solidFill>
                  <a:prstClr val="black">
                    <a:lumMod val="65000"/>
                    <a:lumOff val="35000"/>
                  </a:prstClr>
                </a:solidFill>
                <a:latin typeface="+mn-lt"/>
                <a:cs typeface="Arial" panose="020B0604020202020204" pitchFamily="34" charset="0"/>
              </a:rPr>
              <a:t> </a:t>
            </a:r>
            <a:r>
              <a:rPr lang="ru-RU" dirty="0" smtClean="0">
                <a:solidFill>
                  <a:prstClr val="black">
                    <a:lumMod val="65000"/>
                    <a:lumOff val="35000"/>
                  </a:prstClr>
                </a:solidFill>
                <a:latin typeface="+mn-lt"/>
                <a:cs typeface="Arial" panose="020B0604020202020204" pitchFamily="34" charset="0"/>
              </a:rPr>
              <a:t>Как провести недорогие, но</a:t>
            </a:r>
            <a:r>
              <a:rPr lang="ru-RU" dirty="0" smtClean="0">
                <a:solidFill>
                  <a:prstClr val="black">
                    <a:lumMod val="65000"/>
                    <a:lumOff val="35000"/>
                  </a:prstClr>
                </a:solidFill>
                <a:latin typeface="+mn-lt"/>
                <a:cs typeface="Arial" panose="020B0604020202020204" pitchFamily="34" charset="0"/>
              </a:rPr>
              <a:t/>
            </a:r>
            <a:br>
              <a:rPr lang="ru-RU" dirty="0" smtClean="0">
                <a:solidFill>
                  <a:prstClr val="black">
                    <a:lumMod val="65000"/>
                    <a:lumOff val="35000"/>
                  </a:prstClr>
                </a:solidFill>
                <a:latin typeface="+mn-lt"/>
                <a:cs typeface="Arial" panose="020B0604020202020204" pitchFamily="34" charset="0"/>
              </a:rPr>
            </a:br>
            <a:r>
              <a:rPr lang="ru-RU" sz="3600" b="1" dirty="0" smtClean="0">
                <a:solidFill>
                  <a:srgbClr val="EEECE1">
                    <a:lumMod val="50000"/>
                  </a:srgbClr>
                </a:solidFill>
                <a:latin typeface="+mn-lt"/>
                <a:cs typeface="Arial" panose="020B0604020202020204" pitchFamily="34" charset="0"/>
              </a:rPr>
              <a:t>эффективные </a:t>
            </a:r>
            <a:r>
              <a:rPr lang="en-US" sz="3600" b="1" dirty="0" smtClean="0">
                <a:solidFill>
                  <a:srgbClr val="EEECE1">
                    <a:lumMod val="50000"/>
                  </a:srgbClr>
                </a:solidFill>
                <a:latin typeface="+mn-lt"/>
                <a:cs typeface="Arial" panose="020B0604020202020204" pitchFamily="34" charset="0"/>
              </a:rPr>
              <a:t>SPA</a:t>
            </a:r>
            <a:r>
              <a:rPr lang="ru-RU" sz="3600" b="1" dirty="0" smtClean="0">
                <a:solidFill>
                  <a:srgbClr val="EEECE1">
                    <a:lumMod val="50000"/>
                  </a:srgbClr>
                </a:solidFill>
                <a:latin typeface="+mn-lt"/>
                <a:cs typeface="Arial" panose="020B0604020202020204" pitchFamily="34" charset="0"/>
              </a:rPr>
              <a:t> </a:t>
            </a:r>
            <a:r>
              <a:rPr lang="ru-RU" sz="3600" b="1" dirty="0" smtClean="0">
                <a:solidFill>
                  <a:srgbClr val="EEECE1">
                    <a:lumMod val="50000"/>
                  </a:srgbClr>
                </a:solidFill>
                <a:latin typeface="+mn-lt"/>
                <a:cs typeface="Arial" panose="020B0604020202020204" pitchFamily="34" charset="0"/>
              </a:rPr>
              <a:t>процедуры </a:t>
            </a:r>
            <a:r>
              <a:rPr lang="ru-RU" sz="3600" b="1" dirty="0" smtClean="0">
                <a:solidFill>
                  <a:srgbClr val="EEECE1">
                    <a:lumMod val="50000"/>
                  </a:srgbClr>
                </a:solidFill>
                <a:latin typeface="+mn-lt"/>
                <a:cs typeface="Arial" panose="020B0604020202020204" pitchFamily="34" charset="0"/>
              </a:rPr>
              <a:t>в домашних условиях?</a:t>
            </a:r>
            <a:endParaRPr lang="ru-RU" dirty="0">
              <a:latin typeface="+mn-lt"/>
            </a:endParaRPr>
          </a:p>
        </p:txBody>
      </p:sp>
    </p:spTree>
    <p:extLst>
      <p:ext uri="{BB962C8B-B14F-4D97-AF65-F5344CB8AC3E}">
        <p14:creationId xmlns:p14="http://schemas.microsoft.com/office/powerpoint/2010/main" val="30762750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2959" y="1484784"/>
            <a:ext cx="8718081" cy="4069893"/>
          </a:xfrm>
          <a:prstGeom prst="rect">
            <a:avLst/>
          </a:prstGeom>
          <a:noFill/>
          <a:ln>
            <a:noFill/>
          </a:ln>
        </p:spPr>
      </p:pic>
    </p:spTree>
    <p:extLst>
      <p:ext uri="{BB962C8B-B14F-4D97-AF65-F5344CB8AC3E}">
        <p14:creationId xmlns:p14="http://schemas.microsoft.com/office/powerpoint/2010/main" val="25297919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0800000">
            <a:off x="4287969" y="3479610"/>
            <a:ext cx="4451083"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3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10800000">
            <a:off x="4172540" y="4271698"/>
            <a:ext cx="4566513" cy="864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0800000">
            <a:off x="4287970" y="2759531"/>
            <a:ext cx="4451083" cy="724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0800000">
            <a:off x="4287970" y="2069034"/>
            <a:ext cx="4451083" cy="618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10800000">
            <a:off x="4287970" y="1319371"/>
            <a:ext cx="4451084" cy="647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505590" y="1340768"/>
            <a:ext cx="4170866" cy="769441"/>
          </a:xfrm>
          <a:prstGeom prst="rect">
            <a:avLst/>
          </a:prstGeom>
          <a:noFill/>
        </p:spPr>
        <p:txBody>
          <a:bodyPr wrap="square" rtlCol="0">
            <a:spAutoFit/>
          </a:bodyPr>
          <a:lstStyle/>
          <a:p>
            <a:r>
              <a:rPr lang="ru-RU" sz="2200" dirty="0" err="1" smtClean="0">
                <a:solidFill>
                  <a:schemeClr val="tx1">
                    <a:lumMod val="65000"/>
                    <a:lumOff val="35000"/>
                  </a:schemeClr>
                </a:solidFill>
                <a:cs typeface="Arial" panose="020B0604020202020204" pitchFamily="34" charset="0"/>
              </a:rPr>
              <a:t>Суперпредложение</a:t>
            </a:r>
            <a:r>
              <a:rPr lang="ru-RU" sz="2200" dirty="0" smtClean="0">
                <a:solidFill>
                  <a:schemeClr val="tx1">
                    <a:lumMod val="65000"/>
                    <a:lumOff val="35000"/>
                  </a:schemeClr>
                </a:solidFill>
                <a:cs typeface="Arial" panose="020B0604020202020204" pitchFamily="34" charset="0"/>
              </a:rPr>
              <a:t> в начале каталога</a:t>
            </a:r>
            <a:endParaRPr lang="ru-RU" sz="2200" dirty="0">
              <a:solidFill>
                <a:schemeClr val="tx1">
                  <a:lumMod val="65000"/>
                  <a:lumOff val="35000"/>
                </a:schemeClr>
              </a:solidFill>
              <a:cs typeface="Arial" panose="020B0604020202020204" pitchFamily="34" charset="0"/>
            </a:endParaRPr>
          </a:p>
        </p:txBody>
      </p:sp>
      <p:sp>
        <p:nvSpPr>
          <p:cNvPr id="13" name="TextBox 12"/>
          <p:cNvSpPr txBox="1"/>
          <p:nvPr/>
        </p:nvSpPr>
        <p:spPr>
          <a:xfrm>
            <a:off x="4514965" y="2276872"/>
            <a:ext cx="3768822" cy="430887"/>
          </a:xfrm>
          <a:prstGeom prst="rect">
            <a:avLst/>
          </a:prstGeom>
          <a:noFill/>
        </p:spPr>
        <p:txBody>
          <a:bodyPr wrap="square" rtlCol="0">
            <a:spAutoFit/>
          </a:bodyPr>
          <a:lstStyle/>
          <a:p>
            <a:r>
              <a:rPr lang="ru-RU" sz="2200" dirty="0" smtClean="0">
                <a:solidFill>
                  <a:schemeClr val="tx1">
                    <a:lumMod val="65000"/>
                    <a:lumOff val="35000"/>
                  </a:schemeClr>
                </a:solidFill>
                <a:cs typeface="Arial" panose="020B0604020202020204" pitchFamily="34" charset="0"/>
              </a:rPr>
              <a:t>Драйвер каталога</a:t>
            </a:r>
            <a:endParaRPr lang="ru-RU" sz="2200" dirty="0">
              <a:solidFill>
                <a:schemeClr val="tx1">
                  <a:lumMod val="65000"/>
                  <a:lumOff val="35000"/>
                </a:schemeClr>
              </a:solidFill>
              <a:cs typeface="Arial" panose="020B0604020202020204" pitchFamily="34" charset="0"/>
            </a:endParaRPr>
          </a:p>
        </p:txBody>
      </p:sp>
      <p:sp>
        <p:nvSpPr>
          <p:cNvPr id="14" name="TextBox 13"/>
          <p:cNvSpPr txBox="1"/>
          <p:nvPr/>
        </p:nvSpPr>
        <p:spPr>
          <a:xfrm>
            <a:off x="4512125" y="2803575"/>
            <a:ext cx="4226927" cy="769441"/>
          </a:xfrm>
          <a:prstGeom prst="rect">
            <a:avLst/>
          </a:prstGeom>
          <a:noFill/>
        </p:spPr>
        <p:txBody>
          <a:bodyPr wrap="square" rtlCol="0">
            <a:spAutoFit/>
          </a:bodyPr>
          <a:lstStyle/>
          <a:p>
            <a:r>
              <a:rPr lang="ru-RU" sz="2200" dirty="0" smtClean="0">
                <a:solidFill>
                  <a:schemeClr val="tx1">
                    <a:lumMod val="65000"/>
                    <a:lumOff val="35000"/>
                  </a:schemeClr>
                </a:solidFill>
                <a:cs typeface="Arial" panose="020B0604020202020204" pitchFamily="34" charset="0"/>
              </a:rPr>
              <a:t>Суперпредложени</a:t>
            </a:r>
            <a:r>
              <a:rPr lang="ru-RU" sz="2200" dirty="0">
                <a:solidFill>
                  <a:schemeClr val="tx1">
                    <a:lumMod val="65000"/>
                    <a:lumOff val="35000"/>
                  </a:schemeClr>
                </a:solidFill>
                <a:cs typeface="Arial" panose="020B0604020202020204" pitchFamily="34" charset="0"/>
              </a:rPr>
              <a:t>е</a:t>
            </a:r>
            <a:r>
              <a:rPr lang="ru-RU" sz="2200" dirty="0" smtClean="0">
                <a:solidFill>
                  <a:schemeClr val="tx1">
                    <a:lumMod val="65000"/>
                    <a:lumOff val="35000"/>
                  </a:schemeClr>
                </a:solidFill>
                <a:cs typeface="Arial" panose="020B0604020202020204" pitchFamily="34" charset="0"/>
              </a:rPr>
              <a:t> в </a:t>
            </a:r>
            <a:r>
              <a:rPr lang="ru-RU" sz="2200" dirty="0">
                <a:solidFill>
                  <a:schemeClr val="tx1">
                    <a:lumMod val="65000"/>
                    <a:lumOff val="35000"/>
                  </a:schemeClr>
                </a:solidFill>
                <a:cs typeface="Arial" panose="020B0604020202020204" pitchFamily="34" charset="0"/>
              </a:rPr>
              <a:t>конце </a:t>
            </a:r>
            <a:r>
              <a:rPr lang="ru-RU" sz="2200" dirty="0" smtClean="0">
                <a:solidFill>
                  <a:schemeClr val="tx1">
                    <a:lumMod val="65000"/>
                    <a:lumOff val="35000"/>
                  </a:schemeClr>
                </a:solidFill>
                <a:cs typeface="Arial" panose="020B0604020202020204" pitchFamily="34" charset="0"/>
              </a:rPr>
              <a:t>каталога</a:t>
            </a:r>
            <a:endParaRPr lang="ru-RU" sz="2200" dirty="0">
              <a:solidFill>
                <a:schemeClr val="tx1">
                  <a:lumMod val="65000"/>
                  <a:lumOff val="35000"/>
                </a:schemeClr>
              </a:solidFill>
              <a:cs typeface="Arial" panose="020B0604020202020204" pitchFamily="34" charset="0"/>
            </a:endParaRPr>
          </a:p>
        </p:txBody>
      </p:sp>
      <p:sp>
        <p:nvSpPr>
          <p:cNvPr id="21" name="TextBox 20"/>
          <p:cNvSpPr txBox="1"/>
          <p:nvPr/>
        </p:nvSpPr>
        <p:spPr>
          <a:xfrm>
            <a:off x="4499992" y="4438361"/>
            <a:ext cx="4032448" cy="769441"/>
          </a:xfrm>
          <a:prstGeom prst="rect">
            <a:avLst/>
          </a:prstGeom>
          <a:noFill/>
        </p:spPr>
        <p:txBody>
          <a:bodyPr wrap="square" rtlCol="0">
            <a:spAutoFit/>
          </a:bodyPr>
          <a:lstStyle/>
          <a:p>
            <a:r>
              <a:rPr lang="ru-RU" sz="2200" dirty="0" smtClean="0">
                <a:solidFill>
                  <a:schemeClr val="tx1">
                    <a:lumMod val="65000"/>
                    <a:lumOff val="35000"/>
                  </a:schemeClr>
                </a:solidFill>
                <a:cs typeface="Arial" panose="020B0604020202020204" pitchFamily="34" charset="0"/>
              </a:rPr>
              <a:t>Предложение на задней обложке каталога</a:t>
            </a:r>
            <a:endParaRPr lang="ru-RU" sz="2200" dirty="0">
              <a:solidFill>
                <a:schemeClr val="tx1">
                  <a:lumMod val="65000"/>
                  <a:lumOff val="35000"/>
                </a:schemeClr>
              </a:solidFill>
              <a:cs typeface="Arial" panose="020B0604020202020204" pitchFamily="34" charset="0"/>
            </a:endParaRPr>
          </a:p>
        </p:txBody>
      </p:sp>
      <p:sp>
        <p:nvSpPr>
          <p:cNvPr id="23" name="Rectangle 22"/>
          <p:cNvSpPr/>
          <p:nvPr/>
        </p:nvSpPr>
        <p:spPr>
          <a:xfrm>
            <a:off x="241256" y="159604"/>
            <a:ext cx="7211064" cy="677108"/>
          </a:xfrm>
          <a:prstGeom prst="rect">
            <a:avLst/>
          </a:prstGeom>
        </p:spPr>
        <p:txBody>
          <a:bodyPr wrap="square">
            <a:spAutoFit/>
          </a:bodyPr>
          <a:lstStyle/>
          <a:p>
            <a:r>
              <a:rPr lang="ru-RU" sz="3800" dirty="0" smtClean="0">
                <a:solidFill>
                  <a:schemeClr val="tx1">
                    <a:lumMod val="65000"/>
                    <a:lumOff val="35000"/>
                  </a:schemeClr>
                </a:solidFill>
                <a:cs typeface="Arial" panose="020B0604020202020204" pitchFamily="34" charset="0"/>
              </a:rPr>
              <a:t>ФОКУС КАТАЛОГА</a:t>
            </a:r>
            <a:endParaRPr lang="en-US" sz="3800" dirty="0">
              <a:solidFill>
                <a:schemeClr val="tx1">
                  <a:lumMod val="65000"/>
                  <a:lumOff val="35000"/>
                </a:schemeClr>
              </a:solidFill>
              <a:cs typeface="Arial" panose="020B0604020202020204" pitchFamily="34" charset="0"/>
            </a:endParaRPr>
          </a:p>
        </p:txBody>
      </p:sp>
      <p:sp>
        <p:nvSpPr>
          <p:cNvPr id="15" name="TextBox 14"/>
          <p:cNvSpPr txBox="1"/>
          <p:nvPr/>
        </p:nvSpPr>
        <p:spPr>
          <a:xfrm>
            <a:off x="4499992" y="3924437"/>
            <a:ext cx="4388485" cy="438582"/>
          </a:xfrm>
          <a:prstGeom prst="rect">
            <a:avLst/>
          </a:prstGeom>
          <a:noFill/>
        </p:spPr>
        <p:txBody>
          <a:bodyPr wrap="square" rtlCol="0">
            <a:spAutoFit/>
          </a:bodyPr>
          <a:lstStyle/>
          <a:p>
            <a:r>
              <a:rPr lang="ru-RU" sz="2200" dirty="0">
                <a:solidFill>
                  <a:schemeClr val="tx1">
                    <a:lumMod val="65000"/>
                    <a:lumOff val="35000"/>
                  </a:schemeClr>
                </a:solidFill>
                <a:cs typeface="Arial" panose="020B0604020202020204" pitchFamily="34" charset="0"/>
              </a:rPr>
              <a:t>Главные продукты каталога</a:t>
            </a:r>
          </a:p>
        </p:txBody>
      </p:sp>
      <p:pic>
        <p:nvPicPr>
          <p:cNvPr id="17" name="Picture 16"/>
          <p:cNvPicPr>
            <a:picLocks noChangeAspect="1"/>
          </p:cNvPicPr>
          <p:nvPr/>
        </p:nvPicPr>
        <p:blipFill>
          <a:blip r:embed="rId8"/>
          <a:stretch>
            <a:fillRect/>
          </a:stretch>
        </p:blipFill>
        <p:spPr>
          <a:xfrm>
            <a:off x="406571" y="1319370"/>
            <a:ext cx="4148949" cy="3873737"/>
          </a:xfrm>
          <a:prstGeom prst="rect">
            <a:avLst/>
          </a:prstGeom>
          <a:noFill/>
          <a:ln>
            <a:noFill/>
          </a:ln>
        </p:spPr>
      </p:pic>
    </p:spTree>
    <p:extLst>
      <p:ext uri="{BB962C8B-B14F-4D97-AF65-F5344CB8AC3E}">
        <p14:creationId xmlns:p14="http://schemas.microsoft.com/office/powerpoint/2010/main" val="14055631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627784" y="980728"/>
            <a:ext cx="6407894" cy="2232248"/>
          </a:xfrm>
        </p:spPr>
        <p:txBody>
          <a:bodyPr>
            <a:normAutofit fontScale="92500" lnSpcReduction="10000"/>
          </a:bodyPr>
          <a:lstStyle/>
          <a:p>
            <a:pPr marL="285750" indent="-285750">
              <a:lnSpc>
                <a:spcPct val="150000"/>
              </a:lnSpc>
            </a:pPr>
            <a:r>
              <a:rPr lang="ru-RU" dirty="0" smtClean="0">
                <a:solidFill>
                  <a:srgbClr val="595959"/>
                </a:solidFill>
              </a:rPr>
              <a:t>Средства серии «Шведский </a:t>
            </a:r>
            <a:r>
              <a:rPr lang="en-US" dirty="0" smtClean="0">
                <a:solidFill>
                  <a:srgbClr val="595959"/>
                </a:solidFill>
              </a:rPr>
              <a:t>SPA</a:t>
            </a:r>
            <a:r>
              <a:rPr lang="ru-RU" dirty="0" smtClean="0">
                <a:solidFill>
                  <a:srgbClr val="595959"/>
                </a:solidFill>
              </a:rPr>
              <a:t>-салон» позволяют провести профессиональную салонную процедуру в домашних условиях.</a:t>
            </a:r>
          </a:p>
          <a:p>
            <a:pPr marL="285750" indent="-285750">
              <a:lnSpc>
                <a:spcPct val="150000"/>
              </a:lnSpc>
            </a:pPr>
            <a:r>
              <a:rPr lang="ru-RU" dirty="0">
                <a:solidFill>
                  <a:schemeClr val="tx1">
                    <a:lumMod val="65000"/>
                    <a:lumOff val="35000"/>
                  </a:schemeClr>
                </a:solidFill>
              </a:rPr>
              <a:t>В составе серии - экстракт малахита, который способен защищать нашу кожу от стресса. </a:t>
            </a:r>
          </a:p>
          <a:p>
            <a:pPr marL="285750" indent="-285750">
              <a:lnSpc>
                <a:spcPct val="150000"/>
              </a:lnSpc>
            </a:pPr>
            <a:r>
              <a:rPr lang="ru-RU" dirty="0">
                <a:solidFill>
                  <a:schemeClr val="tx1">
                    <a:lumMod val="65000"/>
                    <a:lumOff val="35000"/>
                  </a:schemeClr>
                </a:solidFill>
                <a:cs typeface="Arial" panose="020B0604020202020204" pitchFamily="34" charset="0"/>
              </a:rPr>
              <a:t>Поддерживает необходимый коже водный баланс, благодаря комплексу HYDRACARE+ – уникальному комплексу из бурых водорослей, богатому антиоксидантами</a:t>
            </a:r>
            <a:endParaRPr lang="ru-RU" dirty="0" smtClean="0">
              <a:solidFill>
                <a:srgbClr val="595959"/>
              </a:solidFill>
            </a:endParaRPr>
          </a:p>
        </p:txBody>
      </p:sp>
      <p:sp>
        <p:nvSpPr>
          <p:cNvPr id="5" name="Content Placeholder 4"/>
          <p:cNvSpPr>
            <a:spLocks noGrp="1"/>
          </p:cNvSpPr>
          <p:nvPr>
            <p:ph idx="10"/>
          </p:nvPr>
        </p:nvSpPr>
        <p:spPr>
          <a:xfrm>
            <a:off x="2627784" y="3284984"/>
            <a:ext cx="3456384" cy="3384376"/>
          </a:xfrm>
        </p:spPr>
        <p:txBody>
          <a:bodyPr/>
          <a:lstStyle/>
          <a:p>
            <a:pPr marL="0" indent="0">
              <a:buNone/>
            </a:pPr>
            <a:r>
              <a:rPr lang="ru-RU" sz="1600" b="1" dirty="0" smtClean="0">
                <a:solidFill>
                  <a:schemeClr val="tx1">
                    <a:lumMod val="65000"/>
                    <a:lumOff val="35000"/>
                  </a:schemeClr>
                </a:solidFill>
                <a:cs typeface="Arial" panose="020B0604020202020204" pitchFamily="34" charset="0"/>
              </a:rPr>
              <a:t>Дополнительные ингредиенты:</a:t>
            </a:r>
            <a:endParaRPr lang="ru-RU" sz="1600" b="1" dirty="0">
              <a:solidFill>
                <a:schemeClr val="tx1">
                  <a:lumMod val="65000"/>
                  <a:lumOff val="35000"/>
                </a:schemeClr>
              </a:solidFill>
              <a:cs typeface="Arial" panose="020B0604020202020204" pitchFamily="34" charset="0"/>
            </a:endParaRPr>
          </a:p>
          <a:p>
            <a:r>
              <a:rPr lang="ru-RU" dirty="0" smtClean="0">
                <a:solidFill>
                  <a:schemeClr val="tx1">
                    <a:lumMod val="65000"/>
                    <a:lumOff val="35000"/>
                  </a:schemeClr>
                </a:solidFill>
                <a:cs typeface="Arial" panose="020B0604020202020204" pitchFamily="34" charset="0"/>
              </a:rPr>
              <a:t>Масло </a:t>
            </a:r>
            <a:r>
              <a:rPr lang="ru-RU" dirty="0" err="1">
                <a:solidFill>
                  <a:schemeClr val="tx1">
                    <a:lumMod val="65000"/>
                    <a:lumOff val="35000"/>
                  </a:schemeClr>
                </a:solidFill>
                <a:cs typeface="Arial" panose="020B0604020202020204" pitchFamily="34" charset="0"/>
              </a:rPr>
              <a:t>канолы</a:t>
            </a:r>
            <a:r>
              <a:rPr lang="ru-RU" dirty="0">
                <a:solidFill>
                  <a:schemeClr val="tx1">
                    <a:lumMod val="65000"/>
                    <a:lumOff val="35000"/>
                  </a:schemeClr>
                </a:solidFill>
                <a:cs typeface="Arial" panose="020B0604020202020204" pitchFamily="34" charset="0"/>
              </a:rPr>
              <a:t> оказывает противовоспалительное и регенерирующее действие, улучшает структуру кожи, обладает антиоксидантной активностью. </a:t>
            </a:r>
            <a:endParaRPr lang="ru-RU" dirty="0" smtClean="0">
              <a:solidFill>
                <a:schemeClr val="tx1">
                  <a:lumMod val="65000"/>
                  <a:lumOff val="35000"/>
                </a:schemeClr>
              </a:solidFill>
              <a:cs typeface="Arial" panose="020B0604020202020204" pitchFamily="34" charset="0"/>
            </a:endParaRPr>
          </a:p>
          <a:p>
            <a:r>
              <a:rPr lang="ru-RU" dirty="0">
                <a:solidFill>
                  <a:schemeClr val="tx1">
                    <a:lumMod val="65000"/>
                    <a:lumOff val="35000"/>
                  </a:schemeClr>
                </a:solidFill>
                <a:cs typeface="Arial" panose="020B0604020202020204" pitchFamily="34" charset="0"/>
              </a:rPr>
              <a:t>Масло сладкого миндаля, входящее в состав сыворотки, значительно замедляет процесс старения кожи, защищая ее также от вредного ультрафиолетового излучения. </a:t>
            </a:r>
            <a:endParaRPr lang="ru-RU" dirty="0" smtClean="0">
              <a:solidFill>
                <a:schemeClr val="tx1">
                  <a:lumMod val="65000"/>
                  <a:lumOff val="35000"/>
                </a:schemeClr>
              </a:solidFill>
              <a:cs typeface="Arial" panose="020B0604020202020204" pitchFamily="34" charset="0"/>
            </a:endParaRPr>
          </a:p>
          <a:p>
            <a:pPr marL="0" indent="0">
              <a:buNone/>
            </a:pPr>
            <a:endParaRPr lang="ru-RU" sz="900" dirty="0" smtClean="0">
              <a:solidFill>
                <a:schemeClr val="tx1">
                  <a:lumMod val="65000"/>
                  <a:lumOff val="35000"/>
                </a:schemeClr>
              </a:solidFill>
              <a:cs typeface="Arial" panose="020B0604020202020204" pitchFamily="34" charset="0"/>
            </a:endParaRPr>
          </a:p>
        </p:txBody>
      </p:sp>
      <p:sp>
        <p:nvSpPr>
          <p:cNvPr id="6" name="Content Placeholder 5"/>
          <p:cNvSpPr>
            <a:spLocks noGrp="1"/>
          </p:cNvSpPr>
          <p:nvPr>
            <p:ph idx="11"/>
          </p:nvPr>
        </p:nvSpPr>
        <p:spPr>
          <a:xfrm>
            <a:off x="6173282" y="3284984"/>
            <a:ext cx="2862396" cy="3384376"/>
          </a:xfrm>
        </p:spPr>
        <p:txBody>
          <a:bodyPr/>
          <a:lstStyle/>
          <a:p>
            <a:pPr marL="0" indent="0">
              <a:buNone/>
            </a:pPr>
            <a:endParaRPr lang="en-US" sz="300" b="1" dirty="0" smtClean="0">
              <a:solidFill>
                <a:schemeClr val="tx1">
                  <a:lumMod val="65000"/>
                  <a:lumOff val="35000"/>
                </a:schemeClr>
              </a:solidFill>
              <a:cs typeface="Arial" panose="020B0604020202020204" pitchFamily="34" charset="0"/>
            </a:endParaRPr>
          </a:p>
          <a:p>
            <a:pPr marL="0" indent="0">
              <a:buNone/>
            </a:pPr>
            <a:r>
              <a:rPr lang="ru-RU" sz="1600" b="1" dirty="0" smtClean="0">
                <a:solidFill>
                  <a:schemeClr val="tx1">
                    <a:lumMod val="65000"/>
                    <a:lumOff val="35000"/>
                  </a:schemeClr>
                </a:solidFill>
                <a:cs typeface="Arial" panose="020B0604020202020204" pitchFamily="34" charset="0"/>
              </a:rPr>
              <a:t>Рекомендуем приобрести вместе с этим продуктом:</a:t>
            </a:r>
          </a:p>
          <a:p>
            <a:pPr marL="0" indent="0">
              <a:buNone/>
            </a:pPr>
            <a:endParaRPr lang="ru-RU" sz="300" b="1" dirty="0" smtClean="0">
              <a:solidFill>
                <a:schemeClr val="tx1">
                  <a:lumMod val="65000"/>
                  <a:lumOff val="35000"/>
                </a:schemeClr>
              </a:solidFill>
              <a:cs typeface="Arial" panose="020B0604020202020204" pitchFamily="34" charset="0"/>
            </a:endParaRPr>
          </a:p>
          <a:p>
            <a:pPr marL="0" indent="0">
              <a:buNone/>
            </a:pPr>
            <a:r>
              <a:rPr lang="ru-RU" dirty="0" smtClean="0">
                <a:solidFill>
                  <a:schemeClr val="tx1">
                    <a:lumMod val="65000"/>
                    <a:lumOff val="35000"/>
                  </a:schemeClr>
                </a:solidFill>
                <a:cs typeface="Arial" panose="020B0604020202020204" pitchFamily="34" charset="0"/>
              </a:rPr>
              <a:t>Очищающая </a:t>
            </a:r>
            <a:r>
              <a:rPr lang="ru-RU" dirty="0">
                <a:solidFill>
                  <a:schemeClr val="tx1">
                    <a:lumMod val="65000"/>
                    <a:lumOff val="35000"/>
                  </a:schemeClr>
                </a:solidFill>
                <a:cs typeface="Arial" panose="020B0604020202020204" pitchFamily="34" charset="0"/>
              </a:rPr>
              <a:t>гель-пенка для</a:t>
            </a:r>
          </a:p>
          <a:p>
            <a:pPr marL="0" indent="0">
              <a:buNone/>
            </a:pPr>
            <a:r>
              <a:rPr lang="ru-RU" dirty="0" smtClean="0">
                <a:solidFill>
                  <a:schemeClr val="tx1">
                    <a:lumMod val="65000"/>
                    <a:lumOff val="35000"/>
                  </a:schemeClr>
                </a:solidFill>
                <a:cs typeface="Arial" panose="020B0604020202020204" pitchFamily="34" charset="0"/>
              </a:rPr>
              <a:t>нормальной/комбинированной </a:t>
            </a:r>
            <a:r>
              <a:rPr lang="ru-RU" dirty="0">
                <a:solidFill>
                  <a:schemeClr val="tx1">
                    <a:lumMod val="65000"/>
                    <a:lumOff val="35000"/>
                  </a:schemeClr>
                </a:solidFill>
                <a:cs typeface="Arial" panose="020B0604020202020204" pitchFamily="34" charset="0"/>
              </a:rPr>
              <a:t>кожи </a:t>
            </a:r>
            <a:r>
              <a:rPr lang="ru-RU" dirty="0" smtClean="0">
                <a:solidFill>
                  <a:schemeClr val="tx1">
                    <a:lumMod val="65000"/>
                    <a:lumOff val="35000"/>
                  </a:schemeClr>
                </a:solidFill>
                <a:cs typeface="Arial" panose="020B0604020202020204" pitchFamily="34" charset="0"/>
              </a:rPr>
              <a:t>«</a:t>
            </a:r>
            <a:r>
              <a:rPr lang="ru-RU" dirty="0">
                <a:solidFill>
                  <a:schemeClr val="tx1">
                    <a:lumMod val="65000"/>
                    <a:lumOff val="35000"/>
                  </a:schemeClr>
                </a:solidFill>
                <a:cs typeface="Arial" panose="020B0604020202020204" pitchFamily="34" charset="0"/>
              </a:rPr>
              <a:t>Оптимальное очищение» </a:t>
            </a:r>
            <a:r>
              <a:rPr lang="ru-RU" sz="1200" dirty="0">
                <a:solidFill>
                  <a:schemeClr val="tx1">
                    <a:lumMod val="65000"/>
                    <a:lumOff val="35000"/>
                  </a:schemeClr>
                </a:solidFill>
                <a:cs typeface="Arial" panose="020B0604020202020204" pitchFamily="34" charset="0"/>
              </a:rPr>
              <a:t>(25260)</a:t>
            </a:r>
          </a:p>
          <a:p>
            <a:pPr marL="0" indent="0">
              <a:buNone/>
            </a:pPr>
            <a:r>
              <a:rPr lang="ru-RU" dirty="0" smtClean="0">
                <a:solidFill>
                  <a:schemeClr val="tx1">
                    <a:lumMod val="65000"/>
                    <a:lumOff val="35000"/>
                  </a:schemeClr>
                </a:solidFill>
                <a:cs typeface="Arial" panose="020B0604020202020204" pitchFamily="34" charset="0"/>
              </a:rPr>
              <a:t>Тоник-баланс для</a:t>
            </a:r>
          </a:p>
          <a:p>
            <a:pPr marL="0" indent="0">
              <a:buNone/>
            </a:pPr>
            <a:r>
              <a:rPr lang="ru-RU" dirty="0" smtClean="0">
                <a:solidFill>
                  <a:schemeClr val="tx1">
                    <a:lumMod val="65000"/>
                    <a:lumOff val="35000"/>
                  </a:schemeClr>
                </a:solidFill>
                <a:cs typeface="Arial" panose="020B0604020202020204" pitchFamily="34" charset="0"/>
              </a:rPr>
              <a:t>нормальной/ комбинированной </a:t>
            </a:r>
            <a:r>
              <a:rPr lang="ru-RU" dirty="0">
                <a:solidFill>
                  <a:schemeClr val="tx1">
                    <a:lumMod val="65000"/>
                    <a:lumOff val="35000"/>
                  </a:schemeClr>
                </a:solidFill>
                <a:cs typeface="Arial" panose="020B0604020202020204" pitchFamily="34" charset="0"/>
              </a:rPr>
              <a:t>кожи «</a:t>
            </a:r>
            <a:r>
              <a:rPr lang="ru-RU" dirty="0" smtClean="0">
                <a:solidFill>
                  <a:schemeClr val="tx1">
                    <a:lumMod val="65000"/>
                    <a:lumOff val="35000"/>
                  </a:schemeClr>
                </a:solidFill>
                <a:cs typeface="Arial" panose="020B0604020202020204" pitchFamily="34" charset="0"/>
              </a:rPr>
              <a:t>Оптимальное очищение</a:t>
            </a:r>
            <a:r>
              <a:rPr lang="ru-RU" dirty="0">
                <a:solidFill>
                  <a:schemeClr val="tx1">
                    <a:lumMod val="65000"/>
                    <a:lumOff val="35000"/>
                  </a:schemeClr>
                </a:solidFill>
                <a:cs typeface="Arial" panose="020B0604020202020204" pitchFamily="34" charset="0"/>
              </a:rPr>
              <a:t>» </a:t>
            </a:r>
            <a:r>
              <a:rPr lang="ru-RU" sz="1200" dirty="0" smtClean="0">
                <a:solidFill>
                  <a:schemeClr val="tx1">
                    <a:lumMod val="65000"/>
                    <a:lumOff val="35000"/>
                  </a:schemeClr>
                </a:solidFill>
                <a:cs typeface="Arial" panose="020B0604020202020204" pitchFamily="34" charset="0"/>
              </a:rPr>
              <a:t>(26000)</a:t>
            </a:r>
            <a:endParaRPr lang="ru-RU" sz="200" dirty="0">
              <a:solidFill>
                <a:schemeClr val="tx1">
                  <a:lumMod val="65000"/>
                  <a:lumOff val="35000"/>
                </a:schemeClr>
              </a:solidFill>
              <a:cs typeface="Arial" panose="020B0604020202020204" pitchFamily="34" charset="0"/>
            </a:endParaRPr>
          </a:p>
          <a:p>
            <a:endParaRPr lang="ru-RU" dirty="0" smtClean="0">
              <a:solidFill>
                <a:schemeClr val="tx1">
                  <a:lumMod val="65000"/>
                  <a:lumOff val="35000"/>
                </a:schemeClr>
              </a:solidFill>
              <a:cs typeface="Arial" panose="020B0604020202020204" pitchFamily="34" charset="0"/>
            </a:endParaRPr>
          </a:p>
          <a:p>
            <a:endParaRPr lang="ru-RU" sz="500" dirty="0" smtClean="0">
              <a:solidFill>
                <a:schemeClr val="tx1">
                  <a:lumMod val="65000"/>
                  <a:lumOff val="35000"/>
                </a:schemeClr>
              </a:solidFill>
              <a:cs typeface="Arial" panose="020B0604020202020204" pitchFamily="34" charset="0"/>
            </a:endParaRPr>
          </a:p>
        </p:txBody>
      </p:sp>
      <p:sp>
        <p:nvSpPr>
          <p:cNvPr id="10" name="Rectangle 9"/>
          <p:cNvSpPr/>
          <p:nvPr/>
        </p:nvSpPr>
        <p:spPr>
          <a:xfrm>
            <a:off x="467544" y="246473"/>
            <a:ext cx="7560840" cy="461665"/>
          </a:xfrm>
          <a:prstGeom prst="rect">
            <a:avLst/>
          </a:prstGeom>
        </p:spPr>
        <p:txBody>
          <a:bodyPr wrap="square">
            <a:spAutoFit/>
          </a:bodyPr>
          <a:lstStyle/>
          <a:p>
            <a:r>
              <a:rPr lang="ru-RU" sz="2400" b="1" dirty="0" smtClean="0">
                <a:solidFill>
                  <a:schemeClr val="tx1">
                    <a:lumMod val="65000"/>
                    <a:lumOff val="35000"/>
                  </a:schemeClr>
                </a:solidFill>
                <a:cs typeface="Arial" panose="020B0604020202020204" pitchFamily="34" charset="0"/>
              </a:rPr>
              <a:t>Серия «Шведский </a:t>
            </a:r>
            <a:r>
              <a:rPr lang="en-US" sz="2400" b="1" dirty="0" smtClean="0">
                <a:solidFill>
                  <a:schemeClr val="tx1">
                    <a:lumMod val="65000"/>
                    <a:lumOff val="35000"/>
                  </a:schemeClr>
                </a:solidFill>
                <a:cs typeface="Arial" panose="020B0604020202020204" pitchFamily="34" charset="0"/>
              </a:rPr>
              <a:t>SPA-</a:t>
            </a:r>
            <a:r>
              <a:rPr lang="ru-RU" sz="2400" b="1" dirty="0" smtClean="0">
                <a:solidFill>
                  <a:schemeClr val="tx1">
                    <a:lumMod val="65000"/>
                    <a:lumOff val="35000"/>
                  </a:schemeClr>
                </a:solidFill>
                <a:cs typeface="Arial" panose="020B0604020202020204" pitchFamily="34" charset="0"/>
              </a:rPr>
              <a:t>салон»</a:t>
            </a:r>
            <a:endParaRPr lang="en-US" sz="2400" b="1" dirty="0">
              <a:solidFill>
                <a:schemeClr val="tx1">
                  <a:lumMod val="65000"/>
                  <a:lumOff val="35000"/>
                </a:schemeClr>
              </a:solidFill>
              <a:cs typeface="Arial" panose="020B0604020202020204" pitchFamily="34" charset="0"/>
            </a:endParaRPr>
          </a:p>
        </p:txBody>
      </p:sp>
      <p:sp>
        <p:nvSpPr>
          <p:cNvPr id="9" name="Title 1"/>
          <p:cNvSpPr txBox="1">
            <a:spLocks/>
          </p:cNvSpPr>
          <p:nvPr/>
        </p:nvSpPr>
        <p:spPr>
          <a:xfrm>
            <a:off x="599167" y="6387849"/>
            <a:ext cx="1584176" cy="4905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schemeClr val="tx1">
                    <a:lumMod val="65000"/>
                    <a:lumOff val="35000"/>
                  </a:schemeClr>
                </a:solidFill>
                <a:latin typeface="Arial" panose="020B0604020202020204" pitchFamily="34" charset="0"/>
                <a:cs typeface="Arial" panose="020B0604020202020204" pitchFamily="34" charset="0"/>
              </a:rPr>
              <a:t>Стр. 54 - 55</a:t>
            </a:r>
            <a:endParaRPr lang="en-US" sz="1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Rectangle 16"/>
          <p:cNvSpPr/>
          <p:nvPr/>
        </p:nvSpPr>
        <p:spPr>
          <a:xfrm>
            <a:off x="522463" y="1806626"/>
            <a:ext cx="2080425" cy="461665"/>
          </a:xfrm>
          <a:prstGeom prst="rect">
            <a:avLst/>
          </a:prstGeom>
        </p:spPr>
        <p:txBody>
          <a:bodyPr wrap="square">
            <a:spAutoFit/>
          </a:bodyPr>
          <a:lstStyle/>
          <a:p>
            <a:pPr lvl="0" algn="ctr"/>
            <a:r>
              <a:rPr lang="ru-RU" sz="1200" dirty="0" smtClean="0">
                <a:solidFill>
                  <a:prstClr val="black">
                    <a:lumMod val="65000"/>
                    <a:lumOff val="35000"/>
                  </a:prstClr>
                </a:solidFill>
              </a:rPr>
              <a:t>Выравнивающий скраб</a:t>
            </a:r>
            <a:endParaRPr lang="en-US" sz="1200" dirty="0" smtClean="0">
              <a:solidFill>
                <a:prstClr val="black">
                  <a:lumMod val="65000"/>
                  <a:lumOff val="35000"/>
                </a:prstClr>
              </a:solidFill>
            </a:endParaRPr>
          </a:p>
          <a:p>
            <a:pPr lvl="0" algn="ctr"/>
            <a:r>
              <a:rPr lang="ru-RU" sz="1200" dirty="0" smtClean="0">
                <a:solidFill>
                  <a:prstClr val="black">
                    <a:lumMod val="65000"/>
                    <a:lumOff val="35000"/>
                  </a:prstClr>
                </a:solidFill>
              </a:rPr>
              <a:t> </a:t>
            </a:r>
            <a:r>
              <a:rPr lang="ru-RU" sz="1200" dirty="0">
                <a:solidFill>
                  <a:prstClr val="black">
                    <a:lumMod val="65000"/>
                    <a:lumOff val="35000"/>
                  </a:prstClr>
                </a:solidFill>
              </a:rPr>
              <a:t>Код </a:t>
            </a:r>
            <a:r>
              <a:rPr lang="ru-RU" sz="1200" dirty="0" smtClean="0">
                <a:solidFill>
                  <a:prstClr val="black">
                    <a:lumMod val="65000"/>
                    <a:lumOff val="35000"/>
                  </a:prstClr>
                </a:solidFill>
              </a:rPr>
              <a:t>20371</a:t>
            </a:r>
            <a:endParaRPr lang="ru-RU" sz="1200" dirty="0">
              <a:solidFill>
                <a:prstClr val="black">
                  <a:lumMod val="65000"/>
                  <a:lumOff val="35000"/>
                </a:prstClr>
              </a:solidFill>
            </a:endParaRPr>
          </a:p>
        </p:txBody>
      </p:sp>
      <p:sp>
        <p:nvSpPr>
          <p:cNvPr id="3" name="Rectangle 2"/>
          <p:cNvSpPr/>
          <p:nvPr/>
        </p:nvSpPr>
        <p:spPr>
          <a:xfrm>
            <a:off x="599167" y="2994038"/>
            <a:ext cx="1857400" cy="646331"/>
          </a:xfrm>
          <a:prstGeom prst="rect">
            <a:avLst/>
          </a:prstGeom>
        </p:spPr>
        <p:txBody>
          <a:bodyPr wrap="square">
            <a:spAutoFit/>
          </a:bodyPr>
          <a:lstStyle/>
          <a:p>
            <a:pPr algn="ctr"/>
            <a:r>
              <a:rPr lang="ru-RU" sz="1200" dirty="0" smtClean="0">
                <a:solidFill>
                  <a:srgbClr val="595959"/>
                </a:solidFill>
              </a:rPr>
              <a:t>Восстанавливающая сыворотка</a:t>
            </a:r>
            <a:endParaRPr lang="en-US" sz="1200" dirty="0" smtClean="0">
              <a:solidFill>
                <a:srgbClr val="595959"/>
              </a:solidFill>
            </a:endParaRPr>
          </a:p>
          <a:p>
            <a:pPr algn="ctr"/>
            <a:r>
              <a:rPr lang="ru-RU" sz="1200" dirty="0" smtClean="0">
                <a:solidFill>
                  <a:srgbClr val="595959"/>
                </a:solidFill>
              </a:rPr>
              <a:t>Код 20373</a:t>
            </a:r>
            <a:endParaRPr lang="ru-RU" sz="1200" dirty="0">
              <a:solidFill>
                <a:srgbClr val="595959"/>
              </a:solidFill>
            </a:endParaRPr>
          </a:p>
        </p:txBody>
      </p:sp>
      <p:sp>
        <p:nvSpPr>
          <p:cNvPr id="7" name="Rectangle 6"/>
          <p:cNvSpPr/>
          <p:nvPr/>
        </p:nvSpPr>
        <p:spPr>
          <a:xfrm>
            <a:off x="656965" y="6021990"/>
            <a:ext cx="1926262" cy="461665"/>
          </a:xfrm>
          <a:prstGeom prst="rect">
            <a:avLst/>
          </a:prstGeom>
        </p:spPr>
        <p:txBody>
          <a:bodyPr wrap="square">
            <a:spAutoFit/>
          </a:bodyPr>
          <a:lstStyle/>
          <a:p>
            <a:pPr algn="ctr"/>
            <a:r>
              <a:rPr lang="ru-RU" sz="1200" dirty="0" smtClean="0">
                <a:solidFill>
                  <a:srgbClr val="595959"/>
                </a:solidFill>
                <a:ea typeface="Calibri" panose="020F0502020204030204" pitchFamily="34" charset="0"/>
              </a:rPr>
              <a:t>Набор «Шведский </a:t>
            </a:r>
            <a:r>
              <a:rPr lang="en-US" sz="1200" dirty="0" smtClean="0">
                <a:solidFill>
                  <a:srgbClr val="595959"/>
                </a:solidFill>
                <a:ea typeface="Calibri" panose="020F0502020204030204" pitchFamily="34" charset="0"/>
              </a:rPr>
              <a:t>SPA-</a:t>
            </a:r>
            <a:r>
              <a:rPr lang="ru-RU" sz="1200" dirty="0" smtClean="0">
                <a:solidFill>
                  <a:srgbClr val="595959"/>
                </a:solidFill>
                <a:ea typeface="Calibri" panose="020F0502020204030204" pitchFamily="34" charset="0"/>
              </a:rPr>
              <a:t>салон</a:t>
            </a:r>
            <a:r>
              <a:rPr lang="ru-RU" sz="1200" dirty="0">
                <a:solidFill>
                  <a:srgbClr val="595959"/>
                </a:solidFill>
                <a:ea typeface="Calibri" panose="020F0502020204030204" pitchFamily="34" charset="0"/>
              </a:rPr>
              <a:t>»  </a:t>
            </a:r>
            <a:r>
              <a:rPr lang="ru-RU" sz="1200" dirty="0" smtClean="0">
                <a:solidFill>
                  <a:srgbClr val="595959"/>
                </a:solidFill>
                <a:ea typeface="Calibri" panose="020F0502020204030204" pitchFamily="34" charset="0"/>
              </a:rPr>
              <a:t>Код 116750</a:t>
            </a:r>
            <a:endParaRPr lang="ru-RU" dirty="0">
              <a:solidFill>
                <a:srgbClr val="595959"/>
              </a:solidFill>
            </a:endParaRPr>
          </a:p>
        </p:txBody>
      </p:sp>
      <p:pic>
        <p:nvPicPr>
          <p:cNvPr id="3074" name="Picture 2" descr="Выравнивающий скраб для лица «Шведский SPA-салон»"/>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212" t="31829" r="14587" b="11543"/>
          <a:stretch/>
        </p:blipFill>
        <p:spPr bwMode="auto">
          <a:xfrm>
            <a:off x="857781" y="792378"/>
            <a:ext cx="1080120" cy="847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681270" y="4282482"/>
            <a:ext cx="1857400" cy="461665"/>
          </a:xfrm>
          <a:prstGeom prst="rect">
            <a:avLst/>
          </a:prstGeom>
        </p:spPr>
        <p:txBody>
          <a:bodyPr wrap="square">
            <a:spAutoFit/>
          </a:bodyPr>
          <a:lstStyle/>
          <a:p>
            <a:pPr algn="ctr"/>
            <a:r>
              <a:rPr lang="ru-RU" sz="1200" dirty="0" smtClean="0">
                <a:solidFill>
                  <a:srgbClr val="595959"/>
                </a:solidFill>
              </a:rPr>
              <a:t>Очищающая маска</a:t>
            </a:r>
            <a:endParaRPr lang="en-US" sz="1200" dirty="0" smtClean="0">
              <a:solidFill>
                <a:srgbClr val="595959"/>
              </a:solidFill>
            </a:endParaRPr>
          </a:p>
          <a:p>
            <a:pPr algn="ctr"/>
            <a:r>
              <a:rPr lang="ru-RU" sz="1200" dirty="0" smtClean="0">
                <a:solidFill>
                  <a:srgbClr val="595959"/>
                </a:solidFill>
              </a:rPr>
              <a:t>Код 20372</a:t>
            </a:r>
            <a:endParaRPr lang="ru-RU" sz="1200" dirty="0">
              <a:solidFill>
                <a:srgbClr val="595959"/>
              </a:solidFill>
            </a:endParaRPr>
          </a:p>
        </p:txBody>
      </p:sp>
      <p:pic>
        <p:nvPicPr>
          <p:cNvPr id="3076" name="Picture 4" descr="Восстанавливающая сыворотка для лица «Шведский SPA-салон»"/>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447" t="4930" r="34407" b="14375"/>
          <a:stretch/>
        </p:blipFill>
        <p:spPr bwMode="auto">
          <a:xfrm rot="17682486">
            <a:off x="1159457" y="2002602"/>
            <a:ext cx="466513" cy="12086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descr="Очищающая маска для лица «Шведский SPA-салон»"/>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422" r="25656" b="7565"/>
          <a:stretch/>
        </p:blipFill>
        <p:spPr bwMode="auto">
          <a:xfrm rot="17353028">
            <a:off x="1148384" y="3358299"/>
            <a:ext cx="551638" cy="11103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985440" y="5423727"/>
            <a:ext cx="1249061" cy="461665"/>
          </a:xfrm>
          <a:prstGeom prst="rect">
            <a:avLst/>
          </a:prstGeom>
        </p:spPr>
        <p:txBody>
          <a:bodyPr wrap="none">
            <a:spAutoFit/>
          </a:bodyPr>
          <a:lstStyle/>
          <a:p>
            <a:pPr algn="ctr"/>
            <a:r>
              <a:rPr lang="ru-RU" sz="1200" dirty="0" smtClean="0">
                <a:solidFill>
                  <a:srgbClr val="595959"/>
                </a:solidFill>
                <a:ea typeface="Calibri" panose="020F0502020204030204" pitchFamily="34" charset="0"/>
              </a:rPr>
              <a:t>Крем для лица</a:t>
            </a:r>
          </a:p>
          <a:p>
            <a:pPr algn="ctr"/>
            <a:r>
              <a:rPr lang="ru-RU" sz="1200" dirty="0" smtClean="0">
                <a:solidFill>
                  <a:srgbClr val="595959"/>
                </a:solidFill>
                <a:ea typeface="Calibri" panose="020F0502020204030204" pitchFamily="34" charset="0"/>
              </a:rPr>
              <a:t> Код 23735</a:t>
            </a:r>
            <a:endParaRPr lang="ru-RU" dirty="0">
              <a:solidFill>
                <a:srgbClr val="595959"/>
              </a:solidFill>
            </a:endParaRPr>
          </a:p>
        </p:txBody>
      </p:sp>
      <p:pic>
        <p:nvPicPr>
          <p:cNvPr id="3080" name="Picture 8" descr="Крем для лица двойного действия «Шведский SPA-салон»"/>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212" t="30413" r="14587" b="10127"/>
          <a:stretch/>
        </p:blipFill>
        <p:spPr bwMode="auto">
          <a:xfrm>
            <a:off x="1195015" y="4800998"/>
            <a:ext cx="756171" cy="6227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Rectangle 15"/>
          <p:cNvSpPr/>
          <p:nvPr/>
        </p:nvSpPr>
        <p:spPr>
          <a:xfrm>
            <a:off x="1637232" y="6400324"/>
            <a:ext cx="1521351"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от 6 ББ</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1313511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544" y="116632"/>
            <a:ext cx="7344816" cy="677108"/>
          </a:xfrm>
          <a:prstGeom prst="rect">
            <a:avLst/>
          </a:prstGeom>
        </p:spPr>
        <p:txBody>
          <a:bodyPr wrap="square">
            <a:spAutoFit/>
          </a:bodyPr>
          <a:lstStyle/>
          <a:p>
            <a:r>
              <a:rPr lang="ru-RU" sz="3800" dirty="0" smtClean="0">
                <a:solidFill>
                  <a:schemeClr val="tx1">
                    <a:lumMod val="65000"/>
                    <a:lumOff val="35000"/>
                  </a:schemeClr>
                </a:solidFill>
                <a:cs typeface="Arial" panose="020B0604020202020204" pitchFamily="34" charset="0"/>
              </a:rPr>
              <a:t>Должен быть в каждом заказе</a:t>
            </a:r>
            <a:endParaRPr lang="en-US" sz="3800" dirty="0">
              <a:solidFill>
                <a:schemeClr val="tx1">
                  <a:lumMod val="65000"/>
                  <a:lumOff val="35000"/>
                </a:schemeClr>
              </a:solidFill>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648456" y="805876"/>
            <a:ext cx="6021324" cy="5575451"/>
          </a:xfrm>
          <a:prstGeom prst="rect">
            <a:avLst/>
          </a:prstGeom>
          <a:noFill/>
          <a:ln>
            <a:noFill/>
          </a:ln>
        </p:spPr>
      </p:pic>
    </p:spTree>
    <p:extLst>
      <p:ext uri="{BB962C8B-B14F-4D97-AF65-F5344CB8AC3E}">
        <p14:creationId xmlns:p14="http://schemas.microsoft.com/office/powerpoint/2010/main" val="40449631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1603" t="4714" r="33018" b="11791"/>
          <a:stretch/>
        </p:blipFill>
        <p:spPr>
          <a:xfrm>
            <a:off x="126617" y="516742"/>
            <a:ext cx="629842" cy="1486426"/>
          </a:xfrm>
          <a:prstGeom prst="rect">
            <a:avLst/>
          </a:prstGeom>
        </p:spPr>
      </p:pic>
      <p:pic>
        <p:nvPicPr>
          <p:cNvPr id="3" name="Picture 2" descr="Дневной увлажняющий крем для совершенства кожи True Perfect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381" t="27582" r="11756" b="11543"/>
          <a:stretch/>
        </p:blipFill>
        <p:spPr bwMode="auto">
          <a:xfrm>
            <a:off x="445483" y="1140415"/>
            <a:ext cx="1046423" cy="8627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7511" t="5961" r="37021" b="11268"/>
          <a:stretch/>
        </p:blipFill>
        <p:spPr>
          <a:xfrm>
            <a:off x="7663535" y="3859533"/>
            <a:ext cx="438988" cy="1426712"/>
          </a:xfrm>
          <a:prstGeom prst="rect">
            <a:avLst/>
          </a:prstGeom>
        </p:spPr>
      </p:pic>
      <p:pic>
        <p:nvPicPr>
          <p:cNvPr id="7" name="Picture 4" descr="Ночной выравнивающий крем-сыворотка «Эколлаген»"/>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175" r="31649"/>
          <a:stretch/>
        </p:blipFill>
        <p:spPr bwMode="auto">
          <a:xfrm>
            <a:off x="8545077" y="499129"/>
            <a:ext cx="579157" cy="16946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44483"/>
          <a:stretch/>
        </p:blipFill>
        <p:spPr bwMode="auto">
          <a:xfrm>
            <a:off x="7660973" y="1386881"/>
            <a:ext cx="1096176" cy="864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10377" t="25943" r="14622" b="6130"/>
          <a:stretch/>
        </p:blipFill>
        <p:spPr>
          <a:xfrm>
            <a:off x="7822762" y="4852464"/>
            <a:ext cx="1067729" cy="967000"/>
          </a:xfrm>
          <a:prstGeom prst="rect">
            <a:avLst/>
          </a:prstGeom>
        </p:spPr>
      </p:pic>
      <p:sp>
        <p:nvSpPr>
          <p:cNvPr id="9" name="TextBox 8"/>
          <p:cNvSpPr txBox="1"/>
          <p:nvPr/>
        </p:nvSpPr>
        <p:spPr>
          <a:xfrm>
            <a:off x="126616" y="116632"/>
            <a:ext cx="7044612" cy="400110"/>
          </a:xfrm>
          <a:prstGeom prst="rect">
            <a:avLst/>
          </a:prstGeom>
          <a:noFill/>
        </p:spPr>
        <p:txBody>
          <a:bodyPr wrap="square" rtlCol="0">
            <a:spAutoFit/>
          </a:bodyPr>
          <a:lstStyle/>
          <a:p>
            <a:r>
              <a:rPr lang="ru-RU" sz="2000" dirty="0" smtClean="0"/>
              <a:t>КОМПЛЕКСНЫЕ ПРОГРАММЫ УХОДА ЗА КОЖЕЙ ЛИЦА</a:t>
            </a:r>
            <a:endParaRPr lang="ru-RU" sz="2000" dirty="0"/>
          </a:p>
        </p:txBody>
      </p:sp>
      <p:sp>
        <p:nvSpPr>
          <p:cNvPr id="10" name="TextBox 9"/>
          <p:cNvSpPr txBox="1"/>
          <p:nvPr/>
        </p:nvSpPr>
        <p:spPr>
          <a:xfrm>
            <a:off x="1878274" y="726585"/>
            <a:ext cx="2651688" cy="369332"/>
          </a:xfrm>
          <a:prstGeom prst="rect">
            <a:avLst/>
          </a:prstGeom>
          <a:noFill/>
        </p:spPr>
        <p:txBody>
          <a:bodyPr wrap="square" rtlCol="0">
            <a:spAutoFit/>
          </a:bodyPr>
          <a:lstStyle/>
          <a:p>
            <a:r>
              <a:rPr lang="en-US" dirty="0" smtClean="0"/>
              <a:t>True Perfection</a:t>
            </a:r>
            <a:endParaRPr lang="ru-RU" dirty="0"/>
          </a:p>
        </p:txBody>
      </p:sp>
      <p:sp>
        <p:nvSpPr>
          <p:cNvPr id="11" name="TextBox 10"/>
          <p:cNvSpPr txBox="1"/>
          <p:nvPr/>
        </p:nvSpPr>
        <p:spPr>
          <a:xfrm>
            <a:off x="4745990" y="714273"/>
            <a:ext cx="2933216" cy="369332"/>
          </a:xfrm>
          <a:prstGeom prst="rect">
            <a:avLst/>
          </a:prstGeom>
          <a:noFill/>
        </p:spPr>
        <p:txBody>
          <a:bodyPr wrap="square" rtlCol="0">
            <a:spAutoFit/>
          </a:bodyPr>
          <a:lstStyle/>
          <a:p>
            <a:r>
              <a:rPr lang="ru-RU" dirty="0" smtClean="0"/>
              <a:t>Эколлаген</a:t>
            </a:r>
            <a:endParaRPr lang="ru-RU" dirty="0"/>
          </a:p>
        </p:txBody>
      </p:sp>
      <p:sp>
        <p:nvSpPr>
          <p:cNvPr id="12" name="TextBox 11"/>
          <p:cNvSpPr txBox="1"/>
          <p:nvPr/>
        </p:nvSpPr>
        <p:spPr>
          <a:xfrm>
            <a:off x="4806706" y="4002252"/>
            <a:ext cx="2933216" cy="369332"/>
          </a:xfrm>
          <a:prstGeom prst="rect">
            <a:avLst/>
          </a:prstGeom>
          <a:noFill/>
        </p:spPr>
        <p:txBody>
          <a:bodyPr wrap="square" rtlCol="0">
            <a:spAutoFit/>
          </a:bodyPr>
          <a:lstStyle/>
          <a:p>
            <a:r>
              <a:rPr lang="ru-RU" dirty="0" smtClean="0"/>
              <a:t>Власть над временем</a:t>
            </a:r>
            <a:endParaRPr lang="ru-RU" dirty="0"/>
          </a:p>
        </p:txBody>
      </p:sp>
      <p:sp>
        <p:nvSpPr>
          <p:cNvPr id="13" name="TextBox 12"/>
          <p:cNvSpPr txBox="1"/>
          <p:nvPr/>
        </p:nvSpPr>
        <p:spPr>
          <a:xfrm>
            <a:off x="1491906" y="1193705"/>
            <a:ext cx="2958515" cy="1954381"/>
          </a:xfrm>
          <a:prstGeom prst="rect">
            <a:avLst/>
          </a:prstGeom>
          <a:noFill/>
        </p:spPr>
        <p:txBody>
          <a:bodyPr wrap="square" rtlCol="0">
            <a:spAutoFit/>
          </a:bodyPr>
          <a:lstStyle/>
          <a:p>
            <a:pPr marL="285750" indent="-285750">
              <a:buFont typeface="Arial" pitchFamily="34" charset="0"/>
              <a:buChar char="•"/>
            </a:pPr>
            <a:r>
              <a:rPr lang="ru-RU" sz="1100" dirty="0" smtClean="0"/>
              <a:t>Серия   </a:t>
            </a:r>
            <a:r>
              <a:rPr lang="ru-RU" sz="1100" dirty="0"/>
              <a:t>разработана для профилактики ранних процессов </a:t>
            </a:r>
            <a:r>
              <a:rPr lang="ru-RU" sz="1100" dirty="0" smtClean="0"/>
              <a:t>старения свследствие внешних факторов и ритма жизни.</a:t>
            </a:r>
          </a:p>
          <a:p>
            <a:pPr marL="285750" indent="-285750">
              <a:buFont typeface="Arial" pitchFamily="34" charset="0"/>
              <a:buChar char="•"/>
            </a:pPr>
            <a:r>
              <a:rPr lang="ru-RU" sz="1100" dirty="0" smtClean="0"/>
              <a:t>Внешние факторы влияют на 80</a:t>
            </a:r>
            <a:r>
              <a:rPr lang="ru-RU" sz="1100" dirty="0"/>
              <a:t>% старения кожи</a:t>
            </a:r>
            <a:r>
              <a:rPr lang="ru-RU" sz="1100" dirty="0" smtClean="0"/>
              <a:t>.</a:t>
            </a:r>
            <a:endParaRPr lang="ru-RU" sz="1100" dirty="0"/>
          </a:p>
          <a:p>
            <a:pPr marL="285750" indent="-285750">
              <a:buFont typeface="Arial" pitchFamily="34" charset="0"/>
              <a:buChar char="•"/>
            </a:pPr>
            <a:r>
              <a:rPr lang="ru-RU" sz="1100" dirty="0"/>
              <a:t>Экстракт персидской шелковой акации, гиалуроновая </a:t>
            </a:r>
            <a:r>
              <a:rPr lang="ru-RU" sz="1100" dirty="0" smtClean="0"/>
              <a:t>кислота </a:t>
            </a:r>
            <a:r>
              <a:rPr lang="ru-RU" sz="1100" dirty="0"/>
              <a:t>нейтрализуют действие свободных радикалов разрушающих клетки.</a:t>
            </a:r>
          </a:p>
          <a:p>
            <a:endParaRPr lang="ru-RU" sz="1100" dirty="0"/>
          </a:p>
        </p:txBody>
      </p:sp>
      <p:sp>
        <p:nvSpPr>
          <p:cNvPr id="14" name="TextBox 13"/>
          <p:cNvSpPr txBox="1"/>
          <p:nvPr/>
        </p:nvSpPr>
        <p:spPr>
          <a:xfrm>
            <a:off x="4715009" y="1081813"/>
            <a:ext cx="2991452" cy="2123658"/>
          </a:xfrm>
          <a:prstGeom prst="rect">
            <a:avLst/>
          </a:prstGeom>
          <a:noFill/>
        </p:spPr>
        <p:txBody>
          <a:bodyPr wrap="square" rtlCol="0">
            <a:spAutoFit/>
          </a:bodyPr>
          <a:lstStyle/>
          <a:p>
            <a:pPr marL="285750" indent="-285750">
              <a:buFont typeface="Arial" pitchFamily="34" charset="0"/>
              <a:buChar char="•"/>
            </a:pPr>
            <a:r>
              <a:rPr lang="ru-RU" sz="1100" dirty="0" smtClean="0"/>
              <a:t>Комплексный уход за кожей лица с помощью серии Эколлаген обесечит профссиональных уход за кожей после 35 лет.</a:t>
            </a:r>
          </a:p>
          <a:p>
            <a:pPr marL="285750" indent="-285750">
              <a:buFont typeface="Arial" pitchFamily="34" charset="0"/>
              <a:buChar char="•"/>
            </a:pPr>
            <a:r>
              <a:rPr lang="ru-RU" sz="1100" dirty="0" smtClean="0"/>
              <a:t>Серия   содержит уникальный запатентованный экстракт стволовых клеток растений.</a:t>
            </a:r>
          </a:p>
          <a:p>
            <a:pPr marL="285750" indent="-285750">
              <a:buFont typeface="Arial" pitchFamily="34" charset="0"/>
              <a:buChar char="•"/>
            </a:pPr>
            <a:r>
              <a:rPr lang="ru-RU" sz="1100" dirty="0" smtClean="0"/>
              <a:t>Увеличивает выработку коллагена на 200% - за 3 месяца морщины уменьшаются на треть.</a:t>
            </a:r>
          </a:p>
          <a:p>
            <a:pPr marL="285750" indent="-285750">
              <a:buFont typeface="Arial" pitchFamily="34" charset="0"/>
              <a:buChar char="•"/>
            </a:pPr>
            <a:endParaRPr lang="ru-RU" sz="1100" dirty="0"/>
          </a:p>
          <a:p>
            <a:endParaRPr lang="ru-RU" sz="1100" dirty="0"/>
          </a:p>
        </p:txBody>
      </p:sp>
      <p:sp>
        <p:nvSpPr>
          <p:cNvPr id="15" name="TextBox 14"/>
          <p:cNvSpPr txBox="1"/>
          <p:nvPr/>
        </p:nvSpPr>
        <p:spPr>
          <a:xfrm>
            <a:off x="4623193" y="4371584"/>
            <a:ext cx="2907704" cy="2123658"/>
          </a:xfrm>
          <a:prstGeom prst="rect">
            <a:avLst/>
          </a:prstGeom>
          <a:noFill/>
        </p:spPr>
        <p:txBody>
          <a:bodyPr wrap="square" rtlCol="0">
            <a:spAutoFit/>
          </a:bodyPr>
          <a:lstStyle/>
          <a:p>
            <a:pPr marL="285750" indent="-285750">
              <a:buFont typeface="Arial" pitchFamily="34" charset="0"/>
              <a:buChar char="•"/>
            </a:pPr>
            <a:r>
              <a:rPr lang="ru-RU" sz="1100" dirty="0" smtClean="0">
                <a:solidFill>
                  <a:schemeClr val="tx1">
                    <a:lumMod val="95000"/>
                    <a:lumOff val="5000"/>
                  </a:schemeClr>
                </a:solidFill>
              </a:rPr>
              <a:t>Серия  действует </a:t>
            </a:r>
            <a:r>
              <a:rPr lang="ru-RU" sz="1100" dirty="0">
                <a:solidFill>
                  <a:schemeClr val="tx1">
                    <a:lumMod val="95000"/>
                    <a:lumOff val="5000"/>
                  </a:schemeClr>
                </a:solidFill>
              </a:rPr>
              <a:t>на глубокие слои кожи, убирает морщины за счет генистиина </a:t>
            </a:r>
            <a:r>
              <a:rPr lang="ru-RU" sz="1100" dirty="0" smtClean="0">
                <a:solidFill>
                  <a:schemeClr val="tx1">
                    <a:lumMod val="95000"/>
                    <a:lumOff val="5000"/>
                  </a:schemeClr>
                </a:solidFill>
              </a:rPr>
              <a:t>сои.</a:t>
            </a:r>
          </a:p>
          <a:p>
            <a:pPr marL="285750" indent="-285750">
              <a:buFont typeface="Arial" pitchFamily="34" charset="0"/>
              <a:buChar char="•"/>
            </a:pPr>
            <a:r>
              <a:rPr lang="ru-RU" sz="1100" dirty="0" smtClean="0">
                <a:solidFill>
                  <a:schemeClr val="tx1">
                    <a:lumMod val="95000"/>
                    <a:lumOff val="5000"/>
                  </a:schemeClr>
                </a:solidFill>
              </a:rPr>
              <a:t>Через месяц использования комплексной программы «Власть над временем» кожа выглядит на 8 лет моложе</a:t>
            </a:r>
          </a:p>
          <a:p>
            <a:pPr marL="285750" indent="-285750">
              <a:buFont typeface="Arial" pitchFamily="34" charset="0"/>
              <a:buChar char="•"/>
            </a:pPr>
            <a:r>
              <a:rPr lang="ru-RU" sz="1100" dirty="0"/>
              <a:t>Создана специально для женщин, которые хотят остановить старение </a:t>
            </a:r>
            <a:r>
              <a:rPr lang="ru-RU" sz="1100" dirty="0" smtClean="0"/>
              <a:t>кожи </a:t>
            </a:r>
            <a:r>
              <a:rPr lang="ru-RU" sz="1100" dirty="0"/>
              <a:t>после 45 лет. </a:t>
            </a:r>
            <a:endParaRPr lang="ru-RU" sz="1100" dirty="0">
              <a:solidFill>
                <a:schemeClr val="tx1">
                  <a:lumMod val="95000"/>
                  <a:lumOff val="5000"/>
                </a:schemeClr>
              </a:solidFill>
            </a:endParaRPr>
          </a:p>
          <a:p>
            <a:pPr marL="285750" indent="-285750">
              <a:buFont typeface="Arial" pitchFamily="34" charset="0"/>
              <a:buChar char="•"/>
            </a:pPr>
            <a:endParaRPr lang="ru-RU" sz="1100" dirty="0">
              <a:solidFill>
                <a:schemeClr val="tx1">
                  <a:lumMod val="95000"/>
                  <a:lumOff val="5000"/>
                </a:schemeClr>
              </a:solidFill>
            </a:endParaRPr>
          </a:p>
          <a:p>
            <a:endParaRPr lang="ru-RU" sz="1100" dirty="0">
              <a:solidFill>
                <a:schemeClr val="tx1">
                  <a:lumMod val="95000"/>
                  <a:lumOff val="5000"/>
                </a:schemeClr>
              </a:solidFill>
            </a:endParaRPr>
          </a:p>
        </p:txBody>
      </p:sp>
      <p:cxnSp>
        <p:nvCxnSpPr>
          <p:cNvPr id="17" name="Straight Connector 16"/>
          <p:cNvCxnSpPr/>
          <p:nvPr/>
        </p:nvCxnSpPr>
        <p:spPr>
          <a:xfrm>
            <a:off x="4450421" y="898939"/>
            <a:ext cx="49571" cy="559630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1138435" y="486635"/>
            <a:ext cx="706942"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lumMod val="95000"/>
                    <a:lumOff val="5000"/>
                  </a:schemeClr>
                </a:solidFill>
              </a:rPr>
              <a:t>25+</a:t>
            </a:r>
            <a:endParaRPr lang="ru-RU" sz="1400" b="1" dirty="0">
              <a:solidFill>
                <a:schemeClr val="tx1">
                  <a:lumMod val="95000"/>
                  <a:lumOff val="5000"/>
                </a:schemeClr>
              </a:solidFill>
            </a:endParaRPr>
          </a:p>
        </p:txBody>
      </p:sp>
      <p:sp>
        <p:nvSpPr>
          <p:cNvPr id="21" name="Oval 20"/>
          <p:cNvSpPr/>
          <p:nvPr/>
        </p:nvSpPr>
        <p:spPr>
          <a:xfrm>
            <a:off x="7883029" y="723565"/>
            <a:ext cx="706942"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tx1">
                    <a:lumMod val="95000"/>
                    <a:lumOff val="5000"/>
                  </a:schemeClr>
                </a:solidFill>
              </a:rPr>
              <a:t>3</a:t>
            </a:r>
            <a:r>
              <a:rPr lang="ru-RU" sz="1400" b="1" dirty="0" smtClean="0">
                <a:solidFill>
                  <a:schemeClr val="tx1">
                    <a:lumMod val="95000"/>
                    <a:lumOff val="5000"/>
                  </a:schemeClr>
                </a:solidFill>
              </a:rPr>
              <a:t>5+</a:t>
            </a:r>
            <a:endParaRPr lang="ru-RU" sz="1400" b="1" dirty="0">
              <a:solidFill>
                <a:schemeClr val="tx1">
                  <a:lumMod val="95000"/>
                  <a:lumOff val="5000"/>
                </a:schemeClr>
              </a:solidFill>
            </a:endParaRPr>
          </a:p>
        </p:txBody>
      </p:sp>
      <p:sp>
        <p:nvSpPr>
          <p:cNvPr id="22" name="Oval 21"/>
          <p:cNvSpPr/>
          <p:nvPr/>
        </p:nvSpPr>
        <p:spPr>
          <a:xfrm>
            <a:off x="8127713" y="3925077"/>
            <a:ext cx="706942"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lumMod val="95000"/>
                    <a:lumOff val="5000"/>
                  </a:schemeClr>
                </a:solidFill>
              </a:rPr>
              <a:t>45+</a:t>
            </a:r>
            <a:endParaRPr lang="ru-RU" sz="1400" b="1" dirty="0">
              <a:solidFill>
                <a:schemeClr val="tx1">
                  <a:lumMod val="95000"/>
                  <a:lumOff val="5000"/>
                </a:schemeClr>
              </a:solidFill>
            </a:endParaRPr>
          </a:p>
        </p:txBody>
      </p:sp>
      <p:cxnSp>
        <p:nvCxnSpPr>
          <p:cNvPr id="33" name="Straight Connector 32"/>
          <p:cNvCxnSpPr/>
          <p:nvPr/>
        </p:nvCxnSpPr>
        <p:spPr>
          <a:xfrm>
            <a:off x="126617" y="3645024"/>
            <a:ext cx="87638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896490" y="4002252"/>
            <a:ext cx="2389290" cy="369332"/>
          </a:xfrm>
          <a:prstGeom prst="rect">
            <a:avLst/>
          </a:prstGeom>
          <a:noFill/>
        </p:spPr>
        <p:txBody>
          <a:bodyPr wrap="square" rtlCol="0">
            <a:spAutoFit/>
          </a:bodyPr>
          <a:lstStyle/>
          <a:p>
            <a:r>
              <a:rPr lang="en-US" dirty="0" smtClean="0"/>
              <a:t>NovAge Ultimate Lift</a:t>
            </a:r>
            <a:endParaRPr lang="ru-RU" dirty="0"/>
          </a:p>
        </p:txBody>
      </p:sp>
      <p:sp>
        <p:nvSpPr>
          <p:cNvPr id="38" name="TextBox 37"/>
          <p:cNvSpPr txBox="1"/>
          <p:nvPr/>
        </p:nvSpPr>
        <p:spPr>
          <a:xfrm>
            <a:off x="1531930" y="4444744"/>
            <a:ext cx="2907704" cy="2292935"/>
          </a:xfrm>
          <a:prstGeom prst="rect">
            <a:avLst/>
          </a:prstGeom>
          <a:noFill/>
        </p:spPr>
        <p:txBody>
          <a:bodyPr wrap="square" rtlCol="0">
            <a:spAutoFit/>
          </a:bodyPr>
          <a:lstStyle/>
          <a:p>
            <a:pPr marL="285750" indent="-285750">
              <a:buFont typeface="Arial" pitchFamily="34" charset="0"/>
              <a:buChar char="•"/>
            </a:pPr>
            <a:r>
              <a:rPr lang="ru-RU" sz="1100" dirty="0" smtClean="0">
                <a:solidFill>
                  <a:schemeClr val="tx1">
                    <a:lumMod val="95000"/>
                    <a:lumOff val="5000"/>
                  </a:schemeClr>
                </a:solidFill>
              </a:rPr>
              <a:t>Запатентованный комплекс </a:t>
            </a:r>
            <a:r>
              <a:rPr lang="en-US" sz="1100" dirty="0" smtClean="0">
                <a:solidFill>
                  <a:schemeClr val="tx1">
                    <a:lumMod val="95000"/>
                    <a:lumOff val="5000"/>
                  </a:schemeClr>
                </a:solidFill>
              </a:rPr>
              <a:t>AspartoLift </a:t>
            </a:r>
            <a:r>
              <a:rPr lang="ru-RU" sz="1100" dirty="0" smtClean="0">
                <a:solidFill>
                  <a:schemeClr val="tx1">
                    <a:lumMod val="95000"/>
                    <a:lumOff val="5000"/>
                  </a:schemeClr>
                </a:solidFill>
              </a:rPr>
              <a:t>воздействует на фибробласты в глубоких слоях кожи и возвращает им активность.</a:t>
            </a:r>
          </a:p>
          <a:p>
            <a:pPr marL="285750" indent="-285750">
              <a:buFont typeface="Arial" pitchFamily="34" charset="0"/>
              <a:buChar char="•"/>
            </a:pPr>
            <a:r>
              <a:rPr lang="ru-RU" sz="1100" dirty="0" smtClean="0">
                <a:solidFill>
                  <a:schemeClr val="tx1">
                    <a:lumMod val="95000"/>
                    <a:lumOff val="5000"/>
                  </a:schemeClr>
                </a:solidFill>
              </a:rPr>
              <a:t>За счет комплекса </a:t>
            </a:r>
            <a:r>
              <a:rPr lang="en-US" sz="1100" dirty="0" smtClean="0">
                <a:solidFill>
                  <a:schemeClr val="tx1">
                    <a:lumMod val="95000"/>
                    <a:lumOff val="5000"/>
                  </a:schemeClr>
                </a:solidFill>
              </a:rPr>
              <a:t>AspartoLift </a:t>
            </a:r>
            <a:r>
              <a:rPr lang="ru-RU" sz="1100" dirty="0" smtClean="0">
                <a:solidFill>
                  <a:schemeClr val="tx1">
                    <a:lumMod val="95000"/>
                    <a:lumOff val="5000"/>
                  </a:schemeClr>
                </a:solidFill>
              </a:rPr>
              <a:t> фибробласты производят эластин как будто они помолодели на 20 лет</a:t>
            </a:r>
          </a:p>
          <a:p>
            <a:pPr marL="285750" indent="-285750">
              <a:buFont typeface="Arial" pitchFamily="34" charset="0"/>
              <a:buChar char="•"/>
            </a:pPr>
            <a:r>
              <a:rPr lang="ru-RU" sz="1100" dirty="0" smtClean="0">
                <a:solidFill>
                  <a:schemeClr val="tx1">
                    <a:lumMod val="95000"/>
                    <a:lumOff val="5000"/>
                  </a:schemeClr>
                </a:solidFill>
              </a:rPr>
              <a:t>Через месяц использования комплексной программы </a:t>
            </a:r>
            <a:r>
              <a:rPr lang="ru-RU" sz="1100" dirty="0">
                <a:solidFill>
                  <a:schemeClr val="tx1">
                    <a:lumMod val="95000"/>
                    <a:lumOff val="5000"/>
                  </a:schemeClr>
                </a:solidFill>
              </a:rPr>
              <a:t> </a:t>
            </a:r>
            <a:r>
              <a:rPr lang="en-US" sz="1100" dirty="0" smtClean="0">
                <a:solidFill>
                  <a:schemeClr val="tx1">
                    <a:lumMod val="95000"/>
                    <a:lumOff val="5000"/>
                  </a:schemeClr>
                </a:solidFill>
              </a:rPr>
              <a:t>Ultimate  Lift </a:t>
            </a:r>
            <a:r>
              <a:rPr lang="ru-RU" sz="1100" dirty="0" smtClean="0">
                <a:solidFill>
                  <a:schemeClr val="tx1">
                    <a:lumMod val="95000"/>
                    <a:lumOff val="5000"/>
                  </a:schemeClr>
                </a:solidFill>
              </a:rPr>
              <a:t>вы уже увидите первый результат, а через 3 месяца упругость кожи увеличится на 70%.</a:t>
            </a:r>
          </a:p>
          <a:p>
            <a:endParaRPr lang="ru-RU" sz="1100" dirty="0">
              <a:solidFill>
                <a:schemeClr val="tx1">
                  <a:lumMod val="95000"/>
                  <a:lumOff val="5000"/>
                </a:schemeClr>
              </a:solidFill>
            </a:endParaRPr>
          </a:p>
        </p:txBody>
      </p:sp>
      <p:sp>
        <p:nvSpPr>
          <p:cNvPr id="39" name="Oval 38"/>
          <p:cNvSpPr/>
          <p:nvPr/>
        </p:nvSpPr>
        <p:spPr>
          <a:xfrm>
            <a:off x="1171332" y="3826878"/>
            <a:ext cx="706942"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lumMod val="95000"/>
                    <a:lumOff val="5000"/>
                  </a:schemeClr>
                </a:solidFill>
              </a:rPr>
              <a:t>4</a:t>
            </a:r>
            <a:r>
              <a:rPr lang="en-US" sz="1400" b="1" dirty="0" smtClean="0">
                <a:solidFill>
                  <a:schemeClr val="tx1">
                    <a:lumMod val="95000"/>
                    <a:lumOff val="5000"/>
                  </a:schemeClr>
                </a:solidFill>
              </a:rPr>
              <a:t>0</a:t>
            </a:r>
            <a:r>
              <a:rPr lang="ru-RU" sz="1400" b="1" dirty="0" smtClean="0">
                <a:solidFill>
                  <a:schemeClr val="tx1">
                    <a:lumMod val="95000"/>
                    <a:lumOff val="5000"/>
                  </a:schemeClr>
                </a:solidFill>
              </a:rPr>
              <a:t>+</a:t>
            </a:r>
            <a:endParaRPr lang="ru-RU" sz="1400" b="1" dirty="0">
              <a:solidFill>
                <a:schemeClr val="tx1">
                  <a:lumMod val="95000"/>
                  <a:lumOff val="5000"/>
                </a:schemeClr>
              </a:solidFill>
            </a:endParaRPr>
          </a:p>
        </p:txBody>
      </p:sp>
      <p:pic>
        <p:nvPicPr>
          <p:cNvPr id="1026" name="Picture 2" descr="Дневной крем-лифтинг SPF 15 NovAge Ultimate Lif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269" y="4572889"/>
            <a:ext cx="1171637" cy="11716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Сыворотка-лифтинг для лица и шеи NovAge Ultimate Lift"/>
          <p:cNvPicPr>
            <a:picLocks noChangeAspect="1" noChangeArrowheads="1"/>
          </p:cNvPicPr>
          <p:nvPr/>
        </p:nvPicPr>
        <p:blipFill rotWithShape="1">
          <a:blip r:embed="rId9">
            <a:extLst>
              <a:ext uri="{28A0092B-C50C-407E-A947-70E740481C1C}">
                <a14:useLocalDpi xmlns:a14="http://schemas.microsoft.com/office/drawing/2010/main" val="0"/>
              </a:ext>
            </a:extLst>
          </a:blip>
          <a:srcRect l="33502" r="32997"/>
          <a:stretch/>
        </p:blipFill>
        <p:spPr bwMode="auto">
          <a:xfrm>
            <a:off x="9757" y="3605282"/>
            <a:ext cx="746702" cy="2228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4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1256" y="116634"/>
            <a:ext cx="7931144" cy="646331"/>
          </a:xfrm>
          <a:prstGeom prst="rect">
            <a:avLst/>
          </a:prstGeom>
        </p:spPr>
        <p:txBody>
          <a:bodyPr wrap="square">
            <a:spAutoFit/>
          </a:bodyPr>
          <a:lstStyle/>
          <a:p>
            <a:r>
              <a:rPr lang="ru-RU" sz="3556" dirty="0">
                <a:solidFill>
                  <a:prstClr val="black">
                    <a:lumMod val="65000"/>
                    <a:lumOff val="35000"/>
                  </a:prstClr>
                </a:solidFill>
                <a:cs typeface="Arial" panose="020B0604020202020204" pitchFamily="34" charset="0"/>
              </a:rPr>
              <a:t>Интересная и важная информация</a:t>
            </a:r>
            <a:endParaRPr lang="en-US" sz="3556" dirty="0">
              <a:solidFill>
                <a:prstClr val="black">
                  <a:lumMod val="65000"/>
                  <a:lumOff val="35000"/>
                </a:prstClr>
              </a:solidFill>
              <a:cs typeface="Arial" panose="020B0604020202020204" pitchFamily="34" charset="0"/>
            </a:endParaRPr>
          </a:p>
        </p:txBody>
      </p:sp>
    </p:spTree>
    <p:extLst>
      <p:ext uri="{BB962C8B-B14F-4D97-AF65-F5344CB8AC3E}">
        <p14:creationId xmlns:p14="http://schemas.microsoft.com/office/powerpoint/2010/main" val="36324565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2"/>
          </p:nvPr>
        </p:nvSpPr>
        <p:spPr/>
        <p:txBody>
          <a:bodyPr/>
          <a:lstStyle/>
          <a:p>
            <a:fld id="{292A17E8-3E31-6340-9299-55479716AC89}" type="datetime1">
              <a:rPr lang="en-GB" smtClean="0">
                <a:solidFill>
                  <a:prstClr val="white"/>
                </a:solidFill>
              </a:rPr>
              <a:pPr/>
              <a:t>16/12/2015</a:t>
            </a:fld>
            <a:endParaRPr lang="sv-SE" dirty="0">
              <a:solidFill>
                <a:prstClr val="white"/>
              </a:solidFill>
            </a:endParaRPr>
          </a:p>
        </p:txBody>
      </p:sp>
      <p:sp>
        <p:nvSpPr>
          <p:cNvPr id="6" name="Footer Placeholder 5"/>
          <p:cNvSpPr>
            <a:spLocks noGrp="1"/>
          </p:cNvSpPr>
          <p:nvPr>
            <p:ph type="ftr" sz="quarter" idx="3"/>
          </p:nvPr>
        </p:nvSpPr>
        <p:spPr/>
        <p:txBody>
          <a:bodyPr/>
          <a:lstStyle/>
          <a:p>
            <a:r>
              <a:rPr lang="en-US" smtClean="0">
                <a:solidFill>
                  <a:prstClr val="white"/>
                </a:solidFill>
              </a:rPr>
              <a:t>Copyright ©2014 by Oriflame Cosmetics SA</a:t>
            </a:r>
            <a:endParaRPr lang="sv-SE" sz="800" dirty="0">
              <a:solidFill>
                <a:prstClr val="white"/>
              </a:solidFill>
            </a:endParaRPr>
          </a:p>
        </p:txBody>
      </p:sp>
      <p:sp>
        <p:nvSpPr>
          <p:cNvPr id="7" name="Slide Number Placeholder 6"/>
          <p:cNvSpPr>
            <a:spLocks noGrp="1"/>
          </p:cNvSpPr>
          <p:nvPr>
            <p:ph type="sldNum" sz="quarter" idx="4"/>
          </p:nvPr>
        </p:nvSpPr>
        <p:spPr/>
        <p:txBody>
          <a:bodyPr/>
          <a:lstStyle/>
          <a:p>
            <a:fld id="{F8C3A03E-2591-4D09-83D1-82A7B163E028}" type="slidenum">
              <a:rPr lang="sv-SE" smtClean="0">
                <a:solidFill>
                  <a:prstClr val="white"/>
                </a:solidFill>
              </a:rPr>
              <a:pPr/>
              <a:t>24</a:t>
            </a:fld>
            <a:endParaRPr lang="sv-SE" dirty="0">
              <a:solidFill>
                <a:prstClr val="white"/>
              </a:solidFill>
            </a:endParaRPr>
          </a:p>
        </p:txBody>
      </p:sp>
    </p:spTree>
    <p:extLst>
      <p:ext uri="{BB962C8B-B14F-4D97-AF65-F5344CB8AC3E}">
        <p14:creationId xmlns:p14="http://schemas.microsoft.com/office/powerpoint/2010/main" val="4462280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420888"/>
            <a:ext cx="7772400" cy="2304256"/>
          </a:xfrm>
        </p:spPr>
        <p:txBody>
          <a:bodyPr/>
          <a:lstStyle/>
          <a:p>
            <a:r>
              <a:rPr lang="ru-RU" dirty="0" smtClean="0">
                <a:solidFill>
                  <a:schemeClr val="tx1">
                    <a:lumMod val="65000"/>
                    <a:lumOff val="35000"/>
                  </a:schemeClr>
                </a:solidFill>
                <a:latin typeface="+mn-lt"/>
                <a:cs typeface="Arial" panose="020B0604020202020204" pitchFamily="34" charset="0"/>
              </a:rPr>
              <a:t>На к</a:t>
            </a:r>
            <a:r>
              <a:rPr lang="ru-RU" dirty="0" smtClean="0">
                <a:solidFill>
                  <a:schemeClr val="tx1">
                    <a:lumMod val="65000"/>
                    <a:lumOff val="35000"/>
                  </a:schemeClr>
                </a:solidFill>
                <a:latin typeface="+mn-lt"/>
                <a:cs typeface="Arial" panose="020B0604020202020204" pitchFamily="34" charset="0"/>
              </a:rPr>
              <a:t>акие незаменимые средства </a:t>
            </a:r>
            <a:r>
              <a:rPr lang="ru-RU" dirty="0" smtClean="0">
                <a:solidFill>
                  <a:schemeClr val="tx1">
                    <a:lumMod val="65000"/>
                    <a:lumOff val="35000"/>
                  </a:schemeClr>
                </a:solidFill>
                <a:latin typeface="+mn-lt"/>
                <a:cs typeface="Arial" panose="020B0604020202020204" pitchFamily="34" charset="0"/>
              </a:rPr>
              <a:t/>
            </a:r>
            <a:br>
              <a:rPr lang="ru-RU" dirty="0" smtClean="0">
                <a:solidFill>
                  <a:schemeClr val="tx1">
                    <a:lumMod val="65000"/>
                    <a:lumOff val="35000"/>
                  </a:schemeClr>
                </a:solidFill>
                <a:latin typeface="+mn-lt"/>
                <a:cs typeface="Arial" panose="020B0604020202020204" pitchFamily="34" charset="0"/>
              </a:rPr>
            </a:br>
            <a:r>
              <a:rPr lang="ru-RU" sz="3600" b="1" dirty="0" smtClean="0">
                <a:solidFill>
                  <a:srgbClr val="FFCCFF"/>
                </a:solidFill>
                <a:effectLst>
                  <a:outerShdw blurRad="38100" dist="38100" dir="2700000" algn="tl">
                    <a:srgbClr val="000000">
                      <a:alpha val="43137"/>
                    </a:srgbClr>
                  </a:outerShdw>
                </a:effectLst>
                <a:latin typeface="+mn-lt"/>
                <a:cs typeface="Arial" panose="020B0604020202020204" pitchFamily="34" charset="0"/>
              </a:rPr>
              <a:t>скидка 50%?</a:t>
            </a:r>
            <a:r>
              <a:rPr lang="ru-RU" dirty="0" smtClean="0">
                <a:solidFill>
                  <a:schemeClr val="tx1">
                    <a:lumMod val="65000"/>
                    <a:lumOff val="35000"/>
                  </a:schemeClr>
                </a:solidFill>
                <a:latin typeface="+mn-lt"/>
                <a:cs typeface="Arial" panose="020B0604020202020204" pitchFamily="34" charset="0"/>
              </a:rPr>
              <a:t/>
            </a:r>
            <a:br>
              <a:rPr lang="ru-RU" dirty="0" smtClean="0">
                <a:solidFill>
                  <a:schemeClr val="tx1">
                    <a:lumMod val="65000"/>
                    <a:lumOff val="35000"/>
                  </a:schemeClr>
                </a:solidFill>
                <a:latin typeface="+mn-lt"/>
                <a:cs typeface="Arial" panose="020B0604020202020204" pitchFamily="34" charset="0"/>
              </a:rPr>
            </a:br>
            <a:endParaRPr lang="ru-RU" dirty="0">
              <a:latin typeface="+mn-lt"/>
            </a:endParaRPr>
          </a:p>
        </p:txBody>
      </p:sp>
    </p:spTree>
    <p:extLst>
      <p:ext uri="{BB962C8B-B14F-4D97-AF65-F5344CB8AC3E}">
        <p14:creationId xmlns:p14="http://schemas.microsoft.com/office/powerpoint/2010/main" val="18532565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7040" y="1448780"/>
            <a:ext cx="8669919" cy="3960440"/>
          </a:xfrm>
          <a:prstGeom prst="rect">
            <a:avLst/>
          </a:prstGeom>
          <a:noFill/>
          <a:ln>
            <a:noFill/>
          </a:ln>
        </p:spPr>
      </p:pic>
    </p:spTree>
    <p:extLst>
      <p:ext uri="{BB962C8B-B14F-4D97-AF65-F5344CB8AC3E}">
        <p14:creationId xmlns:p14="http://schemas.microsoft.com/office/powerpoint/2010/main" val="25950578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2645952" y="971358"/>
            <a:ext cx="6245709" cy="2232247"/>
          </a:xfrm>
        </p:spPr>
        <p:txBody>
          <a:bodyPr>
            <a:normAutofit fontScale="92500" lnSpcReduction="20000"/>
          </a:bodyPr>
          <a:lstStyle/>
          <a:p>
            <a:pPr lvl="0"/>
            <a:r>
              <a:rPr lang="ru-RU" dirty="0" smtClean="0">
                <a:solidFill>
                  <a:srgbClr val="595959"/>
                </a:solidFill>
              </a:rPr>
              <a:t>Средства серии «Актив-уход» позволят обеспечить профессиональный уход за ногами в домашних условиях.</a:t>
            </a:r>
          </a:p>
          <a:p>
            <a:pPr lvl="0"/>
            <a:r>
              <a:rPr lang="ru-RU" dirty="0" smtClean="0">
                <a:solidFill>
                  <a:srgbClr val="595959"/>
                </a:solidFill>
              </a:rPr>
              <a:t>Маска для ног – инновационный продукт, который присутствует в линейках специализированных профессиональных брендов.</a:t>
            </a:r>
          </a:p>
          <a:p>
            <a:pPr lvl="0"/>
            <a:r>
              <a:rPr lang="ru-RU" dirty="0" smtClean="0">
                <a:solidFill>
                  <a:srgbClr val="595959"/>
                </a:solidFill>
              </a:rPr>
              <a:t>По статистике, каждая 5ая женщина покупает дезодорант для ног раз в месяц*</a:t>
            </a:r>
          </a:p>
          <a:p>
            <a:pPr lvl="0"/>
            <a:r>
              <a:rPr lang="ru-RU" dirty="0" smtClean="0">
                <a:solidFill>
                  <a:srgbClr val="595959"/>
                </a:solidFill>
              </a:rPr>
              <a:t>Стимулирующий мусс для снятия тяжести идеально подойдет тем, кто регулярно носит каблуки выше 5 см.</a:t>
            </a:r>
          </a:p>
          <a:p>
            <a:pPr lvl="0"/>
            <a:r>
              <a:rPr lang="ru-RU" dirty="0" smtClean="0">
                <a:solidFill>
                  <a:srgbClr val="595959"/>
                </a:solidFill>
              </a:rPr>
              <a:t>Продуты содержат натуральные масла, которые ухаживают за кожей ног. </a:t>
            </a:r>
          </a:p>
          <a:p>
            <a:pPr lvl="0"/>
            <a:endParaRPr lang="ru-RU" dirty="0">
              <a:solidFill>
                <a:srgbClr val="595959"/>
              </a:solidFill>
            </a:endParaRPr>
          </a:p>
          <a:p>
            <a:pPr marL="0" lvl="0" indent="0">
              <a:buNone/>
            </a:pPr>
            <a:r>
              <a:rPr lang="ru-RU" sz="1200" dirty="0" smtClean="0">
                <a:solidFill>
                  <a:srgbClr val="595959"/>
                </a:solidFill>
              </a:rPr>
              <a:t>*Ромир, 2015 </a:t>
            </a:r>
            <a:endParaRPr lang="ru-RU" sz="1200" dirty="0">
              <a:solidFill>
                <a:srgbClr val="595959"/>
              </a:solidFill>
            </a:endParaRPr>
          </a:p>
        </p:txBody>
      </p:sp>
      <p:sp>
        <p:nvSpPr>
          <p:cNvPr id="12" name="Content Placeholder 4"/>
          <p:cNvSpPr txBox="1">
            <a:spLocks/>
          </p:cNvSpPr>
          <p:nvPr/>
        </p:nvSpPr>
        <p:spPr>
          <a:xfrm>
            <a:off x="5588525" y="3285939"/>
            <a:ext cx="3303136" cy="3312368"/>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spcBef>
                <a:spcPts val="0"/>
              </a:spcBef>
              <a:buNone/>
            </a:pPr>
            <a:r>
              <a:rPr lang="ru-RU" sz="1600" b="1" dirty="0" smtClean="0">
                <a:solidFill>
                  <a:srgbClr val="595959"/>
                </a:solidFill>
              </a:rPr>
              <a:t>Рекомендуем приобрести вместе с этим продуктом:</a:t>
            </a:r>
          </a:p>
          <a:p>
            <a:pPr marL="0" lvl="0" indent="0" algn="ctr">
              <a:spcBef>
                <a:spcPts val="0"/>
              </a:spcBef>
              <a:buNone/>
            </a:pPr>
            <a:endParaRPr lang="ru-RU" sz="1600" b="1" dirty="0">
              <a:solidFill>
                <a:srgbClr val="595959"/>
              </a:solidFill>
            </a:endParaRPr>
          </a:p>
          <a:p>
            <a:pPr marL="0" lvl="0" indent="0" algn="ctr">
              <a:spcBef>
                <a:spcPts val="0"/>
              </a:spcBef>
              <a:buNone/>
            </a:pPr>
            <a:endParaRPr lang="ru-RU" sz="500" dirty="0">
              <a:solidFill>
                <a:srgbClr val="595959"/>
              </a:solidFill>
            </a:endParaRPr>
          </a:p>
          <a:p>
            <a:pPr marL="0" lvl="0" indent="0">
              <a:spcBef>
                <a:spcPts val="0"/>
              </a:spcBef>
              <a:buNone/>
            </a:pPr>
            <a:endParaRPr lang="ru-RU" sz="600" dirty="0">
              <a:solidFill>
                <a:srgbClr val="595959"/>
              </a:solidFill>
            </a:endParaRPr>
          </a:p>
          <a:p>
            <a:pPr>
              <a:spcBef>
                <a:spcPts val="0"/>
              </a:spcBef>
            </a:pPr>
            <a:r>
              <a:rPr lang="ru-RU" sz="1600" dirty="0" smtClean="0">
                <a:solidFill>
                  <a:srgbClr val="595959"/>
                </a:solidFill>
              </a:rPr>
              <a:t>Носки </a:t>
            </a:r>
            <a:r>
              <a:rPr lang="ru-RU" sz="1600" dirty="0">
                <a:solidFill>
                  <a:srgbClr val="595959"/>
                </a:solidFill>
              </a:rPr>
              <a:t>для интенсивного</a:t>
            </a:r>
          </a:p>
          <a:p>
            <a:pPr marL="0" indent="0">
              <a:spcBef>
                <a:spcPts val="0"/>
              </a:spcBef>
              <a:buNone/>
            </a:pPr>
            <a:r>
              <a:rPr lang="ru-RU" sz="1600" dirty="0" smtClean="0">
                <a:solidFill>
                  <a:srgbClr val="595959"/>
                </a:solidFill>
              </a:rPr>
              <a:t>      ухода </a:t>
            </a:r>
            <a:r>
              <a:rPr lang="ru-RU" sz="1600" dirty="0">
                <a:solidFill>
                  <a:srgbClr val="595959"/>
                </a:solidFill>
              </a:rPr>
              <a:t>за кожей </a:t>
            </a:r>
            <a:r>
              <a:rPr lang="ru-RU" sz="1600" dirty="0" smtClean="0">
                <a:solidFill>
                  <a:srgbClr val="595959"/>
                </a:solidFill>
              </a:rPr>
              <a:t>ног (16675)</a:t>
            </a:r>
          </a:p>
          <a:p>
            <a:pPr>
              <a:spcBef>
                <a:spcPts val="0"/>
              </a:spcBef>
            </a:pPr>
            <a:endParaRPr lang="ru-RU" sz="1600" dirty="0" smtClean="0">
              <a:solidFill>
                <a:srgbClr val="595959"/>
              </a:solidFill>
            </a:endParaRPr>
          </a:p>
          <a:p>
            <a:pPr>
              <a:spcBef>
                <a:spcPts val="0"/>
              </a:spcBef>
            </a:pPr>
            <a:r>
              <a:rPr lang="ru-RU" sz="1600" dirty="0" smtClean="0">
                <a:solidFill>
                  <a:srgbClr val="595959"/>
                </a:solidFill>
              </a:rPr>
              <a:t>Шлифовальная пилка для ног (27637)</a:t>
            </a:r>
            <a:endParaRPr lang="en-US" sz="1600" dirty="0">
              <a:solidFill>
                <a:srgbClr val="595959"/>
              </a:solidFill>
            </a:endParaRPr>
          </a:p>
        </p:txBody>
      </p:sp>
      <p:sp>
        <p:nvSpPr>
          <p:cNvPr id="16" name="Content Placeholder 5"/>
          <p:cNvSpPr txBox="1">
            <a:spLocks/>
          </p:cNvSpPr>
          <p:nvPr/>
        </p:nvSpPr>
        <p:spPr>
          <a:xfrm>
            <a:off x="2645064" y="3275647"/>
            <a:ext cx="2863040" cy="3312368"/>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1000"/>
              </a:spcBef>
              <a:buNone/>
            </a:pPr>
            <a:r>
              <a:rPr lang="ru-RU" b="1" dirty="0" smtClean="0">
                <a:solidFill>
                  <a:schemeClr val="tx1">
                    <a:lumMod val="65000"/>
                    <a:lumOff val="35000"/>
                  </a:schemeClr>
                </a:solidFill>
                <a:cs typeface="Arial" panose="020B0604020202020204" pitchFamily="34" charset="0"/>
              </a:rPr>
              <a:t>Основные действующие ингредиенты:</a:t>
            </a:r>
          </a:p>
          <a:p>
            <a:pPr>
              <a:lnSpc>
                <a:spcPct val="90000"/>
              </a:lnSpc>
              <a:spcBef>
                <a:spcPts val="1000"/>
              </a:spcBef>
            </a:pPr>
            <a:r>
              <a:rPr lang="ru-RU" sz="900" dirty="0" smtClean="0">
                <a:solidFill>
                  <a:schemeClr val="tx1">
                    <a:lumMod val="65000"/>
                    <a:lumOff val="35000"/>
                  </a:schemeClr>
                </a:solidFill>
                <a:cs typeface="Arial" panose="020B0604020202020204" pitchFamily="34" charset="0"/>
              </a:rPr>
              <a:t>Экстракт </a:t>
            </a:r>
            <a:r>
              <a:rPr lang="ru-RU" sz="900" dirty="0">
                <a:solidFill>
                  <a:schemeClr val="tx1">
                    <a:lumMod val="65000"/>
                    <a:lumOff val="35000"/>
                  </a:schemeClr>
                </a:solidFill>
                <a:cs typeface="Arial" panose="020B0604020202020204" pitchFamily="34" charset="0"/>
              </a:rPr>
              <a:t>конского каштана: обладает вяжущими и успокаивающими свойствами.</a:t>
            </a:r>
          </a:p>
          <a:p>
            <a:pPr>
              <a:lnSpc>
                <a:spcPct val="90000"/>
              </a:lnSpc>
              <a:spcBef>
                <a:spcPts val="1000"/>
              </a:spcBef>
            </a:pPr>
            <a:r>
              <a:rPr lang="ru-RU" sz="900" dirty="0" smtClean="0">
                <a:solidFill>
                  <a:schemeClr val="tx1">
                    <a:lumMod val="65000"/>
                    <a:lumOff val="35000"/>
                  </a:schemeClr>
                </a:solidFill>
                <a:cs typeface="Arial" panose="020B0604020202020204" pitchFamily="34" charset="0"/>
              </a:rPr>
              <a:t>Эфирное </a:t>
            </a:r>
            <a:r>
              <a:rPr lang="ru-RU" sz="900" dirty="0">
                <a:solidFill>
                  <a:schemeClr val="tx1">
                    <a:lumMod val="65000"/>
                    <a:lumOff val="35000"/>
                  </a:schemeClr>
                </a:solidFill>
                <a:cs typeface="Arial" panose="020B0604020202020204" pitchFamily="34" charset="0"/>
              </a:rPr>
              <a:t>масло лимона: известно своими освежающими, стимулирующими и поднимающими настроение свойствами</a:t>
            </a:r>
            <a:r>
              <a:rPr lang="ru-RU" sz="900" dirty="0" smtClean="0">
                <a:solidFill>
                  <a:schemeClr val="tx1">
                    <a:lumMod val="65000"/>
                    <a:lumOff val="35000"/>
                  </a:schemeClr>
                </a:solidFill>
                <a:cs typeface="Arial" panose="020B0604020202020204" pitchFamily="34" charset="0"/>
              </a:rPr>
              <a:t>. </a:t>
            </a:r>
          </a:p>
          <a:p>
            <a:pPr>
              <a:lnSpc>
                <a:spcPct val="90000"/>
              </a:lnSpc>
              <a:spcBef>
                <a:spcPts val="1000"/>
              </a:spcBef>
            </a:pPr>
            <a:r>
              <a:rPr lang="ru-RU" sz="900" dirty="0" smtClean="0">
                <a:solidFill>
                  <a:schemeClr val="tx1">
                    <a:lumMod val="65000"/>
                    <a:lumOff val="35000"/>
                  </a:schemeClr>
                </a:solidFill>
                <a:cs typeface="Arial" panose="020B0604020202020204" pitchFamily="34" charset="0"/>
              </a:rPr>
              <a:t>Мята </a:t>
            </a:r>
            <a:r>
              <a:rPr lang="ru-RU" sz="900" dirty="0">
                <a:solidFill>
                  <a:schemeClr val="tx1">
                    <a:lumMod val="65000"/>
                    <a:lumOff val="35000"/>
                  </a:schemeClr>
                </a:solidFill>
                <a:cs typeface="Arial" panose="020B0604020202020204" pitchFamily="34" charset="0"/>
              </a:rPr>
              <a:t>содержит целый перечень веществ: ментол, дубильные вещества, аскорбиновую кислоту и микроэлементы, которые очищают верхний слой эпидермиса. </a:t>
            </a:r>
            <a:endParaRPr lang="ru-RU" sz="900" dirty="0" smtClean="0">
              <a:solidFill>
                <a:schemeClr val="tx1">
                  <a:lumMod val="65000"/>
                  <a:lumOff val="35000"/>
                </a:schemeClr>
              </a:solidFill>
              <a:cs typeface="Arial" panose="020B0604020202020204" pitchFamily="34" charset="0"/>
            </a:endParaRPr>
          </a:p>
          <a:p>
            <a:pPr>
              <a:lnSpc>
                <a:spcPct val="90000"/>
              </a:lnSpc>
              <a:spcBef>
                <a:spcPts val="1000"/>
              </a:spcBef>
            </a:pPr>
            <a:r>
              <a:rPr lang="ru-RU" sz="900" dirty="0" smtClean="0">
                <a:solidFill>
                  <a:schemeClr val="tx1">
                    <a:lumMod val="65000"/>
                    <a:lumOff val="35000"/>
                  </a:schemeClr>
                </a:solidFill>
                <a:cs typeface="Arial" panose="020B0604020202020204" pitchFamily="34" charset="0"/>
              </a:rPr>
              <a:t>Ментол </a:t>
            </a:r>
            <a:r>
              <a:rPr lang="ru-RU" sz="900" dirty="0">
                <a:solidFill>
                  <a:schemeClr val="tx1">
                    <a:lumMod val="65000"/>
                    <a:lumOff val="35000"/>
                  </a:schemeClr>
                </a:solidFill>
                <a:cs typeface="Arial" panose="020B0604020202020204" pitchFamily="34" charset="0"/>
              </a:rPr>
              <a:t>охлаждает кожу, при этом капилляры при охлаждении сокращаются, а потом резко расширяются, за счёт этого улучшается кровообращение. </a:t>
            </a:r>
          </a:p>
          <a:p>
            <a:pPr>
              <a:lnSpc>
                <a:spcPct val="90000"/>
              </a:lnSpc>
              <a:spcBef>
                <a:spcPts val="1000"/>
              </a:spcBef>
            </a:pPr>
            <a:r>
              <a:rPr lang="ru-RU" sz="900" dirty="0" smtClean="0">
                <a:solidFill>
                  <a:schemeClr val="tx1">
                    <a:lumMod val="65000"/>
                    <a:lumOff val="35000"/>
                  </a:schemeClr>
                </a:solidFill>
                <a:cs typeface="Arial" panose="020B0604020202020204" pitchFamily="34" charset="0"/>
              </a:rPr>
              <a:t>Эвкалипт </a:t>
            </a:r>
            <a:r>
              <a:rPr lang="ru-RU" sz="900" dirty="0">
                <a:solidFill>
                  <a:schemeClr val="tx1">
                    <a:lumMod val="65000"/>
                    <a:lumOff val="35000"/>
                  </a:schemeClr>
                </a:solidFill>
                <a:cs typeface="Arial" panose="020B0604020202020204" pitchFamily="34" charset="0"/>
              </a:rPr>
              <a:t>– имеет ярко выраженное противовоспалительное </a:t>
            </a:r>
            <a:r>
              <a:rPr lang="ru-RU" sz="900" dirty="0" smtClean="0">
                <a:solidFill>
                  <a:schemeClr val="tx1">
                    <a:lumMod val="65000"/>
                    <a:lumOff val="35000"/>
                  </a:schemeClr>
                </a:solidFill>
                <a:cs typeface="Arial" panose="020B0604020202020204" pitchFamily="34" charset="0"/>
              </a:rPr>
              <a:t>действие</a:t>
            </a:r>
            <a:r>
              <a:rPr lang="ru-RU" sz="900" dirty="0">
                <a:solidFill>
                  <a:schemeClr val="tx1">
                    <a:lumMod val="65000"/>
                    <a:lumOff val="35000"/>
                  </a:schemeClr>
                </a:solidFill>
                <a:cs typeface="Arial" panose="020B0604020202020204" pitchFamily="34" charset="0"/>
              </a:rPr>
              <a:t>.</a:t>
            </a:r>
            <a:endParaRPr lang="ru-RU" sz="1000" dirty="0">
              <a:solidFill>
                <a:schemeClr val="tx1">
                  <a:lumMod val="65000"/>
                  <a:lumOff val="35000"/>
                </a:schemeClr>
              </a:solidFill>
              <a:cs typeface="Arial" panose="020B0604020202020204" pitchFamily="34" charset="0"/>
            </a:endParaRPr>
          </a:p>
          <a:p>
            <a:pPr marL="0" indent="0">
              <a:lnSpc>
                <a:spcPct val="90000"/>
              </a:lnSpc>
              <a:spcBef>
                <a:spcPts val="1000"/>
              </a:spcBef>
              <a:buNone/>
            </a:pPr>
            <a:endParaRPr lang="ru-RU" b="1" dirty="0" smtClean="0">
              <a:solidFill>
                <a:schemeClr val="tx1">
                  <a:lumMod val="65000"/>
                  <a:lumOff val="35000"/>
                </a:schemeClr>
              </a:solidFill>
              <a:cs typeface="Arial" panose="020B0604020202020204" pitchFamily="34" charset="0"/>
            </a:endParaRPr>
          </a:p>
        </p:txBody>
      </p:sp>
      <p:sp>
        <p:nvSpPr>
          <p:cNvPr id="6" name="Rectangle 5"/>
          <p:cNvSpPr/>
          <p:nvPr/>
        </p:nvSpPr>
        <p:spPr>
          <a:xfrm>
            <a:off x="569736" y="12773"/>
            <a:ext cx="7170616" cy="954107"/>
          </a:xfrm>
          <a:prstGeom prst="rect">
            <a:avLst/>
          </a:prstGeom>
        </p:spPr>
        <p:txBody>
          <a:bodyPr wrap="square">
            <a:spAutoFit/>
          </a:bodyPr>
          <a:lstStyle/>
          <a:p>
            <a:pPr lvl="0"/>
            <a:r>
              <a:rPr lang="ru-RU" sz="2800" b="1" dirty="0" smtClean="0">
                <a:solidFill>
                  <a:srgbClr val="595959"/>
                </a:solidFill>
              </a:rPr>
              <a:t>Средства по уходу за ногами </a:t>
            </a:r>
          </a:p>
          <a:p>
            <a:pPr lvl="0"/>
            <a:r>
              <a:rPr lang="ru-RU" sz="2800" b="1" dirty="0" smtClean="0">
                <a:solidFill>
                  <a:srgbClr val="595959"/>
                </a:solidFill>
              </a:rPr>
              <a:t>«Актив-уход»</a:t>
            </a:r>
            <a:endParaRPr lang="ru-RU" dirty="0"/>
          </a:p>
        </p:txBody>
      </p:sp>
      <p:sp>
        <p:nvSpPr>
          <p:cNvPr id="17" name="Title 1"/>
          <p:cNvSpPr txBox="1">
            <a:spLocks/>
          </p:cNvSpPr>
          <p:nvPr/>
        </p:nvSpPr>
        <p:spPr>
          <a:xfrm>
            <a:off x="770668" y="6185738"/>
            <a:ext cx="1584176" cy="4905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prstClr val="black">
                    <a:lumMod val="65000"/>
                    <a:lumOff val="35000"/>
                  </a:prstClr>
                </a:solidFill>
                <a:cs typeface="Arial" panose="020B0604020202020204" pitchFamily="34" charset="0"/>
              </a:rPr>
              <a:t>Стр. 10 - 11</a:t>
            </a:r>
            <a:endParaRPr lang="en-US" sz="1200" b="1" dirty="0">
              <a:solidFill>
                <a:prstClr val="black">
                  <a:lumMod val="65000"/>
                  <a:lumOff val="35000"/>
                </a:prstClr>
              </a:solidFill>
              <a:cs typeface="Arial" panose="020B0604020202020204" pitchFamily="34" charset="0"/>
            </a:endParaRPr>
          </a:p>
        </p:txBody>
      </p:sp>
      <p:sp>
        <p:nvSpPr>
          <p:cNvPr id="18" name="Rectangle 17"/>
          <p:cNvSpPr/>
          <p:nvPr/>
        </p:nvSpPr>
        <p:spPr>
          <a:xfrm>
            <a:off x="569736" y="3758249"/>
            <a:ext cx="2009920" cy="2031325"/>
          </a:xfrm>
          <a:prstGeom prst="rect">
            <a:avLst/>
          </a:prstGeom>
        </p:spPr>
        <p:txBody>
          <a:bodyPr wrap="square">
            <a:spAutoFit/>
          </a:bodyPr>
          <a:lstStyle/>
          <a:p>
            <a:pPr algn="ctr"/>
            <a:r>
              <a:rPr lang="ru-RU" sz="1050" dirty="0" smtClean="0">
                <a:solidFill>
                  <a:srgbClr val="595959"/>
                </a:solidFill>
              </a:rPr>
              <a:t>Спрей – антиперспирант</a:t>
            </a:r>
          </a:p>
          <a:p>
            <a:pPr algn="ctr"/>
            <a:r>
              <a:rPr lang="ru-RU" sz="1050" dirty="0" smtClean="0">
                <a:solidFill>
                  <a:srgbClr val="595959"/>
                </a:solidFill>
              </a:rPr>
              <a:t>  Код 25448 </a:t>
            </a:r>
          </a:p>
          <a:p>
            <a:pPr algn="ctr"/>
            <a:endParaRPr lang="ru-RU" sz="1050" dirty="0" smtClean="0">
              <a:solidFill>
                <a:srgbClr val="595959"/>
              </a:solidFill>
            </a:endParaRPr>
          </a:p>
          <a:p>
            <a:pPr algn="ctr"/>
            <a:r>
              <a:rPr lang="ru-RU" sz="1050" dirty="0" smtClean="0">
                <a:solidFill>
                  <a:srgbClr val="595959"/>
                </a:solidFill>
              </a:rPr>
              <a:t> Мусс для снятия тяжести   Код  21905</a:t>
            </a:r>
          </a:p>
          <a:p>
            <a:pPr algn="ctr"/>
            <a:endParaRPr lang="ru-RU" sz="1050" dirty="0" smtClean="0">
              <a:solidFill>
                <a:srgbClr val="595959"/>
              </a:solidFill>
            </a:endParaRPr>
          </a:p>
          <a:p>
            <a:pPr algn="ctr"/>
            <a:r>
              <a:rPr lang="ru-RU" sz="1050" dirty="0">
                <a:solidFill>
                  <a:srgbClr val="595959"/>
                </a:solidFill>
              </a:rPr>
              <a:t> </a:t>
            </a:r>
            <a:r>
              <a:rPr lang="ru-RU" sz="1050" dirty="0" smtClean="0">
                <a:solidFill>
                  <a:srgbClr val="595959"/>
                </a:solidFill>
              </a:rPr>
              <a:t>  Крем от натоптышей </a:t>
            </a:r>
          </a:p>
          <a:p>
            <a:pPr algn="ctr"/>
            <a:r>
              <a:rPr lang="ru-RU" sz="1050" dirty="0" smtClean="0">
                <a:solidFill>
                  <a:srgbClr val="595959"/>
                </a:solidFill>
              </a:rPr>
              <a:t>Код 23276</a:t>
            </a:r>
          </a:p>
          <a:p>
            <a:pPr algn="ctr"/>
            <a:endParaRPr lang="ru-RU" sz="1050" dirty="0" smtClean="0">
              <a:solidFill>
                <a:srgbClr val="595959"/>
              </a:solidFill>
            </a:endParaRPr>
          </a:p>
          <a:p>
            <a:pPr algn="ctr"/>
            <a:r>
              <a:rPr lang="ru-RU" sz="1050" dirty="0">
                <a:solidFill>
                  <a:srgbClr val="595959"/>
                </a:solidFill>
              </a:rPr>
              <a:t> </a:t>
            </a:r>
            <a:r>
              <a:rPr lang="ru-RU" sz="1050" dirty="0" smtClean="0">
                <a:solidFill>
                  <a:srgbClr val="595959"/>
                </a:solidFill>
              </a:rPr>
              <a:t> Интенсивно увлажняющая маска </a:t>
            </a:r>
          </a:p>
          <a:p>
            <a:pPr algn="ctr"/>
            <a:r>
              <a:rPr lang="ru-RU" sz="1050" dirty="0" smtClean="0">
                <a:solidFill>
                  <a:srgbClr val="595959"/>
                </a:solidFill>
              </a:rPr>
              <a:t>Код 22689</a:t>
            </a:r>
          </a:p>
        </p:txBody>
      </p:sp>
      <p:pic>
        <p:nvPicPr>
          <p:cNvPr id="3" name="Picture 2" descr="Спрей-антиперспирант для ног 24-часового действия «Актив-уход»"/>
          <p:cNvPicPr>
            <a:picLocks noChangeAspect="1" noChangeArrowheads="1"/>
          </p:cNvPicPr>
          <p:nvPr/>
        </p:nvPicPr>
        <p:blipFill rotWithShape="1">
          <a:blip r:embed="rId3">
            <a:extLst>
              <a:ext uri="{28A0092B-C50C-407E-A947-70E740481C1C}">
                <a14:useLocalDpi xmlns:a14="http://schemas.microsoft.com/office/drawing/2010/main" val="0"/>
              </a:ext>
            </a:extLst>
          </a:blip>
          <a:srcRect l="35863" t="4930" r="25913" b="12959"/>
          <a:stretch/>
        </p:blipFill>
        <p:spPr bwMode="auto">
          <a:xfrm>
            <a:off x="922833" y="944165"/>
            <a:ext cx="1051808" cy="22594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Стимулирующий мусс для снятия тяжести в ногах «Актив-уход»"/>
          <p:cNvPicPr>
            <a:picLocks noChangeAspect="1" noChangeArrowheads="1"/>
          </p:cNvPicPr>
          <p:nvPr/>
        </p:nvPicPr>
        <p:blipFill rotWithShape="1">
          <a:blip r:embed="rId4">
            <a:extLst>
              <a:ext uri="{28A0092B-C50C-407E-A947-70E740481C1C}">
                <a14:useLocalDpi xmlns:a14="http://schemas.microsoft.com/office/drawing/2010/main" val="0"/>
              </a:ext>
            </a:extLst>
          </a:blip>
          <a:srcRect l="38694" t="7761" r="35823" b="10127"/>
          <a:stretch/>
        </p:blipFill>
        <p:spPr bwMode="auto">
          <a:xfrm>
            <a:off x="333026" y="881517"/>
            <a:ext cx="724672" cy="23350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Крем от натоптышей «Актив-уход»"/>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368" t="6346" r="28745" b="12958"/>
          <a:stretch/>
        </p:blipFill>
        <p:spPr bwMode="auto">
          <a:xfrm rot="18147875">
            <a:off x="559807" y="2800056"/>
            <a:ext cx="662073" cy="10483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Шлифовальная пилка для ног"/>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200" t="4930" r="28744" b="12959"/>
          <a:stretch/>
        </p:blipFill>
        <p:spPr bwMode="auto">
          <a:xfrm>
            <a:off x="1605426" y="1619430"/>
            <a:ext cx="667221" cy="13344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Интенсивно увлажняющая маска для ступней «Актив-уход»"/>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158" t="40771" r="10810" b="12511"/>
          <a:stretch/>
        </p:blipFill>
        <p:spPr bwMode="auto">
          <a:xfrm>
            <a:off x="1272047" y="2500885"/>
            <a:ext cx="1279279" cy="7965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75259" y="5789574"/>
            <a:ext cx="1975754"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6 ББ</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3223552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276872"/>
            <a:ext cx="7772400" cy="2304256"/>
          </a:xfrm>
        </p:spPr>
        <p:txBody>
          <a:bodyPr/>
          <a:lstStyle/>
          <a:p>
            <a:pPr marL="0" indent="0"/>
            <a:r>
              <a:rPr lang="ru-RU" dirty="0" smtClean="0">
                <a:solidFill>
                  <a:srgbClr val="595959"/>
                </a:solidFill>
                <a:latin typeface="+mn-lt"/>
                <a:cs typeface="Arial" panose="020B0604020202020204" pitchFamily="34" charset="0"/>
              </a:rPr>
              <a:t>Какие </a:t>
            </a:r>
            <a:r>
              <a:rPr lang="ru-RU" sz="3600" b="1" dirty="0" smtClean="0">
                <a:solidFill>
                  <a:schemeClr val="accent1">
                    <a:lumMod val="60000"/>
                    <a:lumOff val="40000"/>
                  </a:schemeClr>
                </a:solidFill>
                <a:latin typeface="+mn-lt"/>
                <a:cs typeface="Arial" panose="020B0604020202020204" pitchFamily="34" charset="0"/>
              </a:rPr>
              <a:t>аксессуары </a:t>
            </a:r>
            <a:r>
              <a:rPr lang="ru-RU" sz="3600" b="1" dirty="0" smtClean="0">
                <a:solidFill>
                  <a:schemeClr val="accent1">
                    <a:lumMod val="60000"/>
                    <a:lumOff val="40000"/>
                  </a:schemeClr>
                </a:solidFill>
                <a:latin typeface="+mn-lt"/>
                <a:cs typeface="Arial" panose="020B0604020202020204" pitchFamily="34" charset="0"/>
              </a:rPr>
              <a:t/>
            </a:r>
            <a:br>
              <a:rPr lang="ru-RU" sz="3600" b="1" dirty="0" smtClean="0">
                <a:solidFill>
                  <a:schemeClr val="accent1">
                    <a:lumMod val="60000"/>
                    <a:lumOff val="40000"/>
                  </a:schemeClr>
                </a:solidFill>
                <a:latin typeface="+mn-lt"/>
                <a:cs typeface="Arial" panose="020B0604020202020204" pitchFamily="34" charset="0"/>
              </a:rPr>
            </a:br>
            <a:r>
              <a:rPr lang="ru-RU" dirty="0" smtClean="0">
                <a:solidFill>
                  <a:srgbClr val="595959"/>
                </a:solidFill>
                <a:latin typeface="+mn-lt"/>
                <a:cs typeface="Arial" panose="020B0604020202020204" pitchFamily="34" charset="0"/>
              </a:rPr>
              <a:t>создадут атмосферу</a:t>
            </a:r>
            <a:r>
              <a:rPr lang="ru-RU" sz="3600" b="1" dirty="0">
                <a:solidFill>
                  <a:schemeClr val="accent1">
                    <a:lumMod val="60000"/>
                    <a:lumOff val="40000"/>
                  </a:schemeClr>
                </a:solidFill>
                <a:latin typeface="+mn-lt"/>
                <a:cs typeface="Arial" panose="020B0604020202020204" pitchFamily="34" charset="0"/>
              </a:rPr>
              <a:t> </a:t>
            </a:r>
            <a:r>
              <a:rPr lang="ru-RU" sz="3600" b="1" dirty="0" smtClean="0">
                <a:solidFill>
                  <a:schemeClr val="accent1">
                    <a:lumMod val="60000"/>
                    <a:lumOff val="40000"/>
                  </a:schemeClr>
                </a:solidFill>
                <a:latin typeface="+mn-lt"/>
                <a:cs typeface="Arial" panose="020B0604020202020204" pitchFamily="34" charset="0"/>
              </a:rPr>
              <a:t/>
            </a:r>
            <a:br>
              <a:rPr lang="ru-RU" sz="3600" b="1" dirty="0" smtClean="0">
                <a:solidFill>
                  <a:schemeClr val="accent1">
                    <a:lumMod val="60000"/>
                    <a:lumOff val="40000"/>
                  </a:schemeClr>
                </a:solidFill>
                <a:latin typeface="+mn-lt"/>
                <a:cs typeface="Arial" panose="020B0604020202020204" pitchFamily="34" charset="0"/>
              </a:rPr>
            </a:br>
            <a:r>
              <a:rPr lang="en-US" sz="3600" b="1" dirty="0" smtClean="0">
                <a:solidFill>
                  <a:schemeClr val="accent1">
                    <a:lumMod val="60000"/>
                    <a:lumOff val="40000"/>
                  </a:schemeClr>
                </a:solidFill>
                <a:latin typeface="+mn-lt"/>
                <a:cs typeface="Arial" panose="020B0604020202020204" pitchFamily="34" charset="0"/>
              </a:rPr>
              <a:t>SPA-</a:t>
            </a:r>
            <a:r>
              <a:rPr lang="ru-RU" sz="3600" b="1" dirty="0" smtClean="0">
                <a:solidFill>
                  <a:schemeClr val="accent1">
                    <a:lumMod val="60000"/>
                    <a:lumOff val="40000"/>
                  </a:schemeClr>
                </a:solidFill>
                <a:latin typeface="+mn-lt"/>
                <a:cs typeface="Arial" panose="020B0604020202020204" pitchFamily="34" charset="0"/>
              </a:rPr>
              <a:t>салона у вас дома</a:t>
            </a:r>
            <a:r>
              <a:rPr lang="ru-RU" sz="3600" b="1" dirty="0" smtClean="0">
                <a:solidFill>
                  <a:schemeClr val="accent1">
                    <a:lumMod val="60000"/>
                    <a:lumOff val="40000"/>
                  </a:schemeClr>
                </a:solidFill>
                <a:latin typeface="+mn-lt"/>
                <a:cs typeface="Arial" panose="020B0604020202020204" pitchFamily="34" charset="0"/>
              </a:rPr>
              <a:t>?</a:t>
            </a:r>
            <a:endParaRPr lang="ru-RU" dirty="0">
              <a:latin typeface="+mn-lt"/>
            </a:endParaRPr>
          </a:p>
        </p:txBody>
      </p:sp>
    </p:spTree>
    <p:extLst>
      <p:ext uri="{BB962C8B-B14F-4D97-AF65-F5344CB8AC3E}">
        <p14:creationId xmlns:p14="http://schemas.microsoft.com/office/powerpoint/2010/main" val="9850440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72607" y="1484784"/>
            <a:ext cx="8398786" cy="3888432"/>
          </a:xfrm>
          <a:prstGeom prst="rect">
            <a:avLst/>
          </a:prstGeom>
          <a:noFill/>
          <a:ln>
            <a:noFill/>
          </a:ln>
        </p:spPr>
      </p:pic>
    </p:spTree>
    <p:extLst>
      <p:ext uri="{BB962C8B-B14F-4D97-AF65-F5344CB8AC3E}">
        <p14:creationId xmlns:p14="http://schemas.microsoft.com/office/powerpoint/2010/main" val="15490431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3275856" y="1268760"/>
            <a:ext cx="5759822" cy="2007034"/>
          </a:xfrm>
        </p:spPr>
        <p:txBody>
          <a:bodyPr>
            <a:normAutofit/>
          </a:bodyPr>
          <a:lstStyle/>
          <a:p>
            <a:pPr lvl="0"/>
            <a:r>
              <a:rPr lang="ru-RU" sz="1600" dirty="0" smtClean="0">
                <a:solidFill>
                  <a:srgbClr val="595959"/>
                </a:solidFill>
              </a:rPr>
              <a:t>Натуральный хлопок – идеальный материал для полотенец, так как он эффективно впитывает влагу. </a:t>
            </a:r>
          </a:p>
          <a:p>
            <a:pPr lvl="0"/>
            <a:r>
              <a:rPr lang="ru-RU" sz="1600" dirty="0" smtClean="0">
                <a:solidFill>
                  <a:srgbClr val="595959"/>
                </a:solidFill>
              </a:rPr>
              <a:t>Оттенок орхидеи – прекрасно впишется в интерьер любой ванной комнаты.</a:t>
            </a:r>
          </a:p>
          <a:p>
            <a:pPr lvl="0"/>
            <a:r>
              <a:rPr lang="ru-RU" sz="1600" dirty="0" smtClean="0">
                <a:solidFill>
                  <a:srgbClr val="595959"/>
                </a:solidFill>
              </a:rPr>
              <a:t>Комплект полотенец – прекрасный подарок для друзей и близких: полотенца перевязаны подарочной лентой.</a:t>
            </a:r>
          </a:p>
          <a:p>
            <a:pPr lvl="0"/>
            <a:endParaRPr lang="ru-RU" sz="1600" dirty="0" smtClean="0">
              <a:solidFill>
                <a:srgbClr val="595959"/>
              </a:solidFill>
            </a:endParaRPr>
          </a:p>
        </p:txBody>
      </p:sp>
      <p:sp>
        <p:nvSpPr>
          <p:cNvPr id="14" name="Content Placeholder 13"/>
          <p:cNvSpPr>
            <a:spLocks noGrp="1"/>
          </p:cNvSpPr>
          <p:nvPr>
            <p:ph idx="10"/>
          </p:nvPr>
        </p:nvSpPr>
        <p:spPr>
          <a:xfrm>
            <a:off x="3275856" y="3459498"/>
            <a:ext cx="3023518" cy="3024336"/>
          </a:xfrm>
        </p:spPr>
        <p:txBody>
          <a:bodyPr>
            <a:normAutofit/>
          </a:bodyPr>
          <a:lstStyle/>
          <a:p>
            <a:pPr lvl="0">
              <a:lnSpc>
                <a:spcPct val="90000"/>
              </a:lnSpc>
              <a:spcBef>
                <a:spcPts val="1000"/>
              </a:spcBef>
            </a:pPr>
            <a:r>
              <a:rPr lang="ru-RU" sz="1600" dirty="0" smtClean="0">
                <a:solidFill>
                  <a:prstClr val="black">
                    <a:lumMod val="65000"/>
                    <a:lumOff val="35000"/>
                  </a:prstClr>
                </a:solidFill>
                <a:cs typeface="Arial" panose="020B0604020202020204" pitchFamily="34" charset="0"/>
              </a:rPr>
              <a:t>В </a:t>
            </a:r>
            <a:r>
              <a:rPr lang="ru-RU" sz="1600" dirty="0">
                <a:solidFill>
                  <a:prstClr val="black">
                    <a:lumMod val="65000"/>
                    <a:lumOff val="35000"/>
                  </a:prstClr>
                </a:solidFill>
                <a:cs typeface="Arial" panose="020B0604020202020204" pitchFamily="34" charset="0"/>
              </a:rPr>
              <a:t>наборе 2 полотенца: большое банное и для рук. </a:t>
            </a:r>
            <a:endParaRPr lang="ru-RU" sz="1600" dirty="0" smtClean="0">
              <a:solidFill>
                <a:prstClr val="black">
                  <a:lumMod val="65000"/>
                  <a:lumOff val="35000"/>
                </a:prstClr>
              </a:solidFill>
              <a:cs typeface="Arial" panose="020B0604020202020204" pitchFamily="34" charset="0"/>
            </a:endParaRPr>
          </a:p>
          <a:p>
            <a:pPr lvl="1">
              <a:lnSpc>
                <a:spcPct val="90000"/>
              </a:lnSpc>
              <a:spcBef>
                <a:spcPts val="1000"/>
              </a:spcBef>
            </a:pPr>
            <a:r>
              <a:rPr lang="ru-RU" sz="1600" dirty="0">
                <a:solidFill>
                  <a:srgbClr val="595959"/>
                </a:solidFill>
              </a:rPr>
              <a:t>р</a:t>
            </a:r>
            <a:r>
              <a:rPr lang="ru-RU" sz="1600" dirty="0" smtClean="0">
                <a:solidFill>
                  <a:srgbClr val="595959"/>
                </a:solidFill>
              </a:rPr>
              <a:t>азмеры</a:t>
            </a:r>
            <a:r>
              <a:rPr lang="ru-RU" sz="1600" dirty="0">
                <a:solidFill>
                  <a:srgbClr val="595959"/>
                </a:solidFill>
              </a:rPr>
              <a:t>: 70*140 см (для тела) и 70*50 см (для рук)</a:t>
            </a:r>
          </a:p>
          <a:p>
            <a:pPr>
              <a:lnSpc>
                <a:spcPct val="90000"/>
              </a:lnSpc>
              <a:spcBef>
                <a:spcPts val="1000"/>
              </a:spcBef>
            </a:pPr>
            <a:r>
              <a:rPr lang="ru-RU" sz="1600" dirty="0" smtClean="0">
                <a:solidFill>
                  <a:prstClr val="black">
                    <a:lumMod val="65000"/>
                    <a:lumOff val="35000"/>
                  </a:prstClr>
                </a:solidFill>
                <a:cs typeface="Arial" panose="020B0604020202020204" pitchFamily="34" charset="0"/>
              </a:rPr>
              <a:t>Полотенца </a:t>
            </a:r>
            <a:r>
              <a:rPr lang="ru-RU" sz="1600" dirty="0">
                <a:solidFill>
                  <a:prstClr val="black">
                    <a:lumMod val="65000"/>
                    <a:lumOff val="35000"/>
                  </a:prstClr>
                </a:solidFill>
                <a:cs typeface="Arial" panose="020B0604020202020204" pitchFamily="34" charset="0"/>
              </a:rPr>
              <a:t>из хлопка просты в эксплуатации </a:t>
            </a:r>
            <a:r>
              <a:rPr lang="ru-RU" sz="1600" dirty="0" smtClean="0">
                <a:solidFill>
                  <a:prstClr val="black">
                    <a:lumMod val="65000"/>
                    <a:lumOff val="35000"/>
                  </a:prstClr>
                </a:solidFill>
                <a:cs typeface="Arial" panose="020B0604020202020204" pitchFamily="34" charset="0"/>
              </a:rPr>
              <a:t>легко </a:t>
            </a:r>
            <a:r>
              <a:rPr lang="ru-RU" sz="1600" dirty="0">
                <a:solidFill>
                  <a:prstClr val="black">
                    <a:lumMod val="65000"/>
                    <a:lumOff val="35000"/>
                  </a:prstClr>
                </a:solidFill>
                <a:cs typeface="Arial" panose="020B0604020202020204" pitchFamily="34" charset="0"/>
              </a:rPr>
              <a:t>стираются и быстро сохнут. </a:t>
            </a:r>
          </a:p>
        </p:txBody>
      </p:sp>
      <p:sp>
        <p:nvSpPr>
          <p:cNvPr id="6" name="Content Placeholder 5"/>
          <p:cNvSpPr>
            <a:spLocks noGrp="1"/>
          </p:cNvSpPr>
          <p:nvPr>
            <p:ph idx="11"/>
          </p:nvPr>
        </p:nvSpPr>
        <p:spPr>
          <a:xfrm>
            <a:off x="6446688" y="3446922"/>
            <a:ext cx="2567017" cy="3024335"/>
          </a:xfrm>
        </p:spPr>
        <p:txBody>
          <a:bodyPr/>
          <a:lstStyle/>
          <a:p>
            <a:pPr marL="0" lvl="0" indent="0">
              <a:lnSpc>
                <a:spcPct val="90000"/>
              </a:lnSpc>
              <a:spcBef>
                <a:spcPts val="1000"/>
              </a:spcBef>
              <a:buNone/>
            </a:pPr>
            <a:r>
              <a:rPr lang="ru-RU" sz="1600" b="1" dirty="0" smtClean="0">
                <a:solidFill>
                  <a:prstClr val="black">
                    <a:lumMod val="65000"/>
                    <a:lumOff val="35000"/>
                  </a:prstClr>
                </a:solidFill>
                <a:cs typeface="Arial" panose="020B0604020202020204" pitchFamily="34" charset="0"/>
              </a:rPr>
              <a:t>Рекомендуем </a:t>
            </a:r>
            <a:r>
              <a:rPr lang="ru-RU" sz="1600" b="1" dirty="0">
                <a:solidFill>
                  <a:prstClr val="black">
                    <a:lumMod val="65000"/>
                    <a:lumOff val="35000"/>
                  </a:prstClr>
                </a:solidFill>
                <a:cs typeface="Arial" panose="020B0604020202020204" pitchFamily="34" charset="0"/>
              </a:rPr>
              <a:t>приобрести вместе с этим продуктом</a:t>
            </a:r>
            <a:r>
              <a:rPr lang="ru-RU" b="1" dirty="0">
                <a:solidFill>
                  <a:prstClr val="black">
                    <a:lumMod val="65000"/>
                    <a:lumOff val="35000"/>
                  </a:prstClr>
                </a:solidFill>
                <a:cs typeface="Arial" panose="020B0604020202020204" pitchFamily="34" charset="0"/>
              </a:rPr>
              <a:t>:</a:t>
            </a:r>
          </a:p>
          <a:p>
            <a:pPr lvl="0">
              <a:lnSpc>
                <a:spcPct val="90000"/>
              </a:lnSpc>
              <a:spcBef>
                <a:spcPts val="1000"/>
              </a:spcBef>
            </a:pPr>
            <a:r>
              <a:rPr lang="ru-RU" dirty="0" smtClean="0">
                <a:solidFill>
                  <a:prstClr val="black">
                    <a:lumMod val="65000"/>
                    <a:lumOff val="35000"/>
                  </a:prstClr>
                </a:solidFill>
                <a:cs typeface="Arial" panose="020B0604020202020204" pitchFamily="34" charset="0"/>
              </a:rPr>
              <a:t>Шампунь и кондиционер 2-в-1 «Жожоба и манго» Большой объем (21854)</a:t>
            </a:r>
          </a:p>
          <a:p>
            <a:pPr lvl="0">
              <a:lnSpc>
                <a:spcPct val="90000"/>
              </a:lnSpc>
              <a:spcBef>
                <a:spcPts val="1000"/>
              </a:spcBef>
            </a:pPr>
            <a:r>
              <a:rPr lang="ru-RU" dirty="0" smtClean="0">
                <a:solidFill>
                  <a:prstClr val="black">
                    <a:lumMod val="65000"/>
                    <a:lumOff val="35000"/>
                  </a:prstClr>
                </a:solidFill>
                <a:cs typeface="Arial" panose="020B0604020202020204" pitchFamily="34" charset="0"/>
              </a:rPr>
              <a:t>Отшелушивающий гель для душа «малина и мята» Большой объем (22670)</a:t>
            </a:r>
            <a:endParaRPr lang="ru-RU" sz="500" dirty="0">
              <a:solidFill>
                <a:prstClr val="black">
                  <a:lumMod val="65000"/>
                  <a:lumOff val="35000"/>
                </a:prstClr>
              </a:solidFill>
              <a:cs typeface="Arial" panose="020B0604020202020204" pitchFamily="34" charset="0"/>
            </a:endParaRPr>
          </a:p>
          <a:p>
            <a:pPr lvl="0">
              <a:lnSpc>
                <a:spcPct val="90000"/>
              </a:lnSpc>
              <a:spcBef>
                <a:spcPts val="1000"/>
              </a:spcBef>
            </a:pPr>
            <a:r>
              <a:rPr lang="ru-RU" dirty="0" smtClean="0">
                <a:solidFill>
                  <a:prstClr val="black">
                    <a:lumMod val="65000"/>
                    <a:lumOff val="35000"/>
                  </a:prstClr>
                </a:solidFill>
                <a:cs typeface="Arial" panose="020B0604020202020204" pitchFamily="34" charset="0"/>
              </a:rPr>
              <a:t>Увлажняющий лосьон для тела (23730)</a:t>
            </a:r>
            <a:endParaRPr lang="ru-RU" dirty="0">
              <a:solidFill>
                <a:prstClr val="black">
                  <a:lumMod val="65000"/>
                  <a:lumOff val="35000"/>
                </a:prstClr>
              </a:solidFill>
              <a:cs typeface="Arial" panose="020B0604020202020204" pitchFamily="34" charset="0"/>
            </a:endParaRPr>
          </a:p>
        </p:txBody>
      </p:sp>
      <p:sp>
        <p:nvSpPr>
          <p:cNvPr id="23" name="Rectangle 22"/>
          <p:cNvSpPr/>
          <p:nvPr/>
        </p:nvSpPr>
        <p:spPr>
          <a:xfrm>
            <a:off x="382451" y="191829"/>
            <a:ext cx="7312617" cy="523220"/>
          </a:xfrm>
          <a:prstGeom prst="rect">
            <a:avLst/>
          </a:prstGeom>
        </p:spPr>
        <p:txBody>
          <a:bodyPr wrap="square">
            <a:spAutoFit/>
          </a:bodyPr>
          <a:lstStyle/>
          <a:p>
            <a:r>
              <a:rPr lang="ru-RU" sz="2800" b="1" dirty="0">
                <a:solidFill>
                  <a:schemeClr val="tx1">
                    <a:lumMod val="65000"/>
                    <a:lumOff val="35000"/>
                  </a:schemeClr>
                </a:solidFill>
                <a:cs typeface="Arial" panose="020B0604020202020204" pitchFamily="34" charset="0"/>
              </a:rPr>
              <a:t>Набор полотенец</a:t>
            </a:r>
            <a:endParaRPr lang="en-US" sz="2800" b="1" dirty="0">
              <a:solidFill>
                <a:schemeClr val="tx1">
                  <a:lumMod val="65000"/>
                  <a:lumOff val="35000"/>
                </a:schemeClr>
              </a:solidFill>
              <a:cs typeface="Arial" panose="020B0604020202020204" pitchFamily="34" charset="0"/>
            </a:endParaRPr>
          </a:p>
        </p:txBody>
      </p:sp>
      <p:sp>
        <p:nvSpPr>
          <p:cNvPr id="9" name="Title 1"/>
          <p:cNvSpPr txBox="1">
            <a:spLocks/>
          </p:cNvSpPr>
          <p:nvPr/>
        </p:nvSpPr>
        <p:spPr>
          <a:xfrm>
            <a:off x="661626" y="5993296"/>
            <a:ext cx="1584176" cy="4905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schemeClr val="tx1">
                    <a:lumMod val="65000"/>
                    <a:lumOff val="35000"/>
                  </a:schemeClr>
                </a:solidFill>
                <a:latin typeface="Arial" panose="020B0604020202020204" pitchFamily="34" charset="0"/>
                <a:cs typeface="Arial" panose="020B0604020202020204" pitchFamily="34" charset="0"/>
              </a:rPr>
              <a:t>Стр. 2-3</a:t>
            </a:r>
            <a:endParaRPr lang="en-US" sz="1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Rectangle 11"/>
          <p:cNvSpPr/>
          <p:nvPr/>
        </p:nvSpPr>
        <p:spPr>
          <a:xfrm>
            <a:off x="778118" y="4741693"/>
            <a:ext cx="1467953" cy="461665"/>
          </a:xfrm>
          <a:prstGeom prst="rect">
            <a:avLst/>
          </a:prstGeom>
        </p:spPr>
        <p:txBody>
          <a:bodyPr wrap="square">
            <a:spAutoFit/>
          </a:bodyPr>
          <a:lstStyle/>
          <a:p>
            <a:pPr algn="ctr"/>
            <a:r>
              <a:rPr lang="ru-RU" sz="1200" dirty="0" smtClean="0">
                <a:solidFill>
                  <a:srgbClr val="595959"/>
                </a:solidFill>
              </a:rPr>
              <a:t>Код</a:t>
            </a:r>
          </a:p>
          <a:p>
            <a:pPr algn="ctr"/>
            <a:r>
              <a:rPr lang="ru-RU" sz="1200" dirty="0" smtClean="0">
                <a:solidFill>
                  <a:srgbClr val="595959"/>
                </a:solidFill>
              </a:rPr>
              <a:t>28967</a:t>
            </a:r>
            <a:endParaRPr lang="en-US" sz="1200" dirty="0">
              <a:solidFill>
                <a:srgbClr val="595959"/>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1859" t="17451" r="5346" b="21650"/>
          <a:stretch/>
        </p:blipFill>
        <p:spPr>
          <a:xfrm>
            <a:off x="189894" y="2420888"/>
            <a:ext cx="2844667" cy="18538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98041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2852936"/>
            <a:ext cx="8064896" cy="2304256"/>
          </a:xfrm>
        </p:spPr>
        <p:txBody>
          <a:bodyPr/>
          <a:lstStyle/>
          <a:p>
            <a:r>
              <a:rPr lang="ru-RU" b="1" dirty="0" smtClean="0">
                <a:solidFill>
                  <a:schemeClr val="accent2">
                    <a:lumMod val="40000"/>
                    <a:lumOff val="60000"/>
                  </a:schemeClr>
                </a:solidFill>
                <a:latin typeface="+mn-lt"/>
                <a:cs typeface="Arial" panose="020B0604020202020204" pitchFamily="34" charset="0"/>
              </a:rPr>
              <a:t>Какие популярные ароматы </a:t>
            </a:r>
            <a:br>
              <a:rPr lang="ru-RU" b="1" dirty="0" smtClean="0">
                <a:solidFill>
                  <a:schemeClr val="accent2">
                    <a:lumMod val="40000"/>
                    <a:lumOff val="60000"/>
                  </a:schemeClr>
                </a:solidFill>
                <a:latin typeface="+mn-lt"/>
                <a:cs typeface="Arial" panose="020B0604020202020204" pitchFamily="34" charset="0"/>
              </a:rPr>
            </a:br>
            <a:r>
              <a:rPr lang="ru-RU" dirty="0" smtClean="0">
                <a:solidFill>
                  <a:schemeClr val="tx1">
                    <a:lumMod val="65000"/>
                    <a:lumOff val="35000"/>
                  </a:schemeClr>
                </a:solidFill>
                <a:latin typeface="+mn-lt"/>
                <a:cs typeface="Arial" panose="020B0604020202020204" pitchFamily="34" charset="0"/>
              </a:rPr>
              <a:t>выходят в новом мини-формате? </a:t>
            </a:r>
            <a:r>
              <a:rPr lang="ru-RU" b="1" dirty="0" smtClean="0">
                <a:solidFill>
                  <a:schemeClr val="accent2">
                    <a:lumMod val="40000"/>
                    <a:lumOff val="60000"/>
                  </a:schemeClr>
                </a:solidFill>
                <a:latin typeface="+mn-lt"/>
                <a:cs typeface="Arial" panose="020B0604020202020204" pitchFamily="34" charset="0"/>
              </a:rPr>
              <a:t/>
            </a:r>
            <a:br>
              <a:rPr lang="ru-RU" b="1" dirty="0" smtClean="0">
                <a:solidFill>
                  <a:schemeClr val="accent2">
                    <a:lumMod val="40000"/>
                    <a:lumOff val="60000"/>
                  </a:schemeClr>
                </a:solidFill>
                <a:latin typeface="+mn-lt"/>
                <a:cs typeface="Arial" panose="020B0604020202020204" pitchFamily="34" charset="0"/>
              </a:rPr>
            </a:br>
            <a:r>
              <a:rPr lang="ru-RU" dirty="0">
                <a:solidFill>
                  <a:schemeClr val="tx1">
                    <a:lumMod val="65000"/>
                    <a:lumOff val="35000"/>
                  </a:schemeClr>
                </a:solidFill>
                <a:latin typeface="+mn-lt"/>
                <a:cs typeface="Arial" panose="020B0604020202020204" pitchFamily="34" charset="0"/>
              </a:rPr>
              <a:t/>
            </a:r>
            <a:br>
              <a:rPr lang="ru-RU" dirty="0">
                <a:solidFill>
                  <a:schemeClr val="tx1">
                    <a:lumMod val="65000"/>
                    <a:lumOff val="35000"/>
                  </a:schemeClr>
                </a:solidFill>
                <a:latin typeface="+mn-lt"/>
                <a:cs typeface="Arial" panose="020B0604020202020204" pitchFamily="34" charset="0"/>
              </a:rPr>
            </a:br>
            <a:r>
              <a:rPr lang="ru-RU" sz="3600" b="1" dirty="0" smtClean="0">
                <a:solidFill>
                  <a:schemeClr val="accent2">
                    <a:lumMod val="60000"/>
                    <a:lumOff val="40000"/>
                  </a:schemeClr>
                </a:solidFill>
                <a:latin typeface="+mn-lt"/>
                <a:cs typeface="Arial" panose="020B0604020202020204" pitchFamily="34" charset="0"/>
              </a:rPr>
              <a:t/>
            </a:r>
            <a:br>
              <a:rPr lang="ru-RU" sz="3600" b="1" dirty="0" smtClean="0">
                <a:solidFill>
                  <a:schemeClr val="accent2">
                    <a:lumMod val="60000"/>
                    <a:lumOff val="40000"/>
                  </a:schemeClr>
                </a:solidFill>
                <a:latin typeface="+mn-lt"/>
                <a:cs typeface="Arial" panose="020B0604020202020204" pitchFamily="34" charset="0"/>
              </a:rPr>
            </a:br>
            <a:r>
              <a:rPr lang="ru-RU" sz="3600" b="1" dirty="0" smtClean="0">
                <a:solidFill>
                  <a:schemeClr val="accent2">
                    <a:lumMod val="60000"/>
                    <a:lumOff val="40000"/>
                  </a:schemeClr>
                </a:solidFill>
                <a:latin typeface="+mn-lt"/>
                <a:cs typeface="Arial" panose="020B0604020202020204" pitchFamily="34" charset="0"/>
              </a:rPr>
              <a:t> </a:t>
            </a:r>
            <a:endParaRPr lang="ru-RU" dirty="0">
              <a:latin typeface="+mn-lt"/>
            </a:endParaRPr>
          </a:p>
        </p:txBody>
      </p:sp>
    </p:spTree>
    <p:extLst>
      <p:ext uri="{BB962C8B-B14F-4D97-AF65-F5344CB8AC3E}">
        <p14:creationId xmlns:p14="http://schemas.microsoft.com/office/powerpoint/2010/main" val="262230547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17845</TotalTime>
  <Words>2674</Words>
  <Application>Microsoft Office PowerPoint</Application>
  <PresentationFormat>On-screen Show (4:3)</PresentationFormat>
  <Paragraphs>353</Paragraphs>
  <Slides>24</Slides>
  <Notes>17</Notes>
  <HiddenSlides>0</HiddenSlides>
  <MMClips>0</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1_Тема Office</vt:lpstr>
      <vt:lpstr>7_Тема Office</vt:lpstr>
      <vt:lpstr>8_Тема Office</vt:lpstr>
      <vt:lpstr>PowerPoint Presentation</vt:lpstr>
      <vt:lpstr>PowerPoint Presentation</vt:lpstr>
      <vt:lpstr>На какие незаменимые средства  скидка 50%? </vt:lpstr>
      <vt:lpstr>PowerPoint Presentation</vt:lpstr>
      <vt:lpstr>PowerPoint Presentation</vt:lpstr>
      <vt:lpstr>Какие аксессуары  создадут атмосферу  SPA-салона у вас дома?</vt:lpstr>
      <vt:lpstr>PowerPoint Presentation</vt:lpstr>
      <vt:lpstr>PowerPoint Presentation</vt:lpstr>
      <vt:lpstr>Какие популярные ароматы  выходят в новом мини-формате?     </vt:lpstr>
      <vt:lpstr>PowerPoint Presentation</vt:lpstr>
      <vt:lpstr>PowerPoint Presentation</vt:lpstr>
      <vt:lpstr>Какой продукт  поможет поддержать вашу красоту изнутри? </vt:lpstr>
      <vt:lpstr>PowerPoint Presentation</vt:lpstr>
      <vt:lpstr>PowerPoint Presentation</vt:lpstr>
      <vt:lpstr> Какой продукт люкс-серии  представлен по супер цене 399 рублей?</vt:lpstr>
      <vt:lpstr>PowerPoint Presentation</vt:lpstr>
      <vt:lpstr>PowerPoint Presentation</vt:lpstr>
      <vt:lpstr> Как провести недорогие, но эффективные SPA процедуры в домашних условиях?</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Alexeeva, Natalia</dc:creator>
  <cp:lastModifiedBy>Alexeeva, Natalia</cp:lastModifiedBy>
  <cp:revision>516</cp:revision>
  <cp:lastPrinted>2015-04-09T09:36:16Z</cp:lastPrinted>
  <dcterms:created xsi:type="dcterms:W3CDTF">2015-03-19T10:21:20Z</dcterms:created>
  <dcterms:modified xsi:type="dcterms:W3CDTF">2015-12-16T06:44:32Z</dcterms:modified>
</cp:coreProperties>
</file>