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57" r:id="rId2"/>
    <p:sldId id="332" r:id="rId3"/>
    <p:sldId id="258" r:id="rId4"/>
    <p:sldId id="259" r:id="rId5"/>
    <p:sldId id="310" r:id="rId6"/>
    <p:sldId id="324" r:id="rId7"/>
    <p:sldId id="323" r:id="rId8"/>
    <p:sldId id="261" r:id="rId9"/>
    <p:sldId id="262" r:id="rId10"/>
    <p:sldId id="294" r:id="rId11"/>
    <p:sldId id="267" r:id="rId12"/>
    <p:sldId id="322" r:id="rId13"/>
    <p:sldId id="313" r:id="rId14"/>
    <p:sldId id="314" r:id="rId15"/>
    <p:sldId id="325" r:id="rId16"/>
    <p:sldId id="308" r:id="rId17"/>
    <p:sldId id="316" r:id="rId18"/>
    <p:sldId id="326" r:id="rId19"/>
    <p:sldId id="318" r:id="rId20"/>
    <p:sldId id="327" r:id="rId21"/>
    <p:sldId id="328" r:id="rId22"/>
    <p:sldId id="329" r:id="rId23"/>
    <p:sldId id="280" r:id="rId24"/>
    <p:sldId id="331" r:id="rId25"/>
    <p:sldId id="287" r:id="rId26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948A54"/>
    <a:srgbClr val="FFCCFF"/>
    <a:srgbClr val="FF99CC"/>
    <a:srgbClr val="CC0099"/>
    <a:srgbClr val="9966F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84" autoAdjust="0"/>
    <p:restoredTop sz="62882" autoAdjust="0"/>
  </p:normalViewPr>
  <p:slideViewPr>
    <p:cSldViewPr>
      <p:cViewPr varScale="1">
        <p:scale>
          <a:sx n="72" d="100"/>
          <a:sy n="72" d="100"/>
        </p:scale>
        <p:origin x="-27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2592"/>
    </p:cViewPr>
  </p:notesTextViewPr>
  <p:sorterViewPr>
    <p:cViewPr varScale="1">
      <p:scale>
        <a:sx n="1" d="1"/>
        <a:sy n="1" d="1"/>
      </p:scale>
      <p:origin x="0" y="-5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27050-E888-4021-BA44-06E9BCBF50FE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74A17-938F-42F4-A5F8-7A0B6A280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BD60D-E07F-4D29-A79B-BA37E018C887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DFB95-1AC9-489C-A3E8-0FB4261F3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036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Тема каталога №2 – «Ты и он навеки вместе!»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начале февраля мы готовимся к празднованию Дня Святого Валентина и Дня защитников Отечества и занимаемся поиском подходящего подарка!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каталоге №2 2016 представлено огромное количество вариантов подарков для женщин, в специальной мужской секции -  для сильной половины человечества, а также парных подарков.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Фокусы каталога: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 начале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интересные предложения со значительными скидками на нескольких разворотах в самом начале каталога, объединённые общими темами.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2)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Драйвер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– это очень привлекательный продукт, который можно получить по выгодной цене при условии размещения заказа на определенную сумму. В каталоге № 17 два драйвера: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Драйвером №2 является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набор «Норд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Ориджинал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», который вы можете приобрести всего за 399 рублей (-70%) при 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единовременном заказе на сумму 1199 рублей из этого каталога.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 конце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это дополнительные интересные предложения с суперскидками на нескольких разворотах в самом конце каталога, объединённые общими темами.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4) Главные продукты каталога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это популярные продукты с большой скидкой, они расположены внутри каталога. Потенциально это самые продаваемые продукты из текущего каталога. Дизайн страниц с такими продуктами намеренно отличается от остальных страниц с целью привлечения внимания.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5)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Суперпредложение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на задней обложке каталога. 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Это предложение называется «Дверь в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», так как многие клиенты начинают просмотр каталога с конца. Как правило, в каждом заказе есть этот продукт!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5) Кроме того, в каталоге, конечно, представлены ВСЕ категории продуктов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Вэлнэс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уход за кожей лица, декоративная косметика, ароматы, уход за волосами, уход за телом и аксессуары. </a:t>
            </a:r>
            <a:r>
              <a:rPr lang="ru-RU" sz="1200" kern="12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 просмотре каталога стоит обратить внимание на продукты в разных категориях, чтобы найти именно то, что нужно вам. </a:t>
            </a:r>
            <a:endParaRPr lang="ru-RU" sz="110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33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996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все любим делать подарки, особенно близким людям, как приятно наблюдать за реакцией удивления и радости от приятного сюрприза. Еще более тщательно мы подходим к выбору продуктов для себя. Когда мы выбираем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антивозрастные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средства по уходу за кожей, одним из определяющих факторов успешной покупки является качество. Никто не хочет экономить на своем внешнем виде, ведь мы знаем: ученые доказали, что мы можем повлиять на 80% старения кожи. То есть, мы сами определяем, как мы хотим выглядеть.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Серия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Diamond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Cellular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Орифлэйм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предназначена для ухода за кожей в возрасте 40+, для любого типа кожи.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Всестороннее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антивозрастное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воздействие: уменьшает выраженность морщин, восстанавливает упругость и защитную функцию кожи, улучшает цвет лица.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 серии: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Эксклюзивные ингредиенты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Белый трюфель - улучшает цвет лица, оказывает тонизирующее действие, разглаживает морщины</a:t>
            </a:r>
            <a:endParaRPr lang="ru-RU" dirty="0" smtClean="0">
              <a:effectLst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Экстракт мирта и пептидный комплекс -  делают кожу гладкой, а контуры лица более четкими.</a:t>
            </a:r>
            <a:endParaRPr lang="ru-RU" dirty="0" smtClean="0">
              <a:effectLst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Осветляющий компонент ACTIWHITE предотвращает возрастную пигментацию. </a:t>
            </a:r>
            <a:endParaRPr lang="ru-RU" dirty="0" smtClean="0">
              <a:effectLst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Комплекс на основе салициловой кислоты помогает стимулировать клеточный обмен, заметно омолаживая кожу. 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dirty="0" smtClean="0">
              <a:effectLst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21339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Мицеллярный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очищающий лосьон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Diamond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Cellular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 мл.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Мицеллярный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лосьон (от лат.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частица, крупинка). Основу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мицеллярного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лосьона составляют мицеллы жирных кислот – частицы очень малых размеров, окруженные жидкой средой.  Раствор, как микроскопическая губка, вбирает любые загрязнения и косметические продукты, «притягивает» грязь и жир, совершенно не повреждая эпидермис. Достаточно нанести его на ватный диск и протереть лицо – кожа будет чистая и увлажненная.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Мицеллярный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лосьон, в качестве очищающего средства, подходит для любого типа кожи, в том числе чувствительной и склонной к аллергическим реакциям.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Использовать два раза в день, утром и вечером.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каталоге №2 есть возможность приобрести 21339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Мицеллярный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очищающий лосьон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Diamond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Cellular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799 рублей.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13659 Клеточный крем молодости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Diamond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Cellular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 мл.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Подходит для любого типа кожи, включая чувствительную кожу.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Мягкая текстура, быстро впитывается.</a:t>
            </a:r>
            <a:endParaRPr lang="ru-RU" dirty="0" smtClean="0">
              <a:effectLst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 от применения: меньше морщин, более упругая кожа и ровный цвет лица.</a:t>
            </a:r>
            <a:endParaRPr lang="ru-RU" dirty="0" smtClean="0">
              <a:effectLst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каталоге №2 есть возможность приобрести 13659 Клеточный крем молодости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Diamond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Cellular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899 рублей.</a:t>
            </a:r>
            <a:endParaRPr lang="ru-RU" dirty="0" smtClean="0">
              <a:effectLst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dirty="0" smtClean="0">
              <a:effectLst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22419 Клеточный крем молодости для кожи вокруг глаз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Diamond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Cellular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 мл.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dirty="0" smtClean="0">
                <a:effectLst/>
              </a:rPr>
              <a:t>Эксклюзивные ингредиенты на основе трех растительных комплексов убирают первые признаки старения кожи</a:t>
            </a:r>
            <a:endParaRPr lang="ru-RU" dirty="0" smtClean="0">
              <a:effectLst/>
            </a:endParaRPr>
          </a:p>
          <a:p>
            <a:pPr lvl="0"/>
            <a:r>
              <a:rPr lang="ru-RU" sz="1200" dirty="0" smtClean="0">
                <a:effectLst/>
              </a:rPr>
              <a:t>Дополнительный бонус - дозатор, который регулирует количество крема необходимого для нанесения.</a:t>
            </a:r>
            <a:endParaRPr lang="ru-RU" dirty="0" smtClean="0">
              <a:effectLst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каталоге №2 есть возможность приобрести 22419 Клеточный крем молодости для кожи вокруг глаз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Diamond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Cellular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799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pyблей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855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885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Многим знакомо выражение: «Классика актуальная во все времена». Так называют вещи, которые, однажды появившись в вашей жизни, остаются в ней навсегда. Они никогда не выходят из моды, несмотря на то, что тенденции и тренды меняют друг друга с удивительной, подчас ошеломляющей, быстротой.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кого-то это маленькое черное платье, туфли - лодочки или рубашка с высоким воротником, а для всех ценителей косметики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Орифлэйм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такой классикой является бренд </a:t>
            </a:r>
            <a:r>
              <a:rPr lang="en-US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Giordani</a:t>
            </a: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Gold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Впервые продукты с этим названием появились в ассортименте компании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Орифлэйм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далеком 1976 году. Менялось время, вкусы и предпочтения, расширялась продуктовая линейка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Giordani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Gold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но, как и 39 лет назад, бренд </a:t>
            </a: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GG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остается символом люкс - ухода, и роскошной Италии.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Новинки в этой серии всегда ждут!  Высокое качество сочетается с трендовым, стильным оформлением- это великолепный подарок для себя </a:t>
            </a:r>
            <a:r>
              <a:rPr lang="ru-RU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своих близких!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Такой долгожданной новинкой в каталоге №2 станет - </a:t>
            </a:r>
            <a:r>
              <a:rPr lang="ru-RU" sz="1200" b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Компактная шелковая пудра </a:t>
            </a:r>
            <a:r>
              <a:rPr lang="ru-RU" sz="1200" b="1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Giordani</a:t>
            </a:r>
            <a:r>
              <a:rPr lang="ru-RU" sz="1200" b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 </a:t>
            </a:r>
            <a:r>
              <a:rPr lang="ru-RU" sz="1200" b="1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Gold</a:t>
            </a:r>
            <a:r>
              <a:rPr lang="ru-RU" sz="1200" b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 </a:t>
            </a:r>
            <a:r>
              <a:rPr lang="ru-RU" sz="1200" b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"/>
              </a:rPr>
              <a:t>9 г.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532088 Светлый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532089 Естественный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D0D0D"/>
                </a:solidFill>
                <a:effectLst/>
                <a:cs typeface="GillSansAltOneWGL-Bold"/>
              </a:rPr>
              <a:t>Легкая ультратонкая текстура сливается с кожей, не забивая поры при этом прекрасно матирует кожу.</a:t>
            </a:r>
            <a:endParaRPr lang="ru-RU" dirty="0" smtClean="0">
              <a:solidFill>
                <a:srgbClr val="0D0D0D"/>
              </a:solidFill>
              <a:effectLst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D0D0D"/>
                </a:solidFill>
                <a:effectLst/>
                <a:cs typeface="GillSansAltOneWGL-Bold"/>
              </a:rPr>
              <a:t>Светоотражающие микрочастицы визуально сглаживают морщинки.</a:t>
            </a:r>
            <a:endParaRPr lang="ru-RU" dirty="0" smtClean="0">
              <a:solidFill>
                <a:srgbClr val="0D0D0D"/>
              </a:solidFill>
              <a:effectLst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D0D0D"/>
                </a:solidFill>
                <a:effectLst/>
                <a:cs typeface="GillSansAltOneWGL-Bold"/>
              </a:rPr>
              <a:t>Подходит для любого типа кожи.</a:t>
            </a:r>
            <a:endParaRPr lang="ru-RU" dirty="0" smtClean="0">
              <a:solidFill>
                <a:srgbClr val="0D0D0D"/>
              </a:solidFill>
              <a:effectLst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D0D0D"/>
                </a:solidFill>
                <a:effectLst/>
                <a:cs typeface="GillSansAltOneWGL-Bold"/>
              </a:rPr>
              <a:t>Удобный компактный дизайн упаковки с зеркальцем.</a:t>
            </a:r>
            <a:endParaRPr lang="ru-RU" dirty="0" smtClean="0">
              <a:solidFill>
                <a:srgbClr val="0D0D0D"/>
              </a:solidFill>
              <a:effectLst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D0D0D"/>
                </a:solidFill>
                <a:effectLst/>
                <a:cs typeface="GillSansAltOneWGL-Bold"/>
              </a:rPr>
              <a:t>Пудра представлена в двух самых востребованных оттенках.</a:t>
            </a:r>
            <a:endParaRPr lang="ru-RU" dirty="0" smtClean="0">
              <a:solidFill>
                <a:srgbClr val="0D0D0D"/>
              </a:solidFill>
              <a:effectLst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В каталоге №2 можно приобрести компактную шелковую пудру </a:t>
            </a:r>
            <a:r>
              <a:rPr lang="ru-RU" sz="1200" i="1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Giordani</a:t>
            </a:r>
            <a:r>
              <a:rPr lang="ru-RU" sz="1200" i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 </a:t>
            </a:r>
            <a:r>
              <a:rPr lang="ru-RU" sz="1200" i="1" dirty="0" err="1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Gold</a:t>
            </a:r>
            <a:r>
              <a:rPr lang="ru-RU" sz="1200" i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 за 899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Light"/>
              </a:rPr>
              <a:t>Шелковая пудра* со скидкой -40% при заказе на 500 рублей из этого каталога Специальная цена для участников акции - </a:t>
            </a:r>
            <a:r>
              <a:rPr lang="ru-RU" sz="1200" i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-Bold"/>
              </a:rPr>
              <a:t>679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aramondforOriflame-Italic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GillSansAltOneWGLLight"/>
              </a:rPr>
              <a:t>*Предложение действительно при единовременном заказе продуктов. Для заказа товара по специальной цене из этого каталога указывайте в бланке специальный код. В случае если продукт, продающийся по специальной цене, закончится, мы предложим замену.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782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215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Еще с древних времен люди придавали большое значение состоянию своих волос, видя в них источник красоты или причину жизненных неудач. С волосами ассоциировались такие ценности, как индивидуальность, сила, независимость.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Современные исследования показывают, что, при первой встрече человек в первую очередь обращает внимание на состояние волос. Общеизвестный факт: красивые волосы - это результат самого тщательного комплексного ухода за волосами, который включает в себя следующие этапы: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</a:rPr>
              <a:t>Очищение кожи головы при помощи шампуня;</a:t>
            </a:r>
            <a:endParaRPr lang="ru-RU" dirty="0" smtClean="0">
              <a:effectLst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</a:rPr>
              <a:t>Использование кондиционера для восстановления и питания волос;</a:t>
            </a:r>
            <a:endParaRPr lang="ru-RU" dirty="0" smtClean="0">
              <a:effectLst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Совместное использование продуктов помогает активным компонентам глубоко воздействовать на поврежденные участки волоса и быстро решать проблему.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каталоге №2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Орифлэйм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предлагает наборы для ухода за волосами, которые решают проблемы поврежденных и тусклых волос, серии «Эксперт».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формулы средств серии «Эксперт» от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Орифлэйм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защитным комплексом 6-Gingerol (6-Джинджерол).  Что же такое комплекс 6-Gingerol и почему он так эффективен?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Специалисты научно-исследовательского центра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Орифлэйм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провели всестороннее исследование, в результате которого из экстракта имбиря был создан комплекс 6-Gingerol.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6-Gingerol – невероятно эффективный антиоксидант, обладающий смягчающими и очищающими свойствами, которые способствует восстановлению волос и кожи головы.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116771 Набор «Эксперт- Восстановление»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набор входит: Шампунь для сухих и поврежденных волос и Бальзам-кондиционер для сухих и поврежденных волос.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Активная формула помогает восстановить структуру поврежденных волос на разных уровнях. В ней объединены ингредиенты, которые укрепляют и защищают волосы снаружи и изнутри.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</a:rPr>
              <a:t>Комплекс натуральных липидов, восстанавливающий поверхность поврежденных волос.</a:t>
            </a:r>
            <a:endParaRPr lang="ru-RU" dirty="0" smtClean="0">
              <a:effectLst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dirty="0" err="1" smtClean="0">
                <a:effectLst/>
              </a:rPr>
              <a:t>Гидролизат</a:t>
            </a:r>
            <a:r>
              <a:rPr lang="ru-RU" sz="1200" dirty="0" smtClean="0">
                <a:effectLst/>
              </a:rPr>
              <a:t> пшеничного протеина – помогает целенаправленно восстановить, укрепить и защитить уязвимые поврежденные волосы от корней до кончиков.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dirty="0" err="1" smtClean="0">
                <a:effectLst/>
              </a:rPr>
              <a:t>Аргановое</a:t>
            </a:r>
            <a:r>
              <a:rPr lang="ru-RU" sz="1200" dirty="0" smtClean="0">
                <a:effectLst/>
              </a:rPr>
              <a:t> масло  глубоко питает волосы.</a:t>
            </a:r>
            <a:endParaRPr lang="ru-RU" dirty="0" smtClean="0">
              <a:effectLst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Результат: на 89% устойчивые к повреждению волосы*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*Сравнение проводилось на примере волос, поврежденных в результате интенсивного расчесывания. В тестировании использовались Шампунь и Кондиционер для сухих и поврежденных волос «Эксперт- Восстановление» и обычный шампунь.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116770 Набор «Эксперт – Здоровое сияние»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набор входит: Шампунь для придания блеска и Кондиционер для придания блеска.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Специальная система глубоко питает волосы и придает им сияние, восстанавливая их естественный блеск. В ней объединены ингредиенты, которые увлажняют волосы и делают их более гладкими.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</a:rPr>
              <a:t>Активные компоненты воздействуют на волосяной стержень, обеспечивая увлажнение волос. </a:t>
            </a:r>
            <a:endParaRPr lang="ru-RU" dirty="0" smtClean="0">
              <a:effectLst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dirty="0" smtClean="0">
                <a:effectLst/>
              </a:rPr>
              <a:t>Специальные разглаживающие вещества выравнивают чешуйки волос, и они становятся гладкими и блестящими, отражая свет. 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mtClean="0">
                <a:effectLst/>
              </a:rPr>
              <a:t>Благодаря формуле с алмазной пудрой – волосы приобретают блеск и отражают свет.</a:t>
            </a:r>
          </a:p>
          <a:p>
            <a:pPr marL="0" lvl="0" indent="0">
              <a:buFont typeface="Symbol" panose="05050102010706020507" pitchFamily="18" charset="2"/>
              <a:buNone/>
            </a:pPr>
            <a:endParaRPr lang="ru-RU" dirty="0" smtClean="0">
              <a:effectLst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Результат: на 83% больше сияния волос! **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**По результатам сравнительного инструментального теста состояния волос после использования и без использования Шампуня для придания блеска «Эксперт-Здоровое сияние»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каталоге №2 есть уникальная возможность приобрести любой набор всего за 359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616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770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Самыми популярными средствами, согласно статистике, в предпраздничные дни, становятся средства по уходу за руками. Опрашиваемые мужчины объясняли это тем, что крем для рук - уникальный подарок, который сочетает и знак внимания, и заботу, и пользу для кожи. Набор «Кружево», который включает в себя крем для рук и мыло - как раз пример такого подарка. Эти новинки интересны еще и тем, что они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парфюмированы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Нотки абрикоса, груши, магнолии, жасмина, пиона, меда, сандала, амбры и масла ши в красивом праздничном оформлении – набор «Кружево» - уникальный подарок, сочетающий уход за кожей рук и радость от свежего аромата.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31868 Крем для рук «Кружево» 75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Средство многофункциональное, так как оно обладает смягчающим, легким осветляющим и омолаживающим действием   на кожу рук, за счет содержания масла сладкого миндаля.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Мягкая, сливочная текстура, быстро впитывается, не остается жирного ощущения на коже.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Наносить необходимо 3-4 раза в день на чистую кожу рук, или после каждого контакта с водой.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каталоге №2 есть возможность приобрести 31868 Крем для рук «Кружево» за 99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31869 Мыло «Кружево» 75 г.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Мыло подходит даже для самой сухой кожи рук, за счет содержания пальмитиновой кислоты, которая обладает способностью восстанавливать поврежденный защитный слой кожи.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каталоге №2 есть возможность приобрести   31869 Мыло «Кружево» за 49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в каталоге № 2 вы сможете приобрести 116782 Набор «Кружево» (в набор входит: Крем для рук и мыло) всего за 99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856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Ароматы </a:t>
            </a:r>
            <a:r>
              <a:rPr lang="en-US" sz="1200" kern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Giordani</a:t>
            </a:r>
            <a:r>
              <a:rPr lang="en-US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Gold 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уникальны. Их звучание невозможно спутать ни с одним ароматом из нашей парфюмерной коллекции. Появившись в ассортименте </a:t>
            </a:r>
            <a:r>
              <a:rPr lang="ru-RU" sz="1200" kern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40 лет назад, сегодня они по праву называются легендарными.</a:t>
            </a: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Сегодня, бренд GG включает в себя парфюмерную коллекцию для нее и для него, декоративную косметику и средства по уходу за лицом и телом.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Это продукты, которые вдохновлены роскошью и величественностью Италии!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каталоге № 2 </a:t>
            </a:r>
            <a:r>
              <a:rPr lang="ru-RU" sz="1200" kern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представляет обновленные версии классических ароматов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200" kern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Giordani</a:t>
            </a:r>
            <a:r>
              <a:rPr lang="en-US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Gold 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него и для нее.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Классика «золотой» эры парфюмерии, этот легендарный аромат в новом флаконе стал воплощением изысканного вкуса и жизни, полной страсти и роскоши.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32150 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Парфюмерная вода </a:t>
            </a:r>
            <a:r>
              <a:rPr lang="en-US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Giordani</a:t>
            </a:r>
            <a:r>
              <a:rPr lang="en-US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Gold Original, 50 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мл</a:t>
            </a:r>
            <a:r>
              <a:rPr lang="en-US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200" kern="1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Описание аромата: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Тип аромата: 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цветочно-древесный</a:t>
            </a: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50"/>
              </a:lnSpc>
              <a:spcAft>
                <a:spcPts val="1000"/>
              </a:spcAft>
            </a:pP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Верхние ноты: 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мандарин, цветы итальянского лимона, цветы итальянского апельсина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50"/>
              </a:lnSpc>
              <a:spcAft>
                <a:spcPts val="1000"/>
              </a:spcAft>
            </a:pP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Ноты «сердца»: 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белая лилия, белый жасмин, флердоранж (цветы горького апельсина)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50"/>
              </a:lnSpc>
              <a:spcAft>
                <a:spcPts val="1000"/>
              </a:spcAft>
            </a:pP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Базовые ноты: 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пачули, солнечный мускус, прозрачный мох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50"/>
              </a:lnSpc>
              <a:spcAft>
                <a:spcPts val="1000"/>
              </a:spcAft>
            </a:pP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Теперь аромат стал еще более стойким, благодаря более высокой концентрации эфирных масел.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50"/>
              </a:lnSpc>
              <a:spcAft>
                <a:spcPts val="1000"/>
              </a:spcAft>
            </a:pP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 нотах: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15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Ноты цветов и плодов цитрусовых деревьев, в том числе сладкого и горького апельсина - одни из самых распространенных в парфюмерии.</a:t>
            </a: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ts val="115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Горький апельсин (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Citrus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Aurantium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он же померанец, он же бигарадия - вечнозеленое цитрусовое дерево, дико растущее в Индии, Восточной Африке и Гималаях, а также культивируемое в странах Средиземноморского бассейна.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ts val="115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Нота пачули придает аромату дымный, экзотический запах с земляным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подтоном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ts val="115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lnSpc>
                <a:spcPts val="1150"/>
              </a:lnSpc>
              <a:spcAft>
                <a:spcPts val="1000"/>
              </a:spcAft>
            </a:pP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Описание</a:t>
            </a:r>
            <a:r>
              <a:rPr lang="ru-RU" sz="1200" b="1" kern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флакона</a:t>
            </a:r>
            <a:r>
              <a:rPr lang="ru-RU" sz="1200" b="1" kern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 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Более современная форма и элегантный, еще более роскошный, стильный дизайн.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 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Элегантный флакон с крышкой с золотистой отделкой и изящной гравировкой идеально дополняет картину роскоши и качества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Giordani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Gold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i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i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Стоимость парфюмерной воды </a:t>
            </a:r>
            <a:r>
              <a:rPr lang="ru-RU" sz="1200" i="1" kern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Giordani</a:t>
            </a:r>
            <a:r>
              <a:rPr lang="ru-RU" sz="1200" i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kern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Gold</a:t>
            </a:r>
            <a:r>
              <a:rPr lang="ru-RU" sz="1200" i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kern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ru-RU" sz="1200" i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1429 рублей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i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Парфюмерная вода Giordani Gold Original со скидкой 50% всего за 949 рублей, при единовременном заказе на 990 рублей из </a:t>
            </a:r>
            <a:r>
              <a:rPr lang="ru-RU" sz="1200" i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каталога №1.</a:t>
            </a: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Досье парфюмера: Бернар </a:t>
            </a:r>
            <a:r>
              <a:rPr lang="ru-RU" sz="11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Эллена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Бернар родился в столице мировой парфюмерии, на юге Франции, там же, во французском Грасе он получил начальное образование в Roure Bertrand Dupont Schoo. Спустя четыре года он перебрался в Париж и продолжил работать на Roure.  Через пару лет он перешел в парижскую IFF (International Flavors &amp; Fragrances Inc.).  Ему довелось поработать также в Аргентине, Нью-Йорке и Гонконге. Вернувшись в Париж, он нашел себя в Dragoco (в настоящее время - Symrise) и до сих пор остается действующим парфюмером этой компании.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Самые яркие достижения: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ADIDAS </a:t>
            </a:r>
            <a:r>
              <a:rPr lang="fr-BE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ADIDAS</a:t>
            </a: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HAPPY GAME (F)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BENETTON B.UNITED JEANS (M)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ESPRIT CONNECT FOR HER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GIVENCHY ANGE OU DEMON LE SECRET (F)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JIL SANDER STYLE (F)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Орифлэйм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ENIGMA  (F)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Орифлэйм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PRECIOUS MOMENTS (F)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SISLEY EAU DE SISLEY 2 (F)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TED LAPIDUS </a:t>
            </a:r>
            <a:r>
              <a:rPr lang="fr-BE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LAPIDUS</a:t>
            </a: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WOMAN (F)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CLEEF &amp; ARPELS ORIENS (F)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Досье парфюмера: Натали </a:t>
            </a:r>
            <a:r>
              <a:rPr lang="ru-RU" sz="11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Файстхауэр</a:t>
            </a: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100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1986, она начала работать в </a:t>
            </a:r>
            <a:r>
              <a:rPr lang="en-US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Givaudan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потом уехала в Америку, а в 2008 стала старшим парфюмером компании </a:t>
            </a:r>
            <a:r>
              <a:rPr lang="en-US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Symrise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Натали с воодушевлением ищет источник вдохновения, радости и творческой фантазии во всем многообразии ингредиентов, которые дает природа. «Природа – бесконечный источник вдохновения.  Тысяча роз может вдохновить на создание тысячи разных ароматов!» – признается парфюмер.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Самые яркие достижения: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ARAMIS HAVANA (M)*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AZZARO EAU BELLE (F)*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AZZARO ORANGE TONIC (F)*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CARTIER MUST POUR HOMME (M)*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HERMÈS EAU DES MERVEILLES (F)*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BE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HUGO BOSS HUGO ELEMENT (M)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 вдохновения для парфюмера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Этот аромат стал для Бернард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Эллена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Натали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Файстхауэр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попыткой создать живую легенду, воплотить мечту о дивной гармонии света и показать новые грани одного из самых таинственных ароматов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Орифлэйм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  Это еще одно признание истинного великолепия этого восхитительно женственного аромата, то нежного, то свежего.  Он и похож, и не похож на тот, что был раньше, и мы снова открываем его для себя.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05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05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32155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Туалетная вода </a:t>
            </a:r>
            <a:r>
              <a:rPr lang="en-US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Giordani</a:t>
            </a:r>
            <a:r>
              <a:rPr lang="en-US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Gold Man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75,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Описание аромата: 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Тип аромата: 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древесно-пряный аромат</a:t>
            </a: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50"/>
              </a:lnSpc>
              <a:spcAft>
                <a:spcPts val="1000"/>
              </a:spcAft>
            </a:pP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Верхние ноты: 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мандарин, бергамот, морской бриз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50"/>
              </a:lnSpc>
              <a:spcAft>
                <a:spcPts val="1000"/>
              </a:spcAft>
            </a:pP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Ноты «сердца»: 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масло </a:t>
            </a:r>
            <a:r>
              <a:rPr lang="ru-RU" sz="1200" kern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нероли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абсент, черный перец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50"/>
              </a:lnSpc>
              <a:spcAft>
                <a:spcPts val="1000"/>
              </a:spcAft>
            </a:pP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Базовые ноты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1200" kern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ветивер</a:t>
            </a: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сандал, мускус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50"/>
              </a:lnSpc>
              <a:spcAft>
                <a:spcPts val="1000"/>
              </a:spcAft>
            </a:pPr>
            <a:r>
              <a:rPr lang="ru-RU" sz="1200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Теперь аромат стал еще более стойким, благодаря более высокой концентрации эфирных масел.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50"/>
              </a:lnSpc>
              <a:spcAft>
                <a:spcPts val="1000"/>
              </a:spcAft>
            </a:pP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 нотах: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Масло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ветивера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незаменимо в создании ароматов с истинно мужским характером и нотами кожи. Его также используют в классических композициях и в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селективах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Масло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ветивера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обладает чудесным ароматом. Его можно охарактеризовать как теплое, насыщенное, глубокое, с колоритом копчения, с восхитительными дымными оттенками и тонкой изысканной горчинкой, с бальзамическими нотами и мотивами высушенного солнцем дерева и разогретой земли.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Дизайн флакона: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обновленный граненый флакон из толстого стекла, увенчанного золотой крышкой с логотипом бренда.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i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Стоимость парфюмерной воды </a:t>
            </a:r>
            <a:r>
              <a:rPr lang="ru-RU" sz="1200" i="1" kern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Giordani</a:t>
            </a:r>
            <a:r>
              <a:rPr lang="ru-RU" sz="1200" i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kern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Gold</a:t>
            </a:r>
            <a:r>
              <a:rPr lang="ru-RU" sz="1200" i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 </a:t>
            </a:r>
            <a:r>
              <a:rPr lang="ru-RU" sz="1200" i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1429 рублей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i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Парфюмерная вода Giordani Gold Original со скидкой 50% всего за 949 рублей, при единовременном заказе на 990 рублей </a:t>
            </a:r>
            <a:r>
              <a:rPr lang="ru-RU" sz="1200" i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 каталога №1.</a:t>
            </a:r>
            <a:r>
              <a:rPr lang="ru-RU" sz="1200" b="1" kern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создателя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Марк </a:t>
            </a:r>
            <a:r>
              <a:rPr lang="ru-RU" sz="12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Бакстон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2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 Buxton</a:t>
            </a:r>
            <a:r>
              <a:rPr lang="ru-RU" sz="1200" b="1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парфюмер: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Giordani</a:t>
            </a:r>
            <a:r>
              <a:rPr lang="en-US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сочинение на тему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ветивера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дикой травы, из корней которой получают эфирное масло. Классический парфюмерный ингредиент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ветивер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является символом естественной элегантности современного мужчины – зрелого, рассудительного и уверенного в себе. Я решил сочетать ветивер с древесной основой, чтобы подчеркнуть исключительную изысканность аромата. Шикарный итальянский дуэт нероли и лимона прекрасно поддерживает концепцию и придает оттенок классики и утонченности. Современное начало аромата передают верхние холодные и пряные ноты, образующие вместе с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ветивером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идеальный баланс. Древесный шлейф смягчается и приобретает чувственное звучание за счет добавления мускуса».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Самые яркие достижения парфюмера: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Buxton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(собственный бренд)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House of </a:t>
            </a:r>
            <a:r>
              <a:rPr lang="en-US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Sillage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Paco</a:t>
            </a: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Rabanne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Salvador Dali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Givenchy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Cartier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Burberry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06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96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23 февраля давно превратился из праздника Защитников Отечества в праздник всех настоящих мужчин, которые защищали, защищают или готовы защищать свое Отечество в будущем! Поэтому в этот день мы с удовольствием поздравляем наших любимых мужчин с этим праздником.   Мы делаем подарки, чтобы еще раз подчеркнуть нашу любовь и заботу о них.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В каталоге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Орифлэйм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можно выбрать для своего любимого не только приятный, но и полезный подарок!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В серии представлены многофункциональные средства для тщательного эффективного и деликатного ухода для мужчин.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Мы обновили нашу знаменитую линейку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уходовых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средств для мужчин «Норд», еще больше повысив ее эффективность.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В каталоге №2 выходит новая коллекция «Норд –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Ориджинал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».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Серия «Норд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Ориджинал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» - это: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знакомый по классической серии удобный и стильный дизайн упаковок, но выполненный в новом цветовом решении (цвет морской волны).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эффективные ингредиенты: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28600"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комплекс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Arctic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Pro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Defence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на основе экстракта корня радиолы розовой, Радиола розовая - растение из Восточной Сибири, ее также называют золотым корнем за ее полезные свойства. Экстракт предотвращает преждевременное старение кожи, защищает ее от вредного воздействия солнечных лучей (исследование, опубликованное в «Журнале косметической дерматологии» (июнь 2008)). Это надежный барьер от ультрафиолета даже при чувствительной коже.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ц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инк (о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ксид цинка) самый известный минерал, давно использующийся в фармацевтических и косметических целях. Очень часто используется в косметике, поскольку он очень хорошо подходит для ухода за кожей лица, тела и волос.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Оказывает тонизирующее, восстанавливающее, подсушивающее, адсорбирующее, вяжущее и антисептическое действие, защищает кожу от УФ-излучения, а также препятствует появлению неприятного запаха.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 так же в бальзаме после бритья содержатся: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Аллантоин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, в креме после бритья успокаивает, восстанавливает чувствительную кожу. 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Пантенол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, входящий в состав шампуня, способствует укреплению волос, защищает кожу от сухости.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Ментол, который является компонентом масла мяты, охлаждает, успокаивает, освежает кожу, защищает ее от раздражения, нормализует выработку кожного жира, способствует сужению пор.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32002 Пена для бритья «Норд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Ориджинал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», 200мл.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Пена имеет густую консистенцию, равномерно распределяется по коже, подготавливает к процессу бритья, делая волос мягче. Технология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Glide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обеспечивает гладкость скольжения и плотность прилегания лезвия, защищает от порезов и раздражения.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Подходит даже для самой чувствительной кожи.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Расходуется очень экономно, за счет текстуры и дозатора.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Не содержит спирт.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Используется ежедневно или по мере необходимости.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32004 Бальзам после бритья «Норд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Ориджинал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», 50 мл.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Обеспечит мягкий уход после бритья.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Подходит даже для чувствительной кожи.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Быстро впитывается, смягчает, и улучшает состояние кожи.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Мгновенно* снимает сухость и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стянутость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, обеспечивая увлажнение на 24 часа*.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*По результатам инструментального тестирования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Применяется каждый раз после бритья.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32005 Шампунь для волос и тела «Норд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Ориджинал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», 250 мл.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Учитывает специфику мужской кожи (у мужчин рН кожи более кислый –5,4, в то время как у женщин – 5,7), придает мужским волосам более ухоженный и здоровый вид.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Универсальность: для тела и волос в одном флаконе.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Антискользящая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поверхность флакона шампуня.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Экономичное использование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Протестирован под дерматологическим контролем.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Рекомендуется для ежедневного применения.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32001 Шампунь против перхоти «Норд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Ориджинал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», 250 мл.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Шампунь с густой пеной тщательно очищает волосы, борясь с причиной перхоти, освежая, успокаивая и увлажняя кожу головы.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Частички перхоти исчезают после 1 применения*.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Протестирован под дерматологическим контролем.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*На основе потребительского тестирования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32006 Спрей дезодорант-антиперспирант 24-часового действия «Норд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Ориджинал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», 150 мл.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Защищает от запаха пота на 24 часа.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Смягчает кожу и не оставляет белых следов.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32007 Мыло «Норд </a:t>
            </a:r>
            <a:r>
              <a:rPr lang="ru-RU" sz="1200" b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Ориджинал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», 100г.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Очищает кожу.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Протестировано под дерматологическим контролем.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В каталоге №2 действует сразу несколько интересных предложений на серию «Норд </a:t>
            </a:r>
            <a:r>
              <a:rPr lang="ru-RU" sz="12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Ориджинал</a:t>
            </a: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».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Вы можете приобрести каждое из средств по отдельности со скидкой 30% от его дальнейшей каталожной стоимости: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32002 Пена для бритья «Норд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Ориджинал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» за 339 рублей.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32004 Бальзам после бритья «Норд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Ориджинал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» за269 рублей.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32005 Шампунь для волос и тела «Норд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Ориджинал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» за 299 рублей.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32001 Шампунь против перхоти «Норд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Ориджинал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» за 299 рублей.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32006 Спрей дезодорант-антиперспирант 24-часового действия «Норд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Ориджинал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» за 279 рублей.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32007 Мыло «Норд </a:t>
            </a:r>
            <a:r>
              <a:rPr lang="ru-RU" sz="1200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Ориджинал</a:t>
            </a: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» за 109 рублей.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Набор из 3 средств «Норд </a:t>
            </a:r>
            <a:r>
              <a:rPr lang="ru-RU" sz="12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Ориджинал</a:t>
            </a: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» (код 116753) всего за 399 рублей (-70%) при единовременном заказе на сумму 1199 рублей из этого каталога.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И, чтобы радость от подарка была полной, только в каталоге №2 при покупке набора «Норд </a:t>
            </a:r>
            <a:r>
              <a:rPr lang="ru-RU" sz="12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Ориджинал</a:t>
            </a: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 вы получаете скидку 60% на покупку туалетной воды «</a:t>
            </a:r>
            <a:r>
              <a:rPr lang="en-US" sz="12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Eclat</a:t>
            </a:r>
            <a:r>
              <a:rPr lang="en-US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Homme Sport</a:t>
            </a: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 со </a:t>
            </a:r>
            <a:r>
              <a:rPr lang="ru-RU" sz="12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стр</a:t>
            </a: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16-17.</a:t>
            </a: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Туалетная вода «</a:t>
            </a:r>
            <a:r>
              <a:rPr lang="ru-RU" sz="12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Eclat</a:t>
            </a: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ru-RU" sz="1200" b="1" i="1" kern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Homme</a:t>
            </a: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Sport</a:t>
            </a:r>
            <a:r>
              <a:rPr lang="ru-RU" sz="1200" b="1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 всего за 759 рублей*.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11480">
              <a:spcAft>
                <a:spcPts val="0"/>
              </a:spcAft>
            </a:pPr>
            <a:r>
              <a:rPr lang="ru-RU" sz="1200" i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*Предложение действительно при единовременном заказе продуктов. В случае если продукт, продающийся по специальной цене, закончится, мы предложим замену.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671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9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979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Мейкап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стиле «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смоки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айс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(«дымчатые глаза/взгляд») уже далеко не первый сезон входит в топ трендовых макияжей. Его демонстрируют модели на подиумах, звезды на красных дорожках, да и на улицах больших городов девушки с таким макияжем встречаются очень часто.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чем секрет его популярности?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его универсальности: в зависимости от выбранных оттенков теней и интенсивности нанесения, его можно использовать и как вечерний, так дневной вариант макияжа.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простоте исполнения. Научиться искусству нанесения макияжа в стиле «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смоки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айс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при наличии необходимых продуктов можно самостоятельно, без помощи профессиональных визажистов.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каталоге №2 компания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Орифлэйм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представляет 2 продукта для создания профессионального макияжа в домашних условиях.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32278 Объемная тушь для ресниц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Smokey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8 мл.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ЧЕРНЫЙ 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СУПЕРОБЪЕМ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Великолепный объем</a:t>
            </a:r>
            <a:r>
              <a:rPr lang="ru-RU" sz="1200" baseline="30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глубокий угольный цвет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Придает объем ресничкам благодаря системе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Bold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Boost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Wax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основе 7 видов восков  (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кранаубский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канделильский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пчелиный,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салОвого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дерева, воск рисовых отрубей, воск подсолнечника, камедь акации) и специальной щеточке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Lash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Burst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с маленькими щетинками.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Без склеивания, комочков и осыпания</a:t>
            </a:r>
            <a:r>
              <a:rPr lang="ru-RU" sz="1200" baseline="30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Дополнительный уход, благодаря содержанию Д-</a:t>
            </a:r>
            <a:r>
              <a:rPr lang="ru-RU" sz="12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пантенола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витамина E.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Подходит для чувствительных глаз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Протестировано под офтальмологическим контролем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1200" baseline="30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результатам потребительских тестов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Объемная тушь для ресниц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Smokey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379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Объемная тушь для ресниц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Smokey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всего за 199 рублей, при единовременном заказе на 500 рублей из этого каталога*.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*Предложение действительно при единовременном заказе продуктов. Для заказа товара по специальной цене из этого каталога указывай в бланке специальный код. В случае если продукт, продающийся по специальной цене, закончится, мы предложим замену. Каждые 500 рублей дают право приобрести по специальной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цене 2 продукта (Объемную тушь + Тени-карандаш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Smokey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со стр. 6-9 либо 1 из них на выбор.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Тени-карандаш для глаз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ru-RU" sz="1200" b="1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Smokey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1,2 г.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32299 </a:t>
            </a:r>
            <a:r>
              <a:rPr lang="ru-RU" sz="1200" b="1" dirty="0" smtClean="0">
                <a:effectLst/>
                <a:latin typeface="Calibri" panose="020F0502020204030204" pitchFamily="34" charset="0"/>
                <a:ea typeface="GillSansAltOneWGL"/>
                <a:cs typeface="Times New Roman" panose="02020603050405020304" pitchFamily="18" charset="0"/>
              </a:rPr>
              <a:t>Дымчатый Серый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32298 Мерцающий Черный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32297 Глубокий Черный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продукта: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Шелковистая кремовая текстура</a:t>
            </a:r>
            <a:r>
              <a:rPr lang="ru-RU" sz="1200" baseline="30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Специальная формула дает аккуратное, ровное покрытие легко скользит по веку</a:t>
            </a:r>
            <a:r>
              <a:rPr lang="ru-RU" sz="1200" baseline="30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 и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отлично растушевывается</a:t>
            </a:r>
            <a:r>
              <a:rPr lang="ru-RU" sz="1200" baseline="30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Светоотражающие частицы для мягкого сияния</a:t>
            </a:r>
            <a:r>
              <a:rPr lang="ru-RU" sz="1200" baseline="30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Создает эффект «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смоки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айс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» с плавными переходами и интенсивными оттенками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Карандаш выходит в 3 оттенках, что дает возможность создавать макияж «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смоки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айс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» в классическом черном оттенке или более мягких оттенках (мерцающий черный, дымчатый серый).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Можно создавать макияж «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смоки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айс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», используя один оттенок карандаша, либо создавать макияж «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смоки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айс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» с эффектом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омбре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используя 2 или 3 оттенка сразу.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aseline="30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основе свойств ингредиентов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aseline="30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оттенках Мерцающий Черный и Дымчатый Серый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Тени-карандаш для глаз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Smokey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429 рублей.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Тени-карандаш для глаз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Smokey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всего за 289 рублей, при единовременном заказе на 500 рублей из этого каталога*.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*Предложение действительно при единовременном заказе продуктов. Для заказа товара по специальной цене из этого каталога указывай в бланке специальный код. В случае если продукт, продающийся по специальной цене, закончится, мы предложим замену. Каждые 500 рублей дают право приобрести по специальной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цене 2 продукта (Объемную тушь + Тени-карандаш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ru-RU" sz="1200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Smokey</a:t>
            </a: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со стр. 6-9 либо 1 из них на выбор.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sz="1200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ВАШ АРСЕНАЛ ДЛЯ СЕКСИ СМОКИ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Рекомендации по созданию макияжа «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смоки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айс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Сполосните щипчики горячей водой и, аккуратно сжав их у основания ресниц, придайте им желанный изгиб.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Накрасьте глаза по линии роста ресниц тенями-карандашом и растушуйте.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Накрасьте ресницы объемной тушью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ONE </a:t>
            </a:r>
            <a:r>
              <a:rPr lang="ru-RU" sz="120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Smokey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глубокого черного оттенка, чтобы завершить образ.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DFB95-1AC9-489C-A3E8-0FB4261F37B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160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51212" y="3051212"/>
            <a:ext cx="6858004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9" name="Picture 8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120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3033464" y="2996950"/>
            <a:ext cx="68580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23042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14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51212" y="3051212"/>
            <a:ext cx="6858004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908720"/>
            <a:ext cx="6335886" cy="266429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3645024"/>
            <a:ext cx="3383558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3645024"/>
            <a:ext cx="2951510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96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3001557" y="3015206"/>
            <a:ext cx="68580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908720"/>
            <a:ext cx="6335886" cy="266429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3645024"/>
            <a:ext cx="3383558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3645024"/>
            <a:ext cx="2951510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2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15209" y="3015208"/>
            <a:ext cx="6858003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908720"/>
            <a:ext cx="6335886" cy="266429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3645024"/>
            <a:ext cx="3383558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3645024"/>
            <a:ext cx="2951510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23202" y="3007214"/>
            <a:ext cx="68580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908720"/>
            <a:ext cx="6335886" cy="266429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3645024"/>
            <a:ext cx="3383558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3645024"/>
            <a:ext cx="2951510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3033464" y="2996950"/>
            <a:ext cx="68580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908720"/>
            <a:ext cx="6335886" cy="266429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Содержимое 2"/>
          <p:cNvSpPr>
            <a:spLocks noGrp="1"/>
          </p:cNvSpPr>
          <p:nvPr>
            <p:ph idx="10"/>
          </p:nvPr>
        </p:nvSpPr>
        <p:spPr>
          <a:xfrm>
            <a:off x="2627784" y="3645024"/>
            <a:ext cx="3383558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1"/>
          </p:nvPr>
        </p:nvSpPr>
        <p:spPr>
          <a:xfrm>
            <a:off x="6084168" y="3645024"/>
            <a:ext cx="2951510" cy="3024336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Picture 10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92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21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32BBDB-C7E1-4B55-A4B2-5B438713971A}" type="datetimeFigureOut">
              <a:rPr lang="ru-RU" smtClean="0"/>
              <a:t>25.01.2016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F2E504-5903-4968-901B-1307BC280A30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63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034" y="862270"/>
            <a:ext cx="1005110" cy="100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 descr="http://mlm-oriflame.at.ua/bumaga.jp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5"/>
          <a:stretch/>
        </p:blipFill>
        <p:spPr bwMode="auto">
          <a:xfrm>
            <a:off x="4677905" y="3474664"/>
            <a:ext cx="1286953" cy="5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oriflame-su.ru/wp-content/uploads/2012/08/images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051" y="2367948"/>
            <a:ext cx="948288" cy="88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677spo.com/i/p/1380571866.jp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052" y="1044153"/>
            <a:ext cx="948287" cy="97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:\Users\NALEXEEVA\Downloads\ori_foun_color_primary.ai.jpg"/>
          <p:cNvPicPr/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9682" y="4509120"/>
            <a:ext cx="959477" cy="872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1344918" y="2799969"/>
            <a:ext cx="3240360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 церемонии награждения премии 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«Товар Года – 2014» Орифлэйм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впервые был награжден в специальной номинации «За высокое качество в категории Декоративная косметика» 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5964858" y="4436293"/>
            <a:ext cx="30716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Компания Орифлэйм 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оказывает поддержку нуждающимся детям и помогает получить образование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молодым женщинам в рамках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благотворительных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программ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  <a:cs typeface="Arial" panose="020B0604020202020204" pitchFamily="34" charset="0"/>
              </a:rPr>
              <a:t>. 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ea typeface="Calibri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5909159" y="974340"/>
            <a:ext cx="32639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Продукция Орифлэйм и ее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компоненты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не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тестировались на животных 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в процессе разработки. Компания Орифлэйм придерживается этого принципа со дня своего основания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–1967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г.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5940282" y="2235379"/>
            <a:ext cx="31791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100% качество продукции. Наша косметика изготовлена по новейшим технологиям с жестким контролем производства и соблюдением принципов безопасности для окружающей среды.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1330144" y="933938"/>
            <a:ext cx="32403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На церемонии </a:t>
            </a:r>
            <a:r>
              <a:rPr lang="ru-RU" sz="120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TopBeauty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</a:t>
            </a:r>
            <a:r>
              <a:rPr lang="ru-RU" sz="1200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Awards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2013 обновленная линия </a:t>
            </a:r>
            <a:r>
              <a:rPr lang="ru-RU" sz="1200" b="1" dirty="0" err="1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Optimals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от Орифлэйм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 признана лучшей среди средств по уходу за кожей</a:t>
            </a:r>
            <a:r>
              <a:rPr lang="ru-RU" sz="1250" dirty="0">
                <a:solidFill>
                  <a:prstClr val="black">
                    <a:lumMod val="65000"/>
                    <a:lumOff val="35000"/>
                  </a:prstClr>
                </a:solidFill>
                <a:ea typeface="Times New Roman"/>
              </a:rPr>
              <a:t>. </a:t>
            </a:r>
            <a:endParaRPr lang="en-US" sz="1250" dirty="0">
              <a:solidFill>
                <a:prstClr val="black">
                  <a:lumMod val="65000"/>
                  <a:lumOff val="35000"/>
                </a:prstClr>
              </a:solidFill>
              <a:latin typeface="Times New Roman"/>
              <a:ea typeface="Times New Roman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5964858" y="3327036"/>
            <a:ext cx="31791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Бумага для каталога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производится из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возобновляемых лесных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ресурсов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что подтверждено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сертификатом </a:t>
            </a:r>
            <a:r>
              <a:rPr lang="en-GB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Rainforest Alliance</a:t>
            </a:r>
            <a:r>
              <a:rPr lang="en-GB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(Тропического альянса).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endParaRPr lang="en-US" sz="1200" dirty="0" smtClean="0">
              <a:solidFill>
                <a:prstClr val="black">
                  <a:lumMod val="65000"/>
                  <a:lumOff val="35000"/>
                </a:prstClr>
              </a:solidFill>
              <a:ea typeface="Times New Roman"/>
            </a:endParaRPr>
          </a:p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30144" y="1851816"/>
            <a:ext cx="3205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Парфюмерная вода </a:t>
            </a:r>
            <a:r>
              <a: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Possess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была названа Лучшим женским ароматом года и  получила премию </a:t>
            </a:r>
            <a:r>
              <a:rPr lang="en-US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Russian Fragrance Awards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2014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.</a:t>
            </a:r>
            <a:r>
              <a:rPr lang="ru-RU" sz="8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58" y="2777342"/>
            <a:ext cx="474614" cy="100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79" y="1851816"/>
            <a:ext cx="1161665" cy="774984"/>
          </a:xfrm>
          <a:prstGeom prst="rect">
            <a:avLst/>
          </a:prstGeom>
        </p:spPr>
      </p:pic>
      <p:pic>
        <p:nvPicPr>
          <p:cNvPr id="16" name="Picture 2" descr="\\msk-ent01.msk.ori.local\groups\Regional Communications\2015\Corporate PR\TopBeauty Awards\Logo_awards.png"/>
          <p:cNvPicPr>
            <a:picLocks noChangeAspect="1" noChangeArrowheads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385" y="3890162"/>
            <a:ext cx="534878" cy="122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1330144" y="3933056"/>
            <a:ext cx="3205997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Легкий дневной крем против морщин «</a:t>
            </a:r>
            <a:r>
              <a:rPr lang="ru-RU" sz="1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Эколлаген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»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получил премию </a:t>
            </a:r>
            <a:r>
              <a:rPr lang="ru-RU" sz="1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TopBeauty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Awards</a:t>
            </a: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2014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и был назвал Лучшим средством антивозрастного ухода в категории масс-</a:t>
            </a:r>
            <a:r>
              <a:rPr lang="ru-RU" sz="1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маркет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96" y="5545379"/>
            <a:ext cx="870522" cy="87052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331640" y="5034424"/>
            <a:ext cx="3204501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Oriflame стал победителем в экспертной премии в области красоты 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Allure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Best 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Of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Beauty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</a:p>
          <a:p>
            <a:pPr algn="just">
              <a:defRPr/>
            </a:pP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Два продукта были отмечены жюри: в своих номинациях победили: 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Шампунь-объем для тонких волос «Зеленый чай и бергамот»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и 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Контурный карандаш для губ «Роскошный контур» Giordani </a:t>
            </a:r>
            <a:r>
              <a:rPr lang="ru-RU" sz="12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Gold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. </a:t>
            </a:r>
            <a:endParaRPr lang="ru-RU" sz="1200" b="1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5804793"/>
            <a:ext cx="1161665" cy="774984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186432" y="5877272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1F497D"/>
                </a:solidFill>
              </a:rPr>
              <a:t>2015</a:t>
            </a:r>
            <a:endParaRPr lang="ru-RU" sz="1000" b="1" dirty="0">
              <a:solidFill>
                <a:srgbClr val="1F497D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592037" y="1896928"/>
            <a:ext cx="6170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1F497D"/>
                </a:solidFill>
              </a:rPr>
              <a:t>2014</a:t>
            </a:r>
            <a:endParaRPr lang="ru-RU" sz="1000" b="1" dirty="0">
              <a:solidFill>
                <a:srgbClr val="1F497D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5969121" y="5621319"/>
            <a:ext cx="3067375" cy="117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Туалетная вода </a:t>
            </a:r>
            <a:r>
              <a:rPr lang="en-US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Excite Force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была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названа Лучшим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мужским 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ароматом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года в номинации </a:t>
            </a:r>
            <a:r>
              <a:rPr lang="en-US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LifeStyle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Homme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и  получила премию </a:t>
            </a:r>
            <a:r>
              <a:rPr lang="en-US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FiFi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Russian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Fragrance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Awards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 2015.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  <a:p>
            <a:r>
              <a:rPr lang="ru-RU" sz="800" dirty="0">
                <a:solidFill>
                  <a:prstClr val="black">
                    <a:lumMod val="65000"/>
                    <a:lumOff val="35000"/>
                  </a:prstClr>
                </a:solidFill>
                <a:ea typeface="Calibri"/>
              </a:rPr>
              <a:t> 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951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aB\Desktop\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11114"/>
            <a:ext cx="9252000" cy="6941807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A874CCE-37EF-CE40-8532-E181A22C46D2}" type="datetime1">
              <a:rPr lang="en-GB" smtClean="0">
                <a:solidFill>
                  <a:prstClr val="white"/>
                </a:solidFill>
              </a:rPr>
              <a:pPr/>
              <a:t>25/01/2016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0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192" y="2244036"/>
            <a:ext cx="5328592" cy="183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90649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3001557" y="3015206"/>
            <a:ext cx="68580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9" name="Picture 8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4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15209" y="3015208"/>
            <a:ext cx="6858003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00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23202" y="3007214"/>
            <a:ext cx="68580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Picture 5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5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3033464" y="2996950"/>
            <a:ext cx="6858001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906888" cy="490066"/>
          </a:xfrm>
        </p:spPr>
        <p:txBody>
          <a:bodyPr/>
          <a:lstStyle>
            <a:lvl1pPr algn="l">
              <a:defRPr i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7" name="Picture 6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46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51212" y="3051212"/>
            <a:ext cx="6858004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23042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8" name="Picture 7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45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3001557" y="3015206"/>
            <a:ext cx="6858002" cy="82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23042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8" name="Picture 7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54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15209" y="3015208"/>
            <a:ext cx="6858003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23042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8" name="Picture 7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23202" y="3007214"/>
            <a:ext cx="6858000" cy="84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23042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5" name="Picture 4" descr="C:\Users\NALEXEEVA\Downloads\ORI_LOGO_SML_RGB_BLACK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340520" cy="4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4906888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4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9" r:id="rId2"/>
    <p:sldLayoutId id="2147483659" r:id="rId3"/>
    <p:sldLayoutId id="2147483707" r:id="rId4"/>
    <p:sldLayoutId id="2147483719" r:id="rId5"/>
    <p:sldLayoutId id="2147483658" r:id="rId6"/>
    <p:sldLayoutId id="2147483715" r:id="rId7"/>
    <p:sldLayoutId id="2147483710" r:id="rId8"/>
    <p:sldLayoutId id="2147483706" r:id="rId9"/>
    <p:sldLayoutId id="2147483716" r:id="rId10"/>
    <p:sldLayoutId id="2147483712" r:id="rId11"/>
    <p:sldLayoutId id="2147483704" r:id="rId12"/>
    <p:sldLayoutId id="2147483717" r:id="rId13"/>
    <p:sldLayoutId id="2147483718" r:id="rId14"/>
    <p:sldLayoutId id="2147483660" r:id="rId15"/>
    <p:sldLayoutId id="2147483708" r:id="rId16"/>
    <p:sldLayoutId id="2147483703" r:id="rId17"/>
    <p:sldLayoutId id="2147483736" r:id="rId18"/>
    <p:sldLayoutId id="2147483738" r:id="rId1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504" y="0"/>
            <a:ext cx="732886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ПРЕЗЕНТАЦИЯ КАТАЛОГА</a:t>
            </a:r>
            <a:r>
              <a:rPr lang="en-US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№2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7146" y="6046210"/>
            <a:ext cx="5102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24 января – 13 февраля 2016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7615">
            <a:off x="1541978" y="1505689"/>
            <a:ext cx="4568165" cy="4101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3013">
            <a:off x="2408486" y="1533078"/>
            <a:ext cx="4362128" cy="391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7981">
            <a:off x="2757871" y="1533505"/>
            <a:ext cx="4222111" cy="3790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74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259930" y="695186"/>
            <a:ext cx="5759822" cy="2558405"/>
          </a:xfrm>
        </p:spPr>
        <p:txBody>
          <a:bodyPr>
            <a:noAutofit/>
          </a:bodyPr>
          <a:lstStyle/>
          <a:p>
            <a:pPr lvl="0"/>
            <a:r>
              <a:rPr lang="ru-RU" dirty="0" smtClean="0">
                <a:solidFill>
                  <a:srgbClr val="595959"/>
                </a:solidFill>
              </a:rPr>
              <a:t>Социологические опросы подтверждают: все больше мужчин уделяет особенное внимание выбору средств по уходу за кожей и телом. В 2015 году – 65% респондентов подтвердили, что они руководствуются инновационными разработками в составе продукта при выборе средств по уходу за собой. ( в 2014 году – 43%)</a:t>
            </a:r>
            <a:r>
              <a:rPr lang="en-US" dirty="0" smtClean="0">
                <a:solidFill>
                  <a:srgbClr val="595959"/>
                </a:solidFill>
              </a:rPr>
              <a:t>.</a:t>
            </a:r>
            <a:endParaRPr lang="ru-RU" dirty="0" smtClean="0">
              <a:solidFill>
                <a:srgbClr val="595959"/>
              </a:solidFill>
            </a:endParaRPr>
          </a:p>
          <a:p>
            <a:pPr marL="0" lvl="0" indent="0">
              <a:buNone/>
            </a:pPr>
            <a:endParaRPr lang="ru-RU" sz="300" dirty="0" smtClean="0">
              <a:solidFill>
                <a:srgbClr val="595959"/>
              </a:solidFill>
            </a:endParaRPr>
          </a:p>
          <a:p>
            <a:pPr lvl="0"/>
            <a:r>
              <a:rPr lang="ru-RU" dirty="0" smtClean="0">
                <a:solidFill>
                  <a:srgbClr val="595959"/>
                </a:solidFill>
              </a:rPr>
              <a:t>Продукты в наборе отвечают ежедневным потребностям каждого мужчины.</a:t>
            </a:r>
          </a:p>
          <a:p>
            <a:pPr marL="0" lvl="0" indent="0"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pPr lvl="0"/>
            <a:r>
              <a:rPr lang="ru-RU" dirty="0" smtClean="0">
                <a:solidFill>
                  <a:srgbClr val="595959"/>
                </a:solidFill>
              </a:rPr>
              <a:t>Все средства сочетают научные разработки ученых Орифлэйм и трендовые ароматы.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8077" y="21098"/>
            <a:ext cx="73126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Серия «Норд Ориджинал»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1626" y="5993296"/>
            <a:ext cx="1584176" cy="490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12 -15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816543"/>
            <a:ext cx="2880320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750909" y="2654828"/>
            <a:ext cx="200992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Шампунь против перхоти</a:t>
            </a: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  Код 32001</a:t>
            </a:r>
          </a:p>
          <a:p>
            <a:pPr algn="ctr"/>
            <a:endParaRPr lang="ru-RU" sz="600" dirty="0" smtClean="0">
              <a:solidFill>
                <a:srgbClr val="595959"/>
              </a:solidFill>
            </a:endParaRP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Спрей дезодорант </a:t>
            </a: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Код  32006</a:t>
            </a:r>
          </a:p>
          <a:p>
            <a:pPr algn="ctr"/>
            <a:endParaRPr lang="ru-RU" sz="600" dirty="0" smtClean="0">
              <a:solidFill>
                <a:srgbClr val="595959"/>
              </a:solidFill>
            </a:endParaRP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Мыло</a:t>
            </a: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Код 32007</a:t>
            </a:r>
          </a:p>
          <a:p>
            <a:pPr algn="ctr"/>
            <a:endParaRPr lang="ru-RU" sz="600" dirty="0" smtClean="0">
              <a:solidFill>
                <a:srgbClr val="595959"/>
              </a:solidFill>
            </a:endParaRPr>
          </a:p>
          <a:p>
            <a:pPr algn="ctr"/>
            <a:r>
              <a:rPr lang="ru-RU" sz="1050" dirty="0">
                <a:solidFill>
                  <a:srgbClr val="595959"/>
                </a:solidFill>
              </a:rPr>
              <a:t> </a:t>
            </a:r>
            <a:r>
              <a:rPr lang="ru-RU" sz="1050" dirty="0" smtClean="0">
                <a:solidFill>
                  <a:srgbClr val="595959"/>
                </a:solidFill>
              </a:rPr>
              <a:t> Шампунь для волос и тела</a:t>
            </a: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Код 32005</a:t>
            </a:r>
          </a:p>
          <a:p>
            <a:pPr algn="ctr"/>
            <a:endParaRPr lang="ru-RU" sz="600" dirty="0" smtClean="0">
              <a:solidFill>
                <a:srgbClr val="595959"/>
              </a:solidFill>
            </a:endParaRPr>
          </a:p>
          <a:p>
            <a:pPr algn="ctr"/>
            <a:r>
              <a:rPr lang="ru-RU" sz="1050" dirty="0">
                <a:solidFill>
                  <a:srgbClr val="595959"/>
                </a:solidFill>
              </a:rPr>
              <a:t> </a:t>
            </a:r>
            <a:r>
              <a:rPr lang="ru-RU" sz="1050" dirty="0" smtClean="0">
                <a:solidFill>
                  <a:srgbClr val="595959"/>
                </a:solidFill>
              </a:rPr>
              <a:t>  </a:t>
            </a:r>
            <a:r>
              <a:rPr lang="ru-RU" sz="1050" dirty="0">
                <a:solidFill>
                  <a:srgbClr val="595959"/>
                </a:solidFill>
              </a:rPr>
              <a:t>П</a:t>
            </a:r>
            <a:r>
              <a:rPr lang="ru-RU" sz="1050" dirty="0" smtClean="0">
                <a:solidFill>
                  <a:srgbClr val="595959"/>
                </a:solidFill>
              </a:rPr>
              <a:t>ена для бритья</a:t>
            </a: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Код 32002</a:t>
            </a:r>
          </a:p>
          <a:p>
            <a:pPr algn="ctr"/>
            <a:endParaRPr lang="ru-RU" sz="600" dirty="0">
              <a:solidFill>
                <a:srgbClr val="595959"/>
              </a:solidFill>
            </a:endParaRP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Бальзам после бритья</a:t>
            </a: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Код32004</a:t>
            </a:r>
          </a:p>
          <a:p>
            <a:pPr algn="ctr"/>
            <a:endParaRPr lang="ru-RU" sz="600" dirty="0">
              <a:solidFill>
                <a:srgbClr val="595959"/>
              </a:solidFill>
            </a:endParaRPr>
          </a:p>
          <a:p>
            <a:pPr algn="ctr"/>
            <a:r>
              <a:rPr lang="ru-RU" sz="1050" b="1" dirty="0" smtClean="0">
                <a:solidFill>
                  <a:srgbClr val="595959"/>
                </a:solidFill>
              </a:rPr>
              <a:t>Набор «Норд Ориджинал»</a:t>
            </a: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(шампунь 2-в-1, пена для бритья, бальзам после бритья) </a:t>
            </a: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Код 116753</a:t>
            </a:r>
          </a:p>
          <a:p>
            <a:pPr algn="ctr"/>
            <a:endParaRPr lang="ru-RU" sz="1050" dirty="0">
              <a:solidFill>
                <a:srgbClr val="595959"/>
              </a:solidFill>
            </a:endParaRPr>
          </a:p>
          <a:p>
            <a:pPr algn="ctr"/>
            <a:endParaRPr lang="ru-RU" sz="1050" dirty="0">
              <a:solidFill>
                <a:srgbClr val="595959"/>
              </a:solidFill>
            </a:endParaRPr>
          </a:p>
        </p:txBody>
      </p:sp>
      <p:sp>
        <p:nvSpPr>
          <p:cNvPr id="11" name="Content Placeholder 13"/>
          <p:cNvSpPr txBox="1">
            <a:spLocks/>
          </p:cNvSpPr>
          <p:nvPr/>
        </p:nvSpPr>
        <p:spPr>
          <a:xfrm>
            <a:off x="3275856" y="3459498"/>
            <a:ext cx="3024336" cy="32818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120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Серия «Норд Ориджинал» - это: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20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эффективные ингредиенты: </a:t>
            </a:r>
            <a:endParaRPr lang="en-US" sz="120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120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комплекс Arctic Pro Defence предотвращает преждевременное старение кожи, защищает ее от вредного воздействия солнечных лучей.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120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цинк </a:t>
            </a:r>
            <a:r>
              <a:rPr lang="en-US" sz="120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ru-RU" sz="120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оказывает тонизирующее, восстанавливающее, подсушивающее и антисептическое действие.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20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экономичное использование.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120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удобный и стильный дизайн упаковок в новом цветовом решении.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6452735" y="3462819"/>
            <a:ext cx="2567017" cy="32785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ru-RU" sz="18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Рекомендуем приобрести вместе с этим набором средств для ухода за мужской кожей лица и тела</a:t>
            </a: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:</a:t>
            </a:r>
            <a:endParaRPr lang="en-US" sz="1600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endParaRPr lang="ru-RU" sz="1600" b="1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Туалетная вода </a:t>
            </a:r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Eclat</a:t>
            </a:r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Homme Sport </a:t>
            </a: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(31236)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68129" y="6156593"/>
            <a:ext cx="19757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 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ББ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98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55576" y="2060848"/>
            <a:ext cx="7772400" cy="2304256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Какие новые продукты</a:t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помогут легко создать 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  <a:t>самый модный макияж глаз «Дымчатый Эффект»</a:t>
            </a:r>
            <a:r>
              <a:rPr lang="en-US" sz="3600" b="1" dirty="0" smtClean="0">
                <a:solidFill>
                  <a:srgbClr val="EEECE1">
                    <a:lumMod val="50000"/>
                  </a:srgbClr>
                </a:solidFill>
                <a:cs typeface="Arial" panose="020B0604020202020204" pitchFamily="34" charset="0"/>
              </a:rPr>
              <a:t>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629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48680"/>
            <a:ext cx="6336704" cy="2939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3429000"/>
            <a:ext cx="6754130" cy="316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46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56" y="785648"/>
            <a:ext cx="1585131" cy="172588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7784" y="980728"/>
            <a:ext cx="6407894" cy="2232248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ru-RU" dirty="0" smtClean="0">
                <a:solidFill>
                  <a:srgbClr val="595959"/>
                </a:solidFill>
                <a:ea typeface="Batang" pitchFamily="18" charset="-127"/>
              </a:rPr>
              <a:t>Именно </a:t>
            </a:r>
            <a:r>
              <a:rPr lang="en-US" dirty="0" smtClean="0">
                <a:solidFill>
                  <a:srgbClr val="595959"/>
                </a:solidFill>
                <a:ea typeface="Batang" pitchFamily="18" charset="-127"/>
              </a:rPr>
              <a:t>Smokey eyes</a:t>
            </a:r>
            <a:r>
              <a:rPr lang="ru-RU" dirty="0" smtClean="0">
                <a:solidFill>
                  <a:srgbClr val="595959"/>
                </a:solidFill>
                <a:ea typeface="Batang" pitchFamily="18" charset="-127"/>
              </a:rPr>
              <a:t> считаются самым идеальным вариантом  для </a:t>
            </a:r>
            <a:r>
              <a:rPr lang="ru-RU" dirty="0">
                <a:solidFill>
                  <a:srgbClr val="595959"/>
                </a:solidFill>
                <a:ea typeface="Batang" pitchFamily="18" charset="-127"/>
              </a:rPr>
              <a:t> </a:t>
            </a:r>
            <a:r>
              <a:rPr lang="ru-RU" dirty="0" smtClean="0">
                <a:solidFill>
                  <a:srgbClr val="595959"/>
                </a:solidFill>
                <a:ea typeface="Batang" pitchFamily="18" charset="-127"/>
              </a:rPr>
              <a:t>любого вечернего  или  праздничного макияжа.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rgbClr val="595959"/>
                </a:solidFill>
                <a:ea typeface="Batang" pitchFamily="18" charset="-127"/>
              </a:rPr>
              <a:t>Этот тип макияжа может быть выбран как для офиса, так и для вечеринки – все зависит от степени интенсивности нанесения.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rgbClr val="595959"/>
                </a:solidFill>
                <a:ea typeface="Batang" pitchFamily="18" charset="-127"/>
              </a:rPr>
              <a:t>Макияж </a:t>
            </a:r>
            <a:r>
              <a:rPr lang="en-US" dirty="0" smtClean="0">
                <a:solidFill>
                  <a:srgbClr val="595959"/>
                </a:solidFill>
                <a:ea typeface="Batang" pitchFamily="18" charset="-127"/>
              </a:rPr>
              <a:t>Smokey eyes</a:t>
            </a:r>
            <a:r>
              <a:rPr lang="ru-RU" dirty="0" smtClean="0">
                <a:solidFill>
                  <a:srgbClr val="595959"/>
                </a:solidFill>
                <a:ea typeface="Batang" pitchFamily="18" charset="-127"/>
              </a:rPr>
              <a:t> был выбран как флагманский образ для показа коллекции </a:t>
            </a:r>
            <a:r>
              <a:rPr lang="en-US" dirty="0" smtClean="0">
                <a:solidFill>
                  <a:srgbClr val="595959"/>
                </a:solidFill>
                <a:ea typeface="Batang" pitchFamily="18" charset="-127"/>
              </a:rPr>
              <a:t>Armani  </a:t>
            </a:r>
            <a:r>
              <a:rPr lang="ru-RU" dirty="0" smtClean="0">
                <a:solidFill>
                  <a:srgbClr val="595959"/>
                </a:solidFill>
                <a:ea typeface="Batang" pitchFamily="18" charset="-127"/>
              </a:rPr>
              <a:t>весна/лето 2016.</a:t>
            </a:r>
            <a:endParaRPr lang="en-US" dirty="0" smtClean="0">
              <a:solidFill>
                <a:srgbClr val="595959"/>
              </a:solidFill>
              <a:ea typeface="Batang" pitchFamily="18" charset="-127"/>
            </a:endParaRPr>
          </a:p>
          <a:p>
            <a:pPr>
              <a:lnSpc>
                <a:spcPct val="120000"/>
              </a:lnSpc>
            </a:pPr>
            <a:r>
              <a:rPr lang="ru-RU" dirty="0">
                <a:solidFill>
                  <a:srgbClr val="595959"/>
                </a:solidFill>
                <a:ea typeface="Batang" pitchFamily="18" charset="-127"/>
              </a:rPr>
              <a:t>Макияж </a:t>
            </a:r>
            <a:r>
              <a:rPr lang="en-US" dirty="0">
                <a:solidFill>
                  <a:srgbClr val="595959"/>
                </a:solidFill>
                <a:ea typeface="Batang" pitchFamily="18" charset="-127"/>
              </a:rPr>
              <a:t>Smokey </a:t>
            </a:r>
            <a:r>
              <a:rPr lang="en-US" dirty="0" smtClean="0">
                <a:solidFill>
                  <a:srgbClr val="595959"/>
                </a:solidFill>
                <a:ea typeface="Batang" pitchFamily="18" charset="-127"/>
              </a:rPr>
              <a:t>eyes – </a:t>
            </a:r>
            <a:r>
              <a:rPr lang="ru-RU" dirty="0" smtClean="0">
                <a:solidFill>
                  <a:srgbClr val="595959"/>
                </a:solidFill>
                <a:ea typeface="Batang" pitchFamily="18" charset="-127"/>
              </a:rPr>
              <a:t>это техника, которая пришла из профессионального визажа – освоить ее под силу абсолютно каждой в домашних условиях.</a:t>
            </a:r>
          </a:p>
          <a:p>
            <a:pPr>
              <a:lnSpc>
                <a:spcPct val="120000"/>
              </a:lnSpc>
            </a:pPr>
            <a:endParaRPr lang="ru-RU" dirty="0">
              <a:solidFill>
                <a:srgbClr val="595959"/>
              </a:solidFill>
              <a:ea typeface="Batang" pitchFamily="18" charset="-127"/>
            </a:endParaRPr>
          </a:p>
          <a:p>
            <a:pPr marL="285750" indent="-285750">
              <a:lnSpc>
                <a:spcPct val="150000"/>
              </a:lnSpc>
            </a:pPr>
            <a:endParaRPr lang="ru-RU" dirty="0" smtClean="0">
              <a:solidFill>
                <a:srgbClr val="595959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627784" y="3284984"/>
            <a:ext cx="3456384" cy="3384376"/>
          </a:xfrm>
        </p:spPr>
        <p:txBody>
          <a:bodyPr/>
          <a:lstStyle/>
          <a:p>
            <a:pPr marL="0" indent="0">
              <a:buNone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Объемная тушь для ресниц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ONE </a:t>
            </a: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Smokey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: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бъем благодаря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системе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Bold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Boost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Wax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на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основе 7 видов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восков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 специальной щеточке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Lash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Burst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sz="1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Дополнительный уход, благодаря содержанию Д-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пантенола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и витамина E.</a:t>
            </a: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одходит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для чувствительных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глаз</a:t>
            </a: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Тени-карандаш для глаз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ONE </a:t>
            </a:r>
            <a:r>
              <a:rPr lang="ru-RU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Smokey</a:t>
            </a: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аккуратное, ровное покрытие, легко скользит по веку  и отлично растушевывается.</a:t>
            </a: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«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смоки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айз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» с плавными переходами и интенсивными оттенками</a:t>
            </a: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3 оттенка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6084168" y="3284984"/>
            <a:ext cx="2951510" cy="3384376"/>
          </a:xfrm>
        </p:spPr>
        <p:txBody>
          <a:bodyPr/>
          <a:lstStyle/>
          <a:p>
            <a:pPr marL="0" indent="0">
              <a:buNone/>
            </a:pPr>
            <a:endParaRPr lang="en-US" sz="3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</a:p>
          <a:p>
            <a:pPr marL="0" indent="0">
              <a:buNone/>
            </a:pPr>
            <a:endParaRPr lang="ru-RU" sz="4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4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Стойкая тональная основа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ONE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EverLasting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31158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ru-RU" sz="3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Компактная матирующая пудра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 ONE Matte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Velvet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(31592)</a:t>
            </a:r>
          </a:p>
          <a:p>
            <a:pPr marL="0" indent="0">
              <a:buNone/>
            </a:pPr>
            <a:endParaRPr lang="ru-RU" sz="6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Блес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для губ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The ONE Power Shine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30628-30635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) </a:t>
            </a:r>
            <a:endParaRPr lang="ru-RU" sz="5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endParaRPr lang="ru-RU" sz="5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544" y="12010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595959"/>
                </a:solidFill>
              </a:rPr>
              <a:t>Коллекция </a:t>
            </a:r>
            <a:r>
              <a:rPr lang="en-US" sz="2800" b="1" dirty="0">
                <a:solidFill>
                  <a:srgbClr val="595959"/>
                </a:solidFill>
              </a:rPr>
              <a:t>The ONE Smokey </a:t>
            </a:r>
            <a:r>
              <a:rPr lang="ru-RU" sz="2800" b="1" dirty="0" smtClean="0">
                <a:solidFill>
                  <a:srgbClr val="595959"/>
                </a:solidFill>
              </a:rPr>
              <a:t> </a:t>
            </a:r>
            <a:endParaRPr lang="ru-RU" sz="2800" b="1" dirty="0">
              <a:solidFill>
                <a:srgbClr val="595959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24146" y="6021288"/>
            <a:ext cx="1584176" cy="490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</a:t>
            </a:r>
            <a:r>
              <a:rPr lang="en-US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6 - </a:t>
            </a:r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9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7179" y="2653849"/>
            <a:ext cx="18877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Тушь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The ONE Smokey </a:t>
            </a:r>
            <a:endParaRPr lang="ru-RU" sz="105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ctr"/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Код </a:t>
            </a:r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32278</a:t>
            </a:r>
            <a:endParaRPr lang="ru-RU" sz="105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5141" y="4842281"/>
            <a:ext cx="1422185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Тени – карандаши </a:t>
            </a:r>
          </a:p>
          <a:p>
            <a:pPr lvl="0" algn="ctr"/>
            <a:r>
              <a:rPr lang="en-US" sz="10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The </a:t>
            </a:r>
            <a:r>
              <a:rPr lang="en-US" sz="1050" dirty="0">
                <a:solidFill>
                  <a:prstClr val="black">
                    <a:lumMod val="65000"/>
                    <a:lumOff val="35000"/>
                  </a:prstClr>
                </a:solidFill>
              </a:rPr>
              <a:t>ONE Smokey </a:t>
            </a:r>
            <a:endParaRPr lang="en-US" sz="105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 algn="ctr"/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Коды 32297 - 32299</a:t>
            </a:r>
            <a:endParaRPr lang="ru-RU" sz="105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0114" y="5613427"/>
            <a:ext cx="164188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Спец. коды для участников акции</a:t>
            </a:r>
          </a:p>
          <a:p>
            <a:pPr lvl="0" algn="ctr"/>
            <a:r>
              <a:rPr lang="ru-RU" sz="105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532297 - 99</a:t>
            </a:r>
            <a:endParaRPr lang="ru-RU" sz="105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65" y="3161046"/>
            <a:ext cx="1162779" cy="14165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7179" y="6273225"/>
            <a:ext cx="19757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 9 ББ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13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2304256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Какая серия интенсивного ухода за лицом</a:t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содержит инновационный драгоценный ингредиент?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424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18"/>
          <a:stretch/>
        </p:blipFill>
        <p:spPr>
          <a:xfrm>
            <a:off x="1691680" y="908720"/>
            <a:ext cx="5256584" cy="4893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50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7784" y="980728"/>
            <a:ext cx="6407894" cy="2232248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16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Именно серия </a:t>
            </a:r>
            <a:r>
              <a:rPr lang="en-US" sz="16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Diamond </a:t>
            </a:r>
            <a:r>
              <a:rPr lang="ru-RU" sz="16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содержит такой уникальный ингредиент, как натуральную алмазную пудру.</a:t>
            </a:r>
          </a:p>
          <a:p>
            <a:pPr lvl="0"/>
            <a:r>
              <a:rPr lang="ru-RU" sz="16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Мицеллярный лосьон в составе серии – самый трендовый продукт для очищения, который есть в ассортименте люкс-брендов.</a:t>
            </a:r>
          </a:p>
          <a:p>
            <a:pPr lvl="0"/>
            <a:r>
              <a:rPr lang="ru-RU" sz="16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Все средства серии были разработаны учеными Орифлэйм в Институте Исследования Кожи в Стокгольме.</a:t>
            </a:r>
          </a:p>
          <a:p>
            <a:pPr lvl="0"/>
            <a:r>
              <a:rPr lang="ru-RU" sz="16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Эффективность средств доказана как потребительскими, так и клиническими тестированиями.</a:t>
            </a:r>
            <a:endParaRPr lang="ru-RU" sz="16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5868144" y="3284984"/>
            <a:ext cx="3167534" cy="3384376"/>
          </a:xfrm>
        </p:spPr>
        <p:txBody>
          <a:bodyPr/>
          <a:lstStyle/>
          <a:p>
            <a:pPr marL="0" indent="0">
              <a:buNone/>
            </a:pPr>
            <a:endParaRPr lang="en-US" sz="3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</a:p>
          <a:p>
            <a:pPr marL="0" indent="0">
              <a:buNone/>
            </a:pPr>
            <a:endParaRPr lang="ru-RU" sz="4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5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Смягчающий гель-тоник «Королевский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бархат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» (22423)</a:t>
            </a:r>
          </a:p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Интенсивно подтягивающие капсулы для лица «Королевский бархат» (24547)</a:t>
            </a:r>
            <a:endParaRPr lang="ru-RU" sz="54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544" y="246473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Серия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Diamond Cellular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75017" y="5882712"/>
            <a:ext cx="1584176" cy="490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63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7359" y="2564904"/>
            <a:ext cx="1726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Мицеллярный лосьон Код</a:t>
            </a:r>
            <a:r>
              <a:rPr lang="ru-RU" sz="1050" dirty="0">
                <a:solidFill>
                  <a:srgbClr val="595959"/>
                </a:solidFill>
              </a:rPr>
              <a:t> </a:t>
            </a:r>
            <a:r>
              <a:rPr lang="ru-RU" sz="1050" dirty="0" smtClean="0">
                <a:solidFill>
                  <a:srgbClr val="595959"/>
                </a:solidFill>
              </a:rPr>
              <a:t>21339</a:t>
            </a:r>
            <a:endParaRPr lang="en-US" sz="1050" dirty="0">
              <a:solidFill>
                <a:srgbClr val="595959"/>
              </a:solidFill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2627785" y="3284984"/>
            <a:ext cx="3136251" cy="33843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</a:pPr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Белый </a:t>
            </a:r>
            <a:r>
              <a:rPr lang="ru-RU" sz="12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трюфель - улучшает цвет лица, оказывает тонизирующее действие, разглаживает </a:t>
            </a:r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морщины.</a:t>
            </a:r>
          </a:p>
          <a:p>
            <a:pPr marL="0" indent="0">
              <a:lnSpc>
                <a:spcPct val="107000"/>
              </a:lnSpc>
              <a:buNone/>
            </a:pPr>
            <a:endParaRPr lang="ru-RU" sz="4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Экстракт </a:t>
            </a:r>
            <a:r>
              <a:rPr lang="ru-RU" sz="12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мирта и пептидный комплекс -  делают кожу гладкой, а контуры лица более четкими</a:t>
            </a:r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buNone/>
            </a:pPr>
            <a:endParaRPr lang="ru-RU" sz="400" dirty="0" smtClean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Осветляющий </a:t>
            </a:r>
            <a:r>
              <a:rPr lang="ru-RU" sz="12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компонент ACTIWHITE предотвращает возрастную пигментацию. </a:t>
            </a:r>
            <a:endParaRPr lang="ru-RU" sz="1200" dirty="0" smtClean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ru-RU" sz="4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Комплекс </a:t>
            </a:r>
            <a:r>
              <a:rPr lang="ru-RU" sz="1200" dirty="0">
                <a:solidFill>
                  <a:srgbClr val="5959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основе салициловой кислоты помогает стимулировать клеточный обмен, заметно омолаживая кожу. </a:t>
            </a:r>
          </a:p>
          <a:p>
            <a:pPr marL="0" indent="0">
              <a:buNone/>
            </a:pPr>
            <a:endParaRPr lang="ru-RU" sz="600" dirty="0">
              <a:solidFill>
                <a:srgbClr val="595959"/>
              </a:solidFill>
            </a:endParaRPr>
          </a:p>
          <a:p>
            <a:pPr>
              <a:lnSpc>
                <a:spcPct val="107000"/>
              </a:lnSpc>
            </a:pPr>
            <a:endParaRPr lang="ru-RU" sz="300" dirty="0" smtClean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ru-RU" sz="200" dirty="0">
              <a:solidFill>
                <a:srgbClr val="5959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523" y="3875389"/>
            <a:ext cx="1726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Крем для кожи вокруг глаз  Код 22419</a:t>
            </a:r>
            <a:endParaRPr lang="en-US" sz="1050" dirty="0">
              <a:solidFill>
                <a:srgbClr val="59595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3460" y="5590144"/>
            <a:ext cx="17262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Клеточный крем молодости </a:t>
            </a: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Код 13659</a:t>
            </a:r>
            <a:endParaRPr lang="en-US" sz="1050" dirty="0">
              <a:solidFill>
                <a:srgbClr val="595959"/>
              </a:solidFill>
            </a:endParaRPr>
          </a:p>
        </p:txBody>
      </p:sp>
      <p:pic>
        <p:nvPicPr>
          <p:cNvPr id="2050" name="Picture 2" descr="Мицеллярный очищающий лосьон Diamond Cellular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1550" y="744991"/>
            <a:ext cx="737818" cy="1783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леточный крем молодости Diamond Cellular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5243" y="4543095"/>
            <a:ext cx="948271" cy="1047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леточный крем молодости для кожи вокруг глаз Diamond Cellular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770451">
            <a:off x="1375699" y="2934019"/>
            <a:ext cx="293035" cy="104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91491" y="6168555"/>
            <a:ext cx="19757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 18 ББ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077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2304256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 Какой продукт позволит</a:t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поддержать безупречный тон кожи в любой ситуации?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627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4" y="1412776"/>
            <a:ext cx="8831996" cy="4101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87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7784" y="980728"/>
            <a:ext cx="6407894" cy="2232248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</a:pPr>
            <a:r>
              <a:rPr lang="ru-RU" dirty="0" smtClean="0">
                <a:solidFill>
                  <a:srgbClr val="595959"/>
                </a:solidFill>
              </a:rPr>
              <a:t>Дизайн упаковки компактной пудры с зеркальцем, соответствует всем модным тенденциям: золотой цвет, металлический блеск, графическое оформление крышки.</a:t>
            </a:r>
          </a:p>
          <a:p>
            <a:pPr marL="285750" indent="-285750">
              <a:lnSpc>
                <a:spcPct val="150000"/>
              </a:lnSpc>
            </a:pPr>
            <a:r>
              <a:rPr lang="ru-RU" dirty="0">
                <a:solidFill>
                  <a:srgbClr val="595959"/>
                </a:solidFill>
              </a:rPr>
              <a:t>Пудра </a:t>
            </a:r>
            <a:r>
              <a:rPr lang="en-US" dirty="0">
                <a:solidFill>
                  <a:srgbClr val="595959"/>
                </a:solidFill>
              </a:rPr>
              <a:t>GG </a:t>
            </a:r>
            <a:r>
              <a:rPr lang="ru-RU" dirty="0" smtClean="0">
                <a:solidFill>
                  <a:srgbClr val="595959"/>
                </a:solidFill>
              </a:rPr>
              <a:t>соответствует высоким стандартам люкс-качества.</a:t>
            </a:r>
            <a:endParaRPr lang="ru-RU" dirty="0">
              <a:solidFill>
                <a:srgbClr val="595959"/>
              </a:solidFill>
            </a:endParaRPr>
          </a:p>
          <a:p>
            <a:pPr marL="285750" lvl="0" indent="-285750"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GillSansAltOneWGL-Bold"/>
              </a:rPr>
              <a:t>Подходит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GillSansAltOneWGL-Bold"/>
              </a:rPr>
              <a:t>для любого типа кожи.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GillSansAltOneWGL-Bold"/>
              </a:rPr>
              <a:t>Пудра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GillSansAltOneWGL-Bold"/>
              </a:rPr>
              <a:t>представлена в двух самых востребованных оттенках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GillSansAltOneWGL-Bold"/>
              </a:rPr>
              <a:t>.</a:t>
            </a:r>
            <a:endParaRPr lang="ru-RU" dirty="0" smtClean="0">
              <a:solidFill>
                <a:srgbClr val="595959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627784" y="3284984"/>
            <a:ext cx="3456384" cy="3384376"/>
          </a:xfrm>
        </p:spPr>
        <p:txBody>
          <a:bodyPr/>
          <a:lstStyle/>
          <a:p>
            <a:pPr lvl="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GillSansAltOneWGL-Bold"/>
              </a:rPr>
              <a:t>Легкая ультратонкая текстура сливается с кожей, не забивая поры при этом прекрасно матирует кожу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GillSansAltOneWGL-Bold"/>
              </a:rPr>
              <a:t>.</a:t>
            </a:r>
          </a:p>
          <a:p>
            <a:pPr marL="0" lvl="0" indent="0">
              <a:lnSpc>
                <a:spcPct val="107000"/>
              </a:lnSpc>
              <a:buNone/>
            </a:pPr>
            <a:endParaRPr lang="ru-RU" sz="4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600" dirty="0" smtClean="0">
                <a:solidFill>
                  <a:srgbClr val="595959"/>
                </a:solidFill>
              </a:rPr>
              <a:t>Микрочастицы </a:t>
            </a:r>
            <a:r>
              <a:rPr lang="ru-RU" sz="1600" dirty="0">
                <a:solidFill>
                  <a:srgbClr val="595959"/>
                </a:solidFill>
              </a:rPr>
              <a:t>в составе пудры помогут скрыть несовершенства и сгладить морщинки</a:t>
            </a:r>
            <a:r>
              <a:rPr lang="ru-RU" sz="1600" dirty="0" smtClean="0">
                <a:solidFill>
                  <a:srgbClr val="595959"/>
                </a:solidFill>
              </a:rPr>
              <a:t>.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ru-RU" sz="400" dirty="0" smtClean="0">
                <a:solidFill>
                  <a:srgbClr val="595959"/>
                </a:solidFill>
              </a:rPr>
              <a:t> </a:t>
            </a:r>
          </a:p>
          <a:p>
            <a:pPr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600" dirty="0" smtClean="0">
                <a:solidFill>
                  <a:srgbClr val="595959"/>
                </a:solidFill>
              </a:rPr>
              <a:t>Натуральные </a:t>
            </a:r>
            <a:r>
              <a:rPr lang="ru-RU" sz="1600" dirty="0">
                <a:solidFill>
                  <a:srgbClr val="595959"/>
                </a:solidFill>
              </a:rPr>
              <a:t>ингредиенты в составе, при нанесении, адаптируются к тону кожи и  визуально выравнивают </a:t>
            </a:r>
            <a:r>
              <a:rPr lang="ru-RU" sz="1600" dirty="0" smtClean="0">
                <a:solidFill>
                  <a:srgbClr val="595959"/>
                </a:solidFill>
              </a:rPr>
              <a:t>ее.</a:t>
            </a:r>
            <a:endParaRPr lang="ru-RU" sz="1600" dirty="0">
              <a:solidFill>
                <a:srgbClr val="595959"/>
              </a:solidFill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9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6173282" y="3284984"/>
            <a:ext cx="2862396" cy="3384376"/>
          </a:xfrm>
        </p:spPr>
        <p:txBody>
          <a:bodyPr/>
          <a:lstStyle/>
          <a:p>
            <a:pPr marL="0" indent="0">
              <a:buNone/>
            </a:pPr>
            <a:endParaRPr lang="en-US" sz="3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Рекомендуем приобрести вместе с этим продуктом:</a:t>
            </a:r>
          </a:p>
          <a:p>
            <a:pPr marL="0" indent="0">
              <a:buNone/>
            </a:pPr>
            <a:endParaRPr lang="ru-RU" sz="3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База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под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макияж </a:t>
            </a:r>
            <a:r>
              <a:rPr lang="ru-R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Giordani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Gold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(32058)</a:t>
            </a:r>
          </a:p>
          <a:p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</a:t>
            </a:r>
            <a:r>
              <a:rPr lang="ru-R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льтраудлиняющая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тушь для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ресниц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Giordani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Gold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(32079)</a:t>
            </a:r>
          </a:p>
          <a:p>
            <a:endParaRPr lang="ru-RU" sz="5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544" y="246473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Компактная шелковая пудра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Giordani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Gold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99167" y="6387849"/>
            <a:ext cx="1584176" cy="490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76 – 77 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5381" y="4515507"/>
            <a:ext cx="19262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</a:rPr>
              <a:t>Коды 32088 - 32089</a:t>
            </a:r>
            <a:endParaRPr lang="ru-RU" dirty="0">
              <a:solidFill>
                <a:srgbClr val="59595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66" y="1937096"/>
            <a:ext cx="2207804" cy="24033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2035" y="5731630"/>
            <a:ext cx="19757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21 ББ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135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69" y="3479610"/>
            <a:ext cx="445108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172540" y="4271698"/>
            <a:ext cx="4566513" cy="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0" y="2759531"/>
            <a:ext cx="4451083" cy="72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0" y="2069034"/>
            <a:ext cx="4451083" cy="61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287970" y="1319371"/>
            <a:ext cx="4451084" cy="64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05590" y="1340768"/>
            <a:ext cx="4170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Суперпредложение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 начале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14965" y="2276872"/>
            <a:ext cx="37688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Драйвер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125" y="2803575"/>
            <a:ext cx="4226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Суперпредложени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е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в 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конце </a:t>
            </a:r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9992" y="4438361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Предложение на задней обложке каталога</a:t>
            </a:r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1256" y="159604"/>
            <a:ext cx="72110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ФОКУС КАТАЛОГА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9992" y="3924437"/>
            <a:ext cx="43884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Главные продукты каталога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09" y="1412776"/>
            <a:ext cx="4146409" cy="3723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628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2304256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  <a:t>Какие продукты </a:t>
            </a:r>
            <a:b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обеспечат эффективный </a:t>
            </a:r>
            <a:r>
              <a:rPr lang="ru-RU" sz="3600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3600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уход за волосами </a:t>
            </a:r>
            <a:b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EEECE1">
                    <a:lumMod val="50000"/>
                  </a:srgbClr>
                </a:solidFill>
                <a:latin typeface="+mn-lt"/>
                <a:cs typeface="Arial" panose="020B0604020202020204" pitchFamily="34" charset="0"/>
              </a:rPr>
              <a:t>в зимний период?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410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27" y="1483918"/>
            <a:ext cx="8388545" cy="389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67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27784" y="980728"/>
            <a:ext cx="6407894" cy="2232248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lnSpc>
                <a:spcPct val="150000"/>
              </a:lnSpc>
            </a:pPr>
            <a:r>
              <a:rPr lang="ru-RU" dirty="0" smtClean="0">
                <a:solidFill>
                  <a:srgbClr val="595959"/>
                </a:solidFill>
              </a:rPr>
              <a:t>Серия «Эксперт» – это сочетание научных разработок и профессионального ухода за волосами.</a:t>
            </a:r>
          </a:p>
          <a:p>
            <a:pPr marL="285750" indent="-285750">
              <a:lnSpc>
                <a:spcPct val="150000"/>
              </a:lnSpc>
            </a:pPr>
            <a:r>
              <a:rPr lang="ru-RU" dirty="0" smtClean="0">
                <a:solidFill>
                  <a:srgbClr val="595959"/>
                </a:solidFill>
              </a:rPr>
              <a:t>В составе серии – запатентованный комплекс 6-</a:t>
            </a:r>
            <a:r>
              <a:rPr lang="en-US" dirty="0" err="1" smtClean="0">
                <a:solidFill>
                  <a:srgbClr val="595959"/>
                </a:solidFill>
              </a:rPr>
              <a:t>Gingerol</a:t>
            </a:r>
            <a:r>
              <a:rPr lang="ru-RU" dirty="0">
                <a:solidFill>
                  <a:srgbClr val="595959"/>
                </a:solidFill>
              </a:rPr>
              <a:t> </a:t>
            </a:r>
            <a:r>
              <a:rPr lang="ru-RU" dirty="0" smtClean="0">
                <a:solidFill>
                  <a:srgbClr val="595959"/>
                </a:solidFill>
              </a:rPr>
              <a:t>, который ухаживает не только за волосами, но и за кожей головы.</a:t>
            </a:r>
          </a:p>
          <a:p>
            <a:pPr marL="285750" indent="-285750">
              <a:lnSpc>
                <a:spcPct val="150000"/>
              </a:lnSpc>
            </a:pPr>
            <a:r>
              <a:rPr lang="ru-RU" dirty="0" smtClean="0">
                <a:solidFill>
                  <a:srgbClr val="595959"/>
                </a:solidFill>
              </a:rPr>
              <a:t>Ученые доказали, что здоровье волос и их внешний вид зависят именно от состояния кожи головы.</a:t>
            </a:r>
          </a:p>
          <a:p>
            <a:pPr marL="285750" indent="-285750">
              <a:lnSpc>
                <a:spcPct val="150000"/>
              </a:lnSpc>
            </a:pPr>
            <a:r>
              <a:rPr lang="ru-RU" dirty="0" smtClean="0">
                <a:solidFill>
                  <a:srgbClr val="595959"/>
                </a:solidFill>
              </a:rPr>
              <a:t>Эффективность серии доказана потребительским и клиническим тестированием.</a:t>
            </a:r>
          </a:p>
          <a:p>
            <a:pPr marL="285750" indent="-285750">
              <a:lnSpc>
                <a:spcPct val="150000"/>
              </a:lnSpc>
            </a:pPr>
            <a:endParaRPr lang="ru-RU" dirty="0" smtClean="0">
              <a:solidFill>
                <a:srgbClr val="595959"/>
              </a:solidFill>
            </a:endParaRPr>
          </a:p>
          <a:p>
            <a:pPr marL="285750" indent="-285750">
              <a:lnSpc>
                <a:spcPct val="150000"/>
              </a:lnSpc>
            </a:pPr>
            <a:endParaRPr lang="ru-RU" dirty="0" smtClean="0">
              <a:solidFill>
                <a:srgbClr val="595959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627783" y="3284984"/>
            <a:ext cx="3594267" cy="3384376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Набор «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Эксперт – Восстановление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» 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Комплекс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натуральных липидов, восстанавливающий поверхность поврежденных волос.</a:t>
            </a:r>
          </a:p>
          <a:p>
            <a:r>
              <a:rPr lang="ru-RU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Гидролизат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пшеничного протеина – помогает целенаправленно восстановить, укрепить и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волосы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от корней до кончиков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r>
              <a:rPr lang="ru-RU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Аргановое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масло глубоко питает волосы. 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Набор «Эксперт – Здоровое сияние» 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Активные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компоненты воздействуют на волосяной стержень, обеспечивая увлажнение волос. </a:t>
            </a:r>
          </a:p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Специальные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разглаживающие вещества выравнивают чешуйки волос, и они становятся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гладкими.  </a:t>
            </a:r>
          </a:p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Благодаря формуле с алмазной пудрой – волосы приобретают блеск и отражают свет.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6300192" y="3284984"/>
            <a:ext cx="2735486" cy="3384376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Рекомендуем приобрести вместе с этими продуктами:</a:t>
            </a:r>
          </a:p>
          <a:p>
            <a:pPr marL="0" indent="0">
              <a:buNone/>
            </a:pPr>
            <a:endParaRPr lang="ru-RU" sz="3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Сыворотка-уход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для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секущихся кончиков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волос «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Эксперт- Восстановление» (26674)</a:t>
            </a:r>
          </a:p>
          <a:p>
            <a:pPr marL="0" indent="0">
              <a:buNone/>
            </a:pPr>
            <a:endParaRPr lang="ru-RU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Несмываемый спрей -</a:t>
            </a:r>
            <a:r>
              <a:rPr lang="ru-RU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термозащита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для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укладки волос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«Эксперт-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Стайлинг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» (30552)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2463" y="113284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Серии «Эксперт-восстановление» и </a:t>
            </a:r>
          </a:p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«Эксперт – Здоровое сияние» 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8823" y="6273225"/>
            <a:ext cx="792088" cy="490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 130 - 131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2219" y="3041185"/>
            <a:ext cx="2279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Набор</a:t>
            </a:r>
          </a:p>
          <a:p>
            <a:pPr lvl="0" algn="ctr"/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«Эксперт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–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восстановление» </a:t>
            </a:r>
            <a:endParaRPr lang="en-US" sz="12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 algn="ctr"/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Код </a:t>
            </a:r>
            <a:r>
              <a:rPr lang="ru-RU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116771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867" y="5708274"/>
            <a:ext cx="1926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</a:rPr>
              <a:t>Набор «Эксперт – Здоровое сияние» </a:t>
            </a:r>
          </a:p>
          <a:p>
            <a:pPr algn="ctr"/>
            <a:r>
              <a:rPr lang="ru-RU" sz="1200" dirty="0" smtClean="0">
                <a:solidFill>
                  <a:srgbClr val="595959"/>
                </a:solidFill>
                <a:ea typeface="Calibri" panose="020F0502020204030204" pitchFamily="34" charset="0"/>
              </a:rPr>
              <a:t>Код 116770</a:t>
            </a:r>
            <a:endParaRPr lang="ru-RU" dirty="0">
              <a:solidFill>
                <a:srgbClr val="595959"/>
              </a:solidFill>
            </a:endParaRPr>
          </a:p>
        </p:txBody>
      </p:sp>
      <p:pic>
        <p:nvPicPr>
          <p:cNvPr id="1026" name="Picture 2" descr="Кондиционер для придания блеска «Эксперт – Здоровое сияние»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6338" y="3977908"/>
            <a:ext cx="758629" cy="163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Шампунь для придания блеска «Эксперт – Здоровое сияние»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7998" y="3911420"/>
            <a:ext cx="643486" cy="166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Бальзам-кондиционер для сухих и поврежденных волос «Эксперт-Восстановление»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322" y="1198520"/>
            <a:ext cx="859473" cy="184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Шампунь для сухих и поврежденных волос «Эксперт-Восстановление»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487" y="1222913"/>
            <a:ext cx="707856" cy="1785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89058" y="6273225"/>
            <a:ext cx="19757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 6 ББ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15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1296" y="116632"/>
            <a:ext cx="72110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Должно быть в каждом заказе</a:t>
            </a:r>
            <a:endParaRPr lang="en-US" sz="3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426" y="908720"/>
            <a:ext cx="6363934" cy="5470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49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1256" y="116634"/>
            <a:ext cx="7931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56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Интересная и важная информация</a:t>
            </a:r>
            <a:endParaRPr lang="en-US" sz="3556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02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2A17E8-3E31-6340-9299-55479716AC89}" type="datetime1">
              <a:rPr lang="en-GB" smtClean="0">
                <a:solidFill>
                  <a:prstClr val="white"/>
                </a:solidFill>
              </a:rPr>
              <a:pPr/>
              <a:t>25/01/2016</a:t>
            </a:fld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Copyright ©2014 by Oriflame Cosmetics SA</a:t>
            </a:r>
            <a:endParaRPr lang="sv-SE" sz="800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C3A03E-2591-4D09-83D1-82A7B163E028}" type="slidenum">
              <a:rPr lang="sv-SE" smtClean="0">
                <a:solidFill>
                  <a:prstClr val="white"/>
                </a:solidFill>
              </a:rPr>
              <a:pPr/>
              <a:t>25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2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7772400" cy="2304256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Какие ароматы-суперхиты</a:t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вышли в новом трендовом формате?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32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24737"/>
            <a:ext cx="8658183" cy="4008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0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645952" y="971358"/>
            <a:ext cx="6245709" cy="2232247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solidFill>
                  <a:srgbClr val="595959"/>
                </a:solidFill>
              </a:rPr>
              <a:t>Аромат </a:t>
            </a:r>
            <a:r>
              <a:rPr lang="en-US" dirty="0" smtClean="0">
                <a:solidFill>
                  <a:srgbClr val="595959"/>
                </a:solidFill>
              </a:rPr>
              <a:t>Giordani Gold Original – </a:t>
            </a:r>
            <a:r>
              <a:rPr lang="ru-RU" dirty="0" smtClean="0">
                <a:solidFill>
                  <a:srgbClr val="595959"/>
                </a:solidFill>
              </a:rPr>
              <a:t>обновленный трендовый вариант легендарного парфюма </a:t>
            </a:r>
            <a:r>
              <a:rPr lang="en-US" dirty="0" smtClean="0">
                <a:solidFill>
                  <a:srgbClr val="595959"/>
                </a:solidFill>
              </a:rPr>
              <a:t>Giordani Gold</a:t>
            </a:r>
            <a:r>
              <a:rPr lang="ru-RU" dirty="0" smtClean="0">
                <a:solidFill>
                  <a:srgbClr val="595959"/>
                </a:solidFill>
              </a:rPr>
              <a:t>, который любят миллионы клиентов Орифлэйм по всему миру.</a:t>
            </a:r>
          </a:p>
          <a:p>
            <a:pPr lvl="0"/>
            <a:r>
              <a:rPr lang="ru-RU" dirty="0" smtClean="0">
                <a:solidFill>
                  <a:srgbClr val="595959"/>
                </a:solidFill>
              </a:rPr>
              <a:t>Парфюмерная вода отличается от туалетной воды степенью концентрации ароматических масел и стойкостью.</a:t>
            </a:r>
          </a:p>
          <a:p>
            <a:pPr lvl="0"/>
            <a:r>
              <a:rPr lang="ru-RU" dirty="0" smtClean="0">
                <a:solidFill>
                  <a:srgbClr val="595959"/>
                </a:solidFill>
              </a:rPr>
              <a:t>Стойкость аромата является его показателем качества: чем выше стойкость, тем выше уровень аромата.</a:t>
            </a:r>
          </a:p>
          <a:p>
            <a:pPr lvl="0"/>
            <a:r>
              <a:rPr lang="ru-RU" dirty="0" smtClean="0">
                <a:solidFill>
                  <a:srgbClr val="595959"/>
                </a:solidFill>
              </a:rPr>
              <a:t>Ароматы с нотами апельсина являются примерами классической элитной парфюмерии.</a:t>
            </a:r>
          </a:p>
          <a:p>
            <a:pPr marL="0" lvl="0" indent="0">
              <a:buNone/>
            </a:pP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6094175" y="3378591"/>
            <a:ext cx="2730481" cy="33123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595959"/>
                </a:solidFill>
              </a:rPr>
              <a:t>Тип аромата: </a:t>
            </a:r>
            <a:r>
              <a:rPr lang="ru-RU" dirty="0">
                <a:solidFill>
                  <a:srgbClr val="595959"/>
                </a:solidFill>
              </a:rPr>
              <a:t>цветочно-древесный </a:t>
            </a:r>
            <a:endParaRPr lang="ru-RU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6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595959"/>
                </a:solidFill>
              </a:rPr>
              <a:t>Верхние ноты: </a:t>
            </a:r>
            <a:r>
              <a:rPr lang="ru-RU" dirty="0">
                <a:solidFill>
                  <a:srgbClr val="595959"/>
                </a:solidFill>
              </a:rPr>
              <a:t>мандарин,  цветы итальянского лимона, цветы итальянского </a:t>
            </a:r>
            <a:r>
              <a:rPr lang="ru-RU" dirty="0" smtClean="0">
                <a:solidFill>
                  <a:srgbClr val="595959"/>
                </a:solidFill>
              </a:rPr>
              <a:t>апельсина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5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595959"/>
                </a:solidFill>
              </a:rPr>
              <a:t>Ноты «сердца»: </a:t>
            </a:r>
            <a:r>
              <a:rPr lang="ru-RU" dirty="0">
                <a:solidFill>
                  <a:srgbClr val="595959"/>
                </a:solidFill>
              </a:rPr>
              <a:t>белая лилия, белый жасмин, флердоранж (цветы горького апельсина</a:t>
            </a:r>
            <a:r>
              <a:rPr lang="ru-RU" dirty="0" smtClean="0">
                <a:solidFill>
                  <a:srgbClr val="595959"/>
                </a:solidFill>
              </a:rPr>
              <a:t>)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9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595959"/>
                </a:solidFill>
              </a:rPr>
              <a:t>Базовые ноты</a:t>
            </a:r>
            <a:r>
              <a:rPr lang="ru-RU" dirty="0">
                <a:solidFill>
                  <a:srgbClr val="595959"/>
                </a:solidFill>
              </a:rPr>
              <a:t>: пачули, солнечный мускус, прозрачный мох</a:t>
            </a: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2681370" y="3379213"/>
            <a:ext cx="3283044" cy="33123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Авторы аромата  </a:t>
            </a:r>
            <a:r>
              <a:rPr lang="en-US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Giordani</a:t>
            </a: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Gold Original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Бернар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Эллена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ADIDAS </a:t>
            </a:r>
            <a:endParaRPr lang="ru-RU" sz="9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GIVENCHY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Натали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Файстхауэр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ru-RU" sz="100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fr-FR" sz="9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AZZARO </a:t>
            </a:r>
            <a:endParaRPr lang="ru-RU" sz="900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fr-FR" sz="9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HERMÈS</a:t>
            </a:r>
            <a:endParaRPr lang="fr-FR" sz="9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9736" y="12773"/>
            <a:ext cx="7170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595959"/>
                </a:solidFill>
              </a:rPr>
              <a:t>Аромат </a:t>
            </a:r>
            <a:r>
              <a:rPr lang="en-US" sz="2800" b="1" dirty="0" err="1">
                <a:solidFill>
                  <a:srgbClr val="595959"/>
                </a:solidFill>
              </a:rPr>
              <a:t>G</a:t>
            </a:r>
            <a:r>
              <a:rPr lang="en-US" sz="2800" b="1" dirty="0" err="1" smtClean="0">
                <a:solidFill>
                  <a:srgbClr val="595959"/>
                </a:solidFill>
              </a:rPr>
              <a:t>iordani</a:t>
            </a:r>
            <a:r>
              <a:rPr lang="en-US" sz="2800" b="1" dirty="0" smtClean="0">
                <a:solidFill>
                  <a:srgbClr val="595959"/>
                </a:solidFill>
              </a:rPr>
              <a:t> Gold  Original</a:t>
            </a:r>
            <a:endParaRPr lang="ru-RU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70668" y="6185738"/>
            <a:ext cx="1584176" cy="490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2 -3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1689" y="4314175"/>
            <a:ext cx="200992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50" dirty="0" smtClean="0">
              <a:solidFill>
                <a:srgbClr val="595959"/>
              </a:solidFill>
            </a:endParaRP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Код </a:t>
            </a:r>
            <a:r>
              <a:rPr lang="en-US" sz="1050" dirty="0" smtClean="0">
                <a:solidFill>
                  <a:srgbClr val="595959"/>
                </a:solidFill>
              </a:rPr>
              <a:t>32150</a:t>
            </a:r>
          </a:p>
          <a:p>
            <a:pPr algn="ctr"/>
            <a:endParaRPr lang="en-US" sz="1050" dirty="0">
              <a:solidFill>
                <a:srgbClr val="595959"/>
              </a:solidFill>
            </a:endParaRP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Спец. </a:t>
            </a:r>
            <a:r>
              <a:rPr lang="ru-RU" sz="1050" dirty="0">
                <a:solidFill>
                  <a:srgbClr val="595959"/>
                </a:solidFill>
              </a:rPr>
              <a:t>к</a:t>
            </a:r>
            <a:r>
              <a:rPr lang="ru-RU" sz="1050" dirty="0" smtClean="0">
                <a:solidFill>
                  <a:srgbClr val="595959"/>
                </a:solidFill>
              </a:rPr>
              <a:t>од для участников акции</a:t>
            </a:r>
          </a:p>
          <a:p>
            <a:pPr algn="ctr"/>
            <a:r>
              <a:rPr lang="ru-RU" sz="1050" dirty="0" smtClean="0">
                <a:solidFill>
                  <a:srgbClr val="595959"/>
                </a:solidFill>
              </a:rPr>
              <a:t>530150</a:t>
            </a:r>
            <a:endParaRPr lang="ru-RU" sz="1050" dirty="0">
              <a:solidFill>
                <a:srgbClr val="5959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668" y="1844824"/>
            <a:ext cx="1637414" cy="239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www.laparfumerie.org/uploads/parfumedia/140147839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6736" y="5386374"/>
            <a:ext cx="713669" cy="76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elebrityendorsementads.com/perfumes/perfumers/bernard-ellena/images/bernard-ellena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62"/>
          <a:stretch/>
        </p:blipFill>
        <p:spPr bwMode="auto">
          <a:xfrm>
            <a:off x="4160262" y="3916168"/>
            <a:ext cx="629796" cy="6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5259" y="5789574"/>
            <a:ext cx="19757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33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ББ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23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628800"/>
            <a:ext cx="8611730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4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645952" y="971358"/>
            <a:ext cx="6245709" cy="22322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400" dirty="0" smtClean="0">
              <a:solidFill>
                <a:srgbClr val="595959"/>
              </a:solidFill>
            </a:endParaRPr>
          </a:p>
          <a:p>
            <a:r>
              <a:rPr lang="ru-RU" dirty="0" smtClean="0">
                <a:solidFill>
                  <a:srgbClr val="595959"/>
                </a:solidFill>
              </a:rPr>
              <a:t>Мужской аромат </a:t>
            </a:r>
            <a:r>
              <a:rPr lang="en-US" dirty="0" smtClean="0">
                <a:solidFill>
                  <a:srgbClr val="595959"/>
                </a:solidFill>
              </a:rPr>
              <a:t>Giordani Gold </a:t>
            </a:r>
            <a:r>
              <a:rPr lang="ru-RU" dirty="0" smtClean="0">
                <a:solidFill>
                  <a:srgbClr val="595959"/>
                </a:solidFill>
              </a:rPr>
              <a:t> получил новое трендовое звучание  - любимый парфюм в новом флаконе с еще более яркими нотами в композиции.</a:t>
            </a:r>
          </a:p>
          <a:p>
            <a:r>
              <a:rPr lang="ru-RU" dirty="0" smtClean="0">
                <a:solidFill>
                  <a:srgbClr val="595959"/>
                </a:solidFill>
              </a:rPr>
              <a:t>Древесно-пряные ароматы подходят абсолютно любому типу мужчин.</a:t>
            </a:r>
          </a:p>
          <a:p>
            <a:r>
              <a:rPr lang="ru-RU" dirty="0" smtClean="0">
                <a:solidFill>
                  <a:srgbClr val="595959"/>
                </a:solidFill>
              </a:rPr>
              <a:t>В композиции есть нота ветивера – именно этот ингредиент приутствует в коллекциях ароматов нового сезона люкс-брендов.</a:t>
            </a:r>
          </a:p>
          <a:p>
            <a:pPr marL="0" indent="0">
              <a:buNone/>
            </a:pPr>
            <a:endParaRPr lang="ru-RU" sz="200" dirty="0" smtClean="0">
              <a:solidFill>
                <a:srgbClr val="595959"/>
              </a:solidFill>
            </a:endParaRPr>
          </a:p>
          <a:p>
            <a:r>
              <a:rPr lang="ru-RU" dirty="0" smtClean="0">
                <a:solidFill>
                  <a:srgbClr val="595959"/>
                </a:solidFill>
              </a:rPr>
              <a:t>Для производства аромата компания Орифлэйм закупает эфирное масло ветивера высочайшего качества.</a:t>
            </a:r>
            <a:endParaRPr lang="ru-RU" dirty="0">
              <a:solidFill>
                <a:srgbClr val="595959"/>
              </a:solidFill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5660075" y="3363908"/>
            <a:ext cx="3231586" cy="33123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endParaRPr lang="ru-RU" sz="500" b="1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595959"/>
                </a:solidFill>
              </a:rPr>
              <a:t>Описание </a:t>
            </a:r>
            <a:r>
              <a:rPr lang="ru-RU" sz="1600" b="1" dirty="0">
                <a:solidFill>
                  <a:srgbClr val="595959"/>
                </a:solidFill>
              </a:rPr>
              <a:t>аромата:  </a:t>
            </a:r>
            <a:endParaRPr lang="ru-RU" sz="1600" b="1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700" b="1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595959"/>
                </a:solidFill>
              </a:rPr>
              <a:t>Тип аромата: </a:t>
            </a:r>
            <a:r>
              <a:rPr lang="ru-RU" sz="1600" dirty="0">
                <a:solidFill>
                  <a:srgbClr val="595959"/>
                </a:solidFill>
              </a:rPr>
              <a:t>древесно-пряный аромат </a:t>
            </a:r>
            <a:endParaRPr lang="ru-RU" sz="1600" dirty="0" smtClean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10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595959"/>
                </a:solidFill>
              </a:rPr>
              <a:t>Верхние ноты: </a:t>
            </a:r>
            <a:r>
              <a:rPr lang="ru-RU" sz="1600" dirty="0">
                <a:solidFill>
                  <a:srgbClr val="595959"/>
                </a:solidFill>
              </a:rPr>
              <a:t>мандарин, бергамот, морской </a:t>
            </a:r>
            <a:r>
              <a:rPr lang="ru-RU" sz="1600" dirty="0" smtClean="0">
                <a:solidFill>
                  <a:srgbClr val="595959"/>
                </a:solidFill>
              </a:rPr>
              <a:t>бриз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100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595959"/>
                </a:solidFill>
              </a:rPr>
              <a:t>Ноты «сердца»: </a:t>
            </a:r>
            <a:r>
              <a:rPr lang="ru-RU" sz="1600" dirty="0">
                <a:solidFill>
                  <a:srgbClr val="595959"/>
                </a:solidFill>
              </a:rPr>
              <a:t>масло </a:t>
            </a:r>
            <a:r>
              <a:rPr lang="ru-RU" sz="1600" dirty="0" err="1">
                <a:solidFill>
                  <a:srgbClr val="595959"/>
                </a:solidFill>
              </a:rPr>
              <a:t>нероли</a:t>
            </a:r>
            <a:r>
              <a:rPr lang="ru-RU" sz="1600" dirty="0">
                <a:solidFill>
                  <a:srgbClr val="595959"/>
                </a:solidFill>
              </a:rPr>
              <a:t>, абсент, черный </a:t>
            </a:r>
            <a:r>
              <a:rPr lang="ru-RU" sz="1600" dirty="0" smtClean="0">
                <a:solidFill>
                  <a:srgbClr val="595959"/>
                </a:solidFill>
              </a:rPr>
              <a:t>перец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1050" dirty="0">
              <a:solidFill>
                <a:srgbClr val="595959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600" b="1" dirty="0">
                <a:solidFill>
                  <a:srgbClr val="595959"/>
                </a:solidFill>
              </a:rPr>
              <a:t>Базовые ноты: </a:t>
            </a:r>
            <a:r>
              <a:rPr lang="ru-RU" sz="1600" dirty="0" err="1">
                <a:solidFill>
                  <a:srgbClr val="595959"/>
                </a:solidFill>
              </a:rPr>
              <a:t>ветивер</a:t>
            </a:r>
            <a:r>
              <a:rPr lang="ru-RU" sz="1600" dirty="0">
                <a:solidFill>
                  <a:srgbClr val="595959"/>
                </a:solidFill>
              </a:rPr>
              <a:t>, сандал, мускус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70668" y="6185738"/>
            <a:ext cx="1584176" cy="490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Стр. </a:t>
            </a:r>
            <a:r>
              <a:rPr lang="en-US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4 - 5</a:t>
            </a:r>
            <a:endParaRPr lang="en-US" sz="12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8509" y="4510949"/>
            <a:ext cx="185395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050" dirty="0">
              <a:solidFill>
                <a:srgbClr val="595959"/>
              </a:solidFill>
            </a:endParaRPr>
          </a:p>
          <a:p>
            <a:pPr lvl="0" algn="ctr"/>
            <a:r>
              <a:rPr lang="ru-RU" sz="1050" dirty="0">
                <a:solidFill>
                  <a:srgbClr val="595959"/>
                </a:solidFill>
              </a:rPr>
              <a:t>Код </a:t>
            </a:r>
            <a:r>
              <a:rPr lang="en-US" sz="1050" dirty="0" smtClean="0">
                <a:solidFill>
                  <a:srgbClr val="595959"/>
                </a:solidFill>
              </a:rPr>
              <a:t>32155</a:t>
            </a:r>
            <a:endParaRPr lang="en-US" sz="1050" dirty="0">
              <a:solidFill>
                <a:srgbClr val="595959"/>
              </a:solidFill>
            </a:endParaRPr>
          </a:p>
          <a:p>
            <a:pPr lvl="0" algn="ctr"/>
            <a:endParaRPr lang="en-US" sz="1050" dirty="0">
              <a:solidFill>
                <a:srgbClr val="595959"/>
              </a:solidFill>
            </a:endParaRPr>
          </a:p>
          <a:p>
            <a:pPr lvl="0" algn="ctr"/>
            <a:r>
              <a:rPr lang="ru-RU" sz="1050" dirty="0">
                <a:solidFill>
                  <a:srgbClr val="595959"/>
                </a:solidFill>
              </a:rPr>
              <a:t>Спец. код для участников акции</a:t>
            </a:r>
          </a:p>
          <a:p>
            <a:pPr lvl="0" algn="ctr"/>
            <a:r>
              <a:rPr lang="ru-RU" sz="1050" dirty="0" smtClean="0">
                <a:solidFill>
                  <a:srgbClr val="595959"/>
                </a:solidFill>
              </a:rPr>
              <a:t>53</a:t>
            </a:r>
            <a:r>
              <a:rPr lang="en-US" sz="1050" dirty="0" smtClean="0">
                <a:solidFill>
                  <a:srgbClr val="595959"/>
                </a:solidFill>
              </a:rPr>
              <a:t>2155</a:t>
            </a:r>
            <a:endParaRPr lang="ru-RU" sz="1050" dirty="0">
              <a:solidFill>
                <a:srgbClr val="59595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4592" y="95491"/>
            <a:ext cx="6722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595959"/>
                </a:solidFill>
              </a:rPr>
              <a:t>Аромат </a:t>
            </a:r>
            <a:r>
              <a:rPr lang="en-US" sz="2800" b="1" dirty="0" err="1">
                <a:solidFill>
                  <a:srgbClr val="595959"/>
                </a:solidFill>
              </a:rPr>
              <a:t>Giordani</a:t>
            </a:r>
            <a:r>
              <a:rPr lang="en-US" sz="2800" b="1" dirty="0">
                <a:solidFill>
                  <a:srgbClr val="595959"/>
                </a:solidFill>
              </a:rPr>
              <a:t> Gold  </a:t>
            </a:r>
            <a:r>
              <a:rPr lang="en-US" sz="2800" b="1" dirty="0" smtClean="0">
                <a:solidFill>
                  <a:srgbClr val="595959"/>
                </a:solidFill>
              </a:rPr>
              <a:t>Man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918" y="1627896"/>
            <a:ext cx="1825675" cy="225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2732663" y="3363908"/>
            <a:ext cx="2827900" cy="33123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Автор аромата 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Giordani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Gold Man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Марк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Бакстон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Mark Buxton (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собственный бренд)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Paco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Rabanne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Givenchy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 descr="http://www.etoya.ru/files/images/pub/part_0/1505/gallery/176/pre/660_66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189" y="4432710"/>
            <a:ext cx="1950818" cy="130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72035" y="5731630"/>
            <a:ext cx="19757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33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ББ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57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276872"/>
            <a:ext cx="7772400" cy="2304256"/>
          </a:xfrm>
        </p:spPr>
        <p:txBody>
          <a:bodyPr/>
          <a:lstStyle/>
          <a:p>
            <a:pPr marL="0" indent="0"/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На какие продукты </a:t>
            </a:r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для ваших мужчин </a:t>
            </a: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необходимо  </a:t>
            </a:r>
            <a:r>
              <a:rPr lang="ru-RU" dirty="0" smtClean="0">
                <a:solidFill>
                  <a:srgbClr val="595959"/>
                </a:solidFill>
                <a:latin typeface="+mn-lt"/>
                <a:cs typeface="Arial" panose="020B0604020202020204" pitchFamily="34" charset="0"/>
              </a:rPr>
              <a:t>уделить внимание в этом каталоге?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0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836712"/>
            <a:ext cx="6762359" cy="313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573016"/>
            <a:ext cx="6240524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0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19438</TotalTime>
  <Words>2388</Words>
  <Application>Microsoft Office PowerPoint</Application>
  <PresentationFormat>On-screen Show (4:3)</PresentationFormat>
  <Paragraphs>546</Paragraphs>
  <Slides>25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1_Тема Office</vt:lpstr>
      <vt:lpstr>PowerPoint Presentation</vt:lpstr>
      <vt:lpstr>PowerPoint Presentation</vt:lpstr>
      <vt:lpstr>Какие ароматы-суперхиты вышли в новом трендовом формате?   </vt:lpstr>
      <vt:lpstr>PowerPoint Presentation</vt:lpstr>
      <vt:lpstr>PowerPoint Presentation</vt:lpstr>
      <vt:lpstr>PowerPoint Presentation</vt:lpstr>
      <vt:lpstr>PowerPoint Presentation</vt:lpstr>
      <vt:lpstr>На какие продукты для ваших мужчин  необходимо  уделить внимание в этом каталоге?</vt:lpstr>
      <vt:lpstr>PowerPoint Presentation</vt:lpstr>
      <vt:lpstr>PowerPoint Presentation</vt:lpstr>
      <vt:lpstr>Какие новые продукты помогут легко создать  самый модный макияж глаз «Дымчатый Эффект»?</vt:lpstr>
      <vt:lpstr>PowerPoint Presentation</vt:lpstr>
      <vt:lpstr>PowerPoint Presentation</vt:lpstr>
      <vt:lpstr> Какая серия интенсивного ухода за лицом содержит инновационный драгоценный ингредиент?</vt:lpstr>
      <vt:lpstr>PowerPoint Presentation</vt:lpstr>
      <vt:lpstr>PowerPoint Presentation</vt:lpstr>
      <vt:lpstr> Какой продукт позволит поддержать безупречный тон кожи в любой ситуации?</vt:lpstr>
      <vt:lpstr>PowerPoint Presentation</vt:lpstr>
      <vt:lpstr>PowerPoint Presentation</vt:lpstr>
      <vt:lpstr>Какие продукты  обеспечат эффективный  уход за волосами  в зимний период?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Alexeeva, Natalia</dc:creator>
  <cp:lastModifiedBy>Alexeeva, Natalia</cp:lastModifiedBy>
  <cp:revision>554</cp:revision>
  <cp:lastPrinted>2015-04-09T09:36:16Z</cp:lastPrinted>
  <dcterms:created xsi:type="dcterms:W3CDTF">2015-03-19T10:21:20Z</dcterms:created>
  <dcterms:modified xsi:type="dcterms:W3CDTF">2016-01-25T13:21:44Z</dcterms:modified>
</cp:coreProperties>
</file>