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82" r:id="rId2"/>
    <p:sldMasterId id="2147483732" r:id="rId3"/>
  </p:sldMasterIdLst>
  <p:notesMasterIdLst>
    <p:notesMasterId r:id="rId30"/>
  </p:notesMasterIdLst>
  <p:handoutMasterIdLst>
    <p:handoutMasterId r:id="rId31"/>
  </p:handoutMasterIdLst>
  <p:sldIdLst>
    <p:sldId id="257" r:id="rId4"/>
    <p:sldId id="285" r:id="rId5"/>
    <p:sldId id="258" r:id="rId6"/>
    <p:sldId id="259" r:id="rId7"/>
    <p:sldId id="310" r:id="rId8"/>
    <p:sldId id="261" r:id="rId9"/>
    <p:sldId id="262" r:id="rId10"/>
    <p:sldId id="294" r:id="rId11"/>
    <p:sldId id="291" r:id="rId12"/>
    <p:sldId id="322" r:id="rId13"/>
    <p:sldId id="324" r:id="rId14"/>
    <p:sldId id="325" r:id="rId15"/>
    <p:sldId id="326" r:id="rId16"/>
    <p:sldId id="327" r:id="rId17"/>
    <p:sldId id="328" r:id="rId18"/>
    <p:sldId id="329" r:id="rId19"/>
    <p:sldId id="330" r:id="rId20"/>
    <p:sldId id="316" r:id="rId21"/>
    <p:sldId id="317" r:id="rId22"/>
    <p:sldId id="318" r:id="rId23"/>
    <p:sldId id="267" r:id="rId24"/>
    <p:sldId id="296" r:id="rId25"/>
    <p:sldId id="313" r:id="rId26"/>
    <p:sldId id="280" r:id="rId27"/>
    <p:sldId id="320" r:id="rId28"/>
    <p:sldId id="287" r:id="rId29"/>
  </p:sldIdLst>
  <p:sldSz cx="9144000" cy="6858000" type="screen4x3"/>
  <p:notesSz cx="9926638" cy="67976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FCCFF"/>
    <a:srgbClr val="948A54"/>
    <a:srgbClr val="FF99CC"/>
    <a:srgbClr val="CC0099"/>
    <a:srgbClr val="9966FF"/>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62" autoAdjust="0"/>
    <p:restoredTop sz="86743" autoAdjust="0"/>
  </p:normalViewPr>
  <p:slideViewPr>
    <p:cSldViewPr>
      <p:cViewPr varScale="1">
        <p:scale>
          <a:sx n="101" d="100"/>
          <a:sy n="101" d="100"/>
        </p:scale>
        <p:origin x="-1902" y="-90"/>
      </p:cViewPr>
      <p:guideLst>
        <p:guide orient="horz" pos="2160"/>
        <p:guide pos="2880"/>
      </p:guideLst>
    </p:cSldViewPr>
  </p:slideViewPr>
  <p:outlineViewPr>
    <p:cViewPr>
      <p:scale>
        <a:sx n="33" d="100"/>
        <a:sy n="33" d="100"/>
      </p:scale>
      <p:origin x="0" y="-948"/>
    </p:cViewPr>
  </p:outlineViewPr>
  <p:notesTextViewPr>
    <p:cViewPr>
      <p:scale>
        <a:sx n="100" d="100"/>
        <a:sy n="100" d="100"/>
      </p:scale>
      <p:origin x="0" y="0"/>
    </p:cViewPr>
  </p:notesTextViewPr>
  <p:sorterViewPr>
    <p:cViewPr varScale="1">
      <p:scale>
        <a:sx n="1" d="1"/>
        <a:sy n="1" d="1"/>
      </p:scale>
      <p:origin x="0" y="-32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DF927050-E888-4021-BA44-06E9BCBF50FE}" type="datetimeFigureOut">
              <a:rPr lang="ru-RU" smtClean="0"/>
              <a:t>02.02.2016</a:t>
            </a:fld>
            <a:endParaRPr lang="ru-RU"/>
          </a:p>
        </p:txBody>
      </p:sp>
      <p:sp>
        <p:nvSpPr>
          <p:cNvPr id="4" name="Footer Placeholder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BDA74A17-938F-42F4-A5F8-7A0B6A280D2D}" type="slidenum">
              <a:rPr lang="ru-RU" smtClean="0"/>
              <a:t>‹#›</a:t>
            </a:fld>
            <a:endParaRPr lang="ru-RU"/>
          </a:p>
        </p:txBody>
      </p:sp>
    </p:spTree>
    <p:extLst>
      <p:ext uri="{BB962C8B-B14F-4D97-AF65-F5344CB8AC3E}">
        <p14:creationId xmlns:p14="http://schemas.microsoft.com/office/powerpoint/2010/main" val="122586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5622798" y="0"/>
            <a:ext cx="4301543" cy="339884"/>
          </a:xfrm>
          <a:prstGeom prst="rect">
            <a:avLst/>
          </a:prstGeom>
        </p:spPr>
        <p:txBody>
          <a:bodyPr vert="horz" lIns="91440" tIns="45720" rIns="91440" bIns="45720" rtlCol="0"/>
          <a:lstStyle>
            <a:lvl1pPr algn="r">
              <a:defRPr sz="1200"/>
            </a:lvl1pPr>
          </a:lstStyle>
          <a:p>
            <a:fld id="{AD1BD60D-E07F-4D29-A79B-BA37E018C887}" type="datetimeFigureOut">
              <a:rPr lang="ru-RU" smtClean="0"/>
              <a:t>02.02.2016</a:t>
            </a:fld>
            <a:endParaRPr lang="ru-RU"/>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992664" y="3228896"/>
            <a:ext cx="7941310" cy="30589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6456612"/>
            <a:ext cx="4301543" cy="339884"/>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5622798" y="6456612"/>
            <a:ext cx="4301543" cy="339884"/>
          </a:xfrm>
          <a:prstGeom prst="rect">
            <a:avLst/>
          </a:prstGeom>
        </p:spPr>
        <p:txBody>
          <a:bodyPr vert="horz" lIns="91440" tIns="45720" rIns="91440" bIns="45720" rtlCol="0" anchor="b"/>
          <a:lstStyle>
            <a:lvl1pPr algn="r">
              <a:defRPr sz="1200"/>
            </a:lvl1pPr>
          </a:lstStyle>
          <a:p>
            <a:fld id="{F80DFB95-1AC9-489C-A3E8-0FB4261F37B4}" type="slidenum">
              <a:rPr lang="ru-RU" smtClean="0"/>
              <a:t>‹#›</a:t>
            </a:fld>
            <a:endParaRPr lang="ru-RU"/>
          </a:p>
        </p:txBody>
      </p:sp>
    </p:spTree>
    <p:extLst>
      <p:ext uri="{BB962C8B-B14F-4D97-AF65-F5344CB8AC3E}">
        <p14:creationId xmlns:p14="http://schemas.microsoft.com/office/powerpoint/2010/main" val="217803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F80DFB95-1AC9-489C-A3E8-0FB4261F37B4}" type="slidenum">
              <a:rPr lang="ru-RU" smtClean="0"/>
              <a:t>1</a:t>
            </a:fld>
            <a:endParaRPr lang="ru-RU"/>
          </a:p>
        </p:txBody>
      </p:sp>
    </p:spTree>
    <p:extLst>
      <p:ext uri="{BB962C8B-B14F-4D97-AF65-F5344CB8AC3E}">
        <p14:creationId xmlns:p14="http://schemas.microsoft.com/office/powerpoint/2010/main" val="3902895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solidFill>
                  <a:prstClr val="black"/>
                </a:solidFill>
              </a:rPr>
              <a:pPr/>
              <a:t>11</a:t>
            </a:fld>
            <a:endParaRPr lang="ru-RU">
              <a:solidFill>
                <a:prstClr val="black"/>
              </a:solidFill>
            </a:endParaRPr>
          </a:p>
        </p:txBody>
      </p:sp>
    </p:spTree>
    <p:extLst>
      <p:ext uri="{BB962C8B-B14F-4D97-AF65-F5344CB8AC3E}">
        <p14:creationId xmlns:p14="http://schemas.microsoft.com/office/powerpoint/2010/main" val="3733558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Считается, что первой женщиной, использовавшей бальзам для губ, была известная французская королева Екатерина Медичи. Как известно, она любила различные химические опыты, и в своей лаборатории, наряду с другими веществами, она создавала парфюм и косметические средства. В XIX веке во Франции придумали ещё один способ придавать губам блеск и ухаживать за ними, смешав несколько видов масел. В наше время, блеск для губ стал доступным для всех женщин только в 80-е годы XX века. До этого можно было пользоваться только помадой, цветовая гамма которой не отличалась разнообразием оттенков. Зато каких только блесков нет сегодня: прозрачный и полупрозрачный, с кристаллами, с ароматами, с эффектом сияния, и даже блеск, который увеличивает губы. Во все времена красавицы хотели иметь пухлые чувственные губы. Сегодня это возможно без вмешательства пластической хирургии.</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Каталог № 3 предлагает новинку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1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32365 Бальзам для мгновенного увеличения объема губ </a:t>
            </a:r>
            <a:r>
              <a:rPr lang="ru-RU" sz="1100" b="1" dirty="0" err="1" smtClean="0">
                <a:effectLst/>
                <a:latin typeface="Calibri" panose="020F0502020204030204" pitchFamily="34" charset="0"/>
                <a:ea typeface="Calibri" panose="020F0502020204030204" pitchFamily="34" charset="0"/>
                <a:cs typeface="Times New Roman" panose="02020603050405020304" pitchFamily="18" charset="0"/>
              </a:rPr>
              <a:t>The</a:t>
            </a:r>
            <a:r>
              <a:rPr lang="ru-RU" sz="1100" b="1" dirty="0" smtClean="0">
                <a:effectLst/>
                <a:latin typeface="Calibri" panose="020F0502020204030204" pitchFamily="34" charset="0"/>
                <a:ea typeface="Calibri" panose="020F0502020204030204" pitchFamily="34" charset="0"/>
                <a:cs typeface="Times New Roman" panose="02020603050405020304" pitchFamily="18" charset="0"/>
              </a:rPr>
              <a:t> ONE 1,7 г.</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Бальзам для губ с формулой двойного действия: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effectLst/>
                <a:latin typeface="Calibri" panose="020F0502020204030204" pitchFamily="34" charset="0"/>
                <a:ea typeface="Times New Roman" panose="02020603050405020304" pitchFamily="18" charset="0"/>
              </a:rPr>
              <a:t>стимулирует микроциркуляцию для мгновенного увеличения объема, активно увлажняет, и ухаживает* </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effectLst/>
                <a:latin typeface="Calibri" panose="020F0502020204030204" pitchFamily="34" charset="0"/>
                <a:ea typeface="Times New Roman" panose="02020603050405020304" pitchFamily="18" charset="0"/>
              </a:rPr>
              <a:t>поддерживает долгосрочный** эффект пухлых губ</a:t>
            </a:r>
            <a:endParaRPr lang="ru-RU" sz="1100" dirty="0" smtClean="0">
              <a:effectLst/>
              <a:latin typeface="Times New Roman" panose="02020603050405020304" pitchFamily="18" charset="0"/>
              <a:ea typeface="Times New Roman" panose="02020603050405020304" pitchFamily="18" charset="0"/>
            </a:endParaRPr>
          </a:p>
          <a:p>
            <a:pPr marL="457200">
              <a:spcAft>
                <a:spcPts val="0"/>
              </a:spcAft>
            </a:pPr>
            <a:r>
              <a:rPr lang="ru-RU" sz="1100" dirty="0" smtClean="0">
                <a:effectLst/>
                <a:latin typeface="Calibri" panose="020F0502020204030204" pitchFamily="34" charset="0"/>
                <a:ea typeface="Times New Roman" panose="02020603050405020304" pitchFamily="18" charset="0"/>
              </a:rPr>
              <a:t> </a:t>
            </a:r>
            <a:endParaRPr lang="ru-RU" sz="1100" dirty="0" smtClean="0">
              <a:effectLst/>
              <a:latin typeface="Times New Roman" panose="02020603050405020304" pitchFamily="18" charset="0"/>
              <a:ea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GillSansAltOneWGLLight"/>
                <a:cs typeface="GillSansAltOneWGLLight"/>
              </a:rPr>
              <a:t>**По результатам клинических тестов</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GillSansAltOneWGLLight"/>
                <a:cs typeface="GillSansAltOneWGLLight"/>
              </a:rPr>
              <a:t>*Тест </a:t>
            </a:r>
            <a:r>
              <a:rPr lang="ru-RU" sz="1100" dirty="0" err="1" smtClean="0">
                <a:effectLst/>
                <a:latin typeface="Calibri" panose="020F0502020204030204" pitchFamily="34" charset="0"/>
                <a:ea typeface="GillSansAltOneWGLLight"/>
                <a:cs typeface="GillSansAltOneWGLLight"/>
              </a:rPr>
              <a:t>in</a:t>
            </a:r>
            <a:r>
              <a:rPr lang="ru-RU" sz="1100" dirty="0" smtClean="0">
                <a:effectLst/>
                <a:latin typeface="Calibri" panose="020F0502020204030204" pitchFamily="34" charset="0"/>
                <a:ea typeface="GillSansAltOneWGLLight"/>
                <a:cs typeface="GillSansAltOneWGLLight"/>
              </a:rPr>
              <a:t> </a:t>
            </a:r>
            <a:r>
              <a:rPr lang="ru-RU" sz="1100" dirty="0" err="1" smtClean="0">
                <a:effectLst/>
                <a:latin typeface="Calibri" panose="020F0502020204030204" pitchFamily="34" charset="0"/>
                <a:ea typeface="GillSansAltOneWGLLight"/>
                <a:cs typeface="GillSansAltOneWGLLight"/>
              </a:rPr>
              <a:t>vitro</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b="1" dirty="0" smtClean="0">
                <a:effectLst/>
                <a:latin typeface="Calibri" panose="020F0502020204030204" pitchFamily="34" charset="0"/>
                <a:ea typeface="GillSansAltOneWGLLight"/>
                <a:cs typeface="GillSansAltOneWGLLight"/>
              </a:rPr>
              <a:t>Это интересно:</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GillSansAltOneWGLLight"/>
                <a:cs typeface="GillSansAltOneWGLLight"/>
              </a:rPr>
              <a:t>Масло </a:t>
            </a:r>
            <a:r>
              <a:rPr lang="ru-RU" sz="1100" dirty="0" err="1" smtClean="0">
                <a:effectLst/>
                <a:latin typeface="Calibri" panose="020F0502020204030204" pitchFamily="34" charset="0"/>
                <a:ea typeface="GillSansAltOneWGLLight"/>
                <a:cs typeface="GillSansAltOneWGLLight"/>
              </a:rPr>
              <a:t>канолы</a:t>
            </a:r>
            <a:r>
              <a:rPr lang="ru-RU" sz="1100" dirty="0" smtClean="0">
                <a:effectLst/>
                <a:latin typeface="Calibri" panose="020F0502020204030204" pitchFamily="34" charset="0"/>
                <a:ea typeface="GillSansAltOneWGLLight"/>
                <a:cs typeface="GillSansAltOneWGLLight"/>
              </a:rPr>
              <a:t>, входящее в состав бальзама, создает естественный защитный барьер, близкий коже и хорошо сохраняет оптимальный уровень ее увлажненности, замедляет процессы старения. Оказывает противовоспалительное действие. Хорошо увлажняет и питает, восстанавливает водно-липидный баланс.</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GillSansAltOneWGLLight"/>
                <a:cs typeface="GillSansAltOneWGLLight"/>
              </a:rPr>
              <a:t>Ягодный воск способствует усилению кровообращения, улучшению питания и восстановления кожи губ.</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i="1" dirty="0" smtClean="0">
                <a:effectLst/>
                <a:latin typeface="Calibri" panose="020F0502020204030204" pitchFamily="34" charset="0"/>
                <a:ea typeface="GillSansAltOneWGLLight"/>
                <a:cs typeface="GillSansAltOneWGLLight"/>
              </a:rPr>
              <a:t>В каталоге №3 есть возможность приобрести 32365 Бальзам для мгновенного увеличения объема губ </a:t>
            </a:r>
            <a:r>
              <a:rPr lang="ru-RU" sz="1100" i="1" dirty="0" err="1" smtClean="0">
                <a:effectLst/>
                <a:latin typeface="Calibri" panose="020F0502020204030204" pitchFamily="34" charset="0"/>
                <a:ea typeface="GillSansAltOneWGLLight"/>
                <a:cs typeface="GillSansAltOneWGLLight"/>
              </a:rPr>
              <a:t>The</a:t>
            </a:r>
            <a:r>
              <a:rPr lang="ru-RU" sz="1100" i="1" dirty="0" smtClean="0">
                <a:effectLst/>
                <a:latin typeface="Calibri" panose="020F0502020204030204" pitchFamily="34" charset="0"/>
                <a:ea typeface="GillSansAltOneWGLLight"/>
                <a:cs typeface="GillSansAltOneWGLLight"/>
              </a:rPr>
              <a:t> ONE за 299 рублей.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13</a:t>
            </a:fld>
            <a:endParaRPr lang="ru-RU"/>
          </a:p>
        </p:txBody>
      </p:sp>
    </p:spTree>
    <p:extLst>
      <p:ext uri="{BB962C8B-B14F-4D97-AF65-F5344CB8AC3E}">
        <p14:creationId xmlns:p14="http://schemas.microsoft.com/office/powerpoint/2010/main" val="667186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14</a:t>
            </a:fld>
            <a:endParaRPr lang="ru-RU"/>
          </a:p>
        </p:txBody>
      </p:sp>
    </p:spTree>
    <p:extLst>
      <p:ext uri="{BB962C8B-B14F-4D97-AF65-F5344CB8AC3E}">
        <p14:creationId xmlns:p14="http://schemas.microsoft.com/office/powerpoint/2010/main" val="910337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15</a:t>
            </a:fld>
            <a:endParaRPr lang="ru-RU"/>
          </a:p>
        </p:txBody>
      </p:sp>
    </p:spTree>
    <p:extLst>
      <p:ext uri="{BB962C8B-B14F-4D97-AF65-F5344CB8AC3E}">
        <p14:creationId xmlns:p14="http://schemas.microsoft.com/office/powerpoint/2010/main" val="4291202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800"/>
              </a:spcAft>
            </a:pPr>
            <a:r>
              <a:rPr lang="ru-RU" sz="1100" dirty="0" smtClean="0">
                <a:effectLst/>
                <a:latin typeface="Calibri" panose="020F0502020204030204" pitchFamily="34" charset="0"/>
                <a:ea typeface="Calibri" panose="020F0502020204030204" pitchFamily="34" charset="0"/>
                <a:cs typeface="Calibri" panose="020F0502020204030204" pitchFamily="34" charset="0"/>
              </a:rPr>
              <a:t>Часто возраст, на который женщина себя ощущает и на который она выглядит, не совпадает с ее реальным возрастом.</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dirty="0" smtClean="0">
                <a:effectLst/>
                <a:latin typeface="Calibri" panose="020F0502020204030204" pitchFamily="34" charset="0"/>
                <a:ea typeface="Calibri" panose="020F0502020204030204" pitchFamily="34" charset="0"/>
                <a:cs typeface="Calibri" panose="020F0502020204030204" pitchFamily="34" charset="0"/>
              </a:rPr>
              <a:t>Для того чтобы выявить взаимосвязь между восприятием старения и его реальными признаками, ученые </a:t>
            </a:r>
            <a:r>
              <a:rPr lang="ru-RU" sz="1100" dirty="0" err="1" smtClean="0">
                <a:effectLst/>
                <a:latin typeface="Calibri" panose="020F0502020204030204" pitchFamily="34" charset="0"/>
                <a:ea typeface="Calibri" panose="020F0502020204030204" pitchFamily="34" charset="0"/>
                <a:cs typeface="Calibri" panose="020F0502020204030204" pitchFamily="34" charset="0"/>
              </a:rPr>
              <a:t>Орифлэйм</a:t>
            </a:r>
            <a:r>
              <a:rPr lang="ru-RU" sz="1100" dirty="0" smtClean="0">
                <a:effectLst/>
                <a:latin typeface="Calibri" panose="020F0502020204030204" pitchFamily="34" charset="0"/>
                <a:ea typeface="Calibri" panose="020F0502020204030204" pitchFamily="34" charset="0"/>
                <a:cs typeface="Calibri" panose="020F0502020204030204" pitchFamily="34" charset="0"/>
              </a:rPr>
              <a:t> провели беспрецедентное масштабное исследование визуальной оценки возраста женщин AGE REFLECT TM, с помощью которого удалось определить, какие возрастные признаки и несовершенства кожи играют решающую роль в восприятии возраста женщин.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dirty="0" smtClean="0">
                <a:effectLst/>
                <a:latin typeface="Calibri" panose="020F0502020204030204" pitchFamily="34" charset="0"/>
                <a:ea typeface="Calibri" panose="020F0502020204030204" pitchFamily="34" charset="0"/>
                <a:cs typeface="Calibri" panose="020F0502020204030204" pitchFamily="34" charset="0"/>
              </a:rPr>
              <a:t>AGE REFLECT TM – это больше, чем просто инновационная методика, это масштабное аппаратное исследование, которое было проведено компанией </a:t>
            </a:r>
            <a:r>
              <a:rPr lang="ru-RU" sz="1100" dirty="0" err="1" smtClean="0">
                <a:effectLst/>
                <a:latin typeface="Calibri" panose="020F0502020204030204" pitchFamily="34" charset="0"/>
                <a:ea typeface="Calibri" panose="020F0502020204030204" pitchFamily="34" charset="0"/>
                <a:cs typeface="Calibri" panose="020F0502020204030204" pitchFamily="34" charset="0"/>
              </a:rPr>
              <a:t>Орифлэйм</a:t>
            </a:r>
            <a:r>
              <a:rPr lang="ru-RU" sz="1100" dirty="0" smtClean="0">
                <a:effectLst/>
                <a:latin typeface="Calibri" panose="020F0502020204030204" pitchFamily="34" charset="0"/>
                <a:ea typeface="Calibri" panose="020F0502020204030204" pitchFamily="34" charset="0"/>
                <a:cs typeface="Calibri" panose="020F0502020204030204" pitchFamily="34" charset="0"/>
              </a:rPr>
              <a:t> по всему миру. В России в исследовании AGE REFLECT TM приняли участие более 1000 женщин, что подтверждает объективность полученных результатов.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dirty="0" smtClean="0">
                <a:effectLst/>
                <a:latin typeface="Calibri" panose="020F0502020204030204" pitchFamily="34" charset="0"/>
                <a:ea typeface="Calibri" panose="020F0502020204030204" pitchFamily="34" charset="0"/>
                <a:cs typeface="Calibri" panose="020F0502020204030204" pitchFamily="34" charset="0"/>
              </a:rPr>
              <a:t>В ходе исследования было выявлено, что основным признаком старения кожи в возрасте 40+, влияющий на внешний вид женщин и визуально делающий их старше, является ухудшение упругости кожи.</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dirty="0" smtClean="0">
                <a:effectLst/>
                <a:latin typeface="Calibri" panose="020F0502020204030204" pitchFamily="34" charset="0"/>
                <a:ea typeface="Calibri" panose="020F0502020204030204" pitchFamily="34" charset="0"/>
                <a:cs typeface="Calibri" panose="020F0502020204030204" pitchFamily="34" charset="0"/>
              </a:rPr>
              <a:t>Упругость кожи – это ее способность противостоять растяжению и восстанавливать свою исходную форму после деформации. Когда кожа теряет эластичность под воздействием генетических и внешних факторов, она становится менее упругой и медленнее возвращается в исходное состояние.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dirty="0" smtClean="0">
                <a:effectLst/>
                <a:latin typeface="Calibri" panose="020F0502020204030204" pitchFamily="34" charset="0"/>
                <a:ea typeface="Calibri" panose="020F0502020204030204" pitchFamily="34" charset="0"/>
                <a:cs typeface="Calibri" panose="020F0502020204030204" pitchFamily="34" charset="0"/>
              </a:rPr>
              <a:t>Уровень упругости зависит от клеток соединительной ткани – фибробластов, которые вырабатывают эластин. Фибробласты молодой кожи очень гибкие и вырабатывают достаточно эластина для того, чтобы кожа была упругой и эластичной, но, с возрастом, эти важные клетки кожи становятся все менее гибкими и уже не могут синтезировать достаточное количество эластина.</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dirty="0" smtClean="0">
                <a:effectLst/>
                <a:latin typeface="Calibri" panose="020F0502020204030204" pitchFamily="34" charset="0"/>
                <a:ea typeface="Calibri" panose="020F0502020204030204" pitchFamily="34" charset="0"/>
                <a:cs typeface="Calibri" panose="020F0502020204030204" pitchFamily="34" charset="0"/>
              </a:rPr>
              <a:t>На основе имеющихся данных, наши ученые совершили прорыв в области </a:t>
            </a:r>
            <a:r>
              <a:rPr lang="ru-RU" sz="1100" dirty="0" err="1" smtClean="0">
                <a:effectLst/>
                <a:latin typeface="Calibri" panose="020F0502020204030204" pitchFamily="34" charset="0"/>
                <a:ea typeface="Calibri" panose="020F0502020204030204" pitchFamily="34" charset="0"/>
                <a:cs typeface="Calibri" panose="020F0502020204030204" pitchFamily="34" charset="0"/>
              </a:rPr>
              <a:t>лифтинга</a:t>
            </a:r>
            <a:r>
              <a:rPr lang="ru-RU" sz="1100" dirty="0" smtClean="0">
                <a:effectLst/>
                <a:latin typeface="Calibri" panose="020F0502020204030204" pitchFamily="34" charset="0"/>
                <a:ea typeface="Calibri" panose="020F0502020204030204" pitchFamily="34" charset="0"/>
                <a:cs typeface="Calibri" panose="020F0502020204030204" pitchFamily="34" charset="0"/>
              </a:rPr>
              <a:t> и восстановления упругости кожи </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была создана линия средств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Ultimate</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Lift</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Новэйдж</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Алтимейт</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Лифт).</a:t>
            </a:r>
          </a:p>
          <a:p>
            <a:pPr>
              <a:lnSpc>
                <a:spcPct val="105000"/>
              </a:lnSpc>
              <a:spcAft>
                <a:spcPts val="800"/>
              </a:spcAft>
            </a:pP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Ultimate</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Lift</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dirty="0" smtClean="0">
                <a:effectLst/>
                <a:latin typeface="Calibri" panose="020F0502020204030204" pitchFamily="34" charset="0"/>
                <a:ea typeface="Calibri" panose="020F0502020204030204" pitchFamily="34" charset="0"/>
                <a:cs typeface="Calibri" panose="020F0502020204030204" pitchFamily="34" charset="0"/>
              </a:rPr>
              <a:t>– это комплекс высокоэффективных средств, применение которых повышает упругость кожи, по отношению к </a:t>
            </a:r>
            <a:r>
              <a:rPr lang="ru-RU" sz="1100" b="0" dirty="0" smtClean="0">
                <a:effectLst/>
                <a:latin typeface="Calibri" panose="020F0502020204030204" pitchFamily="34" charset="0"/>
                <a:ea typeface="Calibri" panose="020F0502020204030204" pitchFamily="34" charset="0"/>
                <a:cs typeface="Calibri" panose="020F0502020204030204" pitchFamily="34" charset="0"/>
              </a:rPr>
              <a:t>исходному состоянию, </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на 70%!</a:t>
            </a:r>
            <a:endParaRPr lang="ru-RU" sz="105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b="1" dirty="0" smtClean="0">
                <a:effectLst/>
                <a:latin typeface="Calibri" panose="020F0502020204030204" pitchFamily="34" charset="0"/>
                <a:ea typeface="Calibri" panose="020F0502020204030204" pitchFamily="34" charset="0"/>
                <a:cs typeface="Calibri" panose="020F0502020204030204" pitchFamily="34" charset="0"/>
              </a:rPr>
              <a:t>Ингредиенты: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Ключевой ингредиент </a:t>
            </a:r>
            <a:r>
              <a:rPr lang="ru-RU" sz="1100" b="1" dirty="0" smtClean="0">
                <a:effectLst/>
                <a:latin typeface="Calibri" panose="020F0502020204030204" pitchFamily="34" charset="0"/>
                <a:cs typeface="Calibri" panose="020F0502020204030204" pitchFamily="34" charset="0"/>
              </a:rPr>
              <a:t>запатентованного комплекса AspartoLift – производная аспарагиновой кислоты.</a:t>
            </a:r>
            <a:r>
              <a:rPr lang="ru-RU" sz="1100" dirty="0" smtClean="0">
                <a:effectLst/>
                <a:latin typeface="Calibri" panose="020F0502020204030204" pitchFamily="34" charset="0"/>
                <a:cs typeface="Calibri" panose="020F0502020204030204" pitchFamily="34" charset="0"/>
              </a:rPr>
              <a:t> Эта незаменимая натуральная аминокислота, необходима человеческому организму для поддержания активности и нормального функционирования клеток. Проведенные учеными </a:t>
            </a:r>
            <a:r>
              <a:rPr lang="ru-RU" sz="1100" dirty="0" err="1" smtClean="0">
                <a:effectLst/>
                <a:latin typeface="Calibri" panose="020F0502020204030204" pitchFamily="34" charset="0"/>
                <a:cs typeface="Calibri" panose="020F0502020204030204" pitchFamily="34" charset="0"/>
              </a:rPr>
              <a:t>Орифлэйм</a:t>
            </a:r>
            <a:r>
              <a:rPr lang="ru-RU" sz="1100" dirty="0" smtClean="0">
                <a:effectLst/>
                <a:latin typeface="Calibri" panose="020F0502020204030204" pitchFamily="34" charset="0"/>
                <a:cs typeface="Calibri" panose="020F0502020204030204" pitchFamily="34" charset="0"/>
              </a:rPr>
              <a:t> лабораторные испытания показали, что применение технологии AspartoLift на твердых фибробластах восстанавливает их гибкость, улучшая синтез эластина, – как если бы клетки «помолодели» на 20 лет. </a:t>
            </a:r>
            <a:endParaRPr lang="ru-RU" sz="1100" dirty="0" smtClean="0">
              <a:effectLst/>
            </a:endParaRPr>
          </a:p>
          <a:p>
            <a:pPr>
              <a:lnSpc>
                <a:spcPct val="105000"/>
              </a:lnSpc>
              <a:spcAft>
                <a:spcPts val="800"/>
              </a:spcAft>
            </a:pPr>
            <a:r>
              <a:rPr lang="ru-RU" sz="1100" b="1" dirty="0" smtClean="0">
                <a:effectLst/>
                <a:latin typeface="Calibri" panose="020F0502020204030204" pitchFamily="34" charset="0"/>
                <a:ea typeface="Calibri" panose="020F0502020204030204" pitchFamily="34" charset="0"/>
                <a:cs typeface="Calibri" panose="020F0502020204030204" pitchFamily="34" charset="0"/>
              </a:rPr>
              <a:t>Дополнительные ингредиенты:</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ru-RU" sz="1100" b="1" dirty="0" smtClean="0">
                <a:effectLst/>
                <a:latin typeface="Calibri" panose="020F0502020204030204" pitchFamily="34" charset="0"/>
                <a:cs typeface="Calibri" panose="020F0502020204030204" pitchFamily="34" charset="0"/>
              </a:rPr>
              <a:t>Экстракт стволовых клеток </a:t>
            </a:r>
            <a:r>
              <a:rPr lang="ru-RU" sz="1100" b="1" dirty="0" err="1" smtClean="0">
                <a:effectLst/>
                <a:latin typeface="Calibri" panose="020F0502020204030204" pitchFamily="34" charset="0"/>
                <a:cs typeface="Calibri" panose="020F0502020204030204" pitchFamily="34" charset="0"/>
              </a:rPr>
              <a:t>Буддлея</a:t>
            </a:r>
            <a:r>
              <a:rPr lang="ru-RU" sz="1100" b="1" dirty="0" smtClean="0">
                <a:effectLst/>
                <a:latin typeface="Calibri" panose="020F0502020204030204" pitchFamily="34" charset="0"/>
                <a:cs typeface="Calibri" panose="020F0502020204030204" pitchFamily="34" charset="0"/>
              </a:rPr>
              <a:t> Давида -  </a:t>
            </a:r>
            <a:r>
              <a:rPr lang="ru-RU" sz="1100" dirty="0" smtClean="0">
                <a:effectLst/>
                <a:latin typeface="Calibri" panose="020F0502020204030204" pitchFamily="34" charset="0"/>
                <a:cs typeface="Calibri" panose="020F0502020204030204" pitchFamily="34" charset="0"/>
              </a:rPr>
              <a:t>препятствует разрушению коллагеновых волокон и стимулирует выработку собственного коллагена. Борется с мелкими и глубокими морщинами.</a:t>
            </a:r>
            <a:endParaRPr lang="ru-RU" sz="1100" dirty="0" smtClean="0">
              <a:effectLst/>
            </a:endParaRPr>
          </a:p>
          <a:p>
            <a:pPr marL="457200">
              <a:lnSpc>
                <a:spcPct val="105000"/>
              </a:lnSpc>
            </a:pPr>
            <a:r>
              <a:rPr lang="ru-RU" sz="1100" dirty="0" smtClean="0">
                <a:effectLst/>
                <a:latin typeface="Calibri" panose="020F0502020204030204" pitchFamily="34" charset="0"/>
                <a:cs typeface="Calibri" panose="020F0502020204030204" pitchFamily="34" charset="0"/>
              </a:rPr>
              <a:t> </a:t>
            </a:r>
            <a:endParaRPr lang="ru-RU" sz="1100" dirty="0" smtClean="0">
              <a:effectLst/>
            </a:endParaRPr>
          </a:p>
          <a:p>
            <a:pPr>
              <a:lnSpc>
                <a:spcPct val="105000"/>
              </a:lnSpc>
              <a:spcAft>
                <a:spcPts val="800"/>
              </a:spcAft>
            </a:pPr>
            <a:r>
              <a:rPr lang="ru-RU" sz="1100" dirty="0" smtClean="0">
                <a:effectLst/>
                <a:latin typeface="Calibri" panose="020F0502020204030204" pitchFamily="34" charset="0"/>
                <a:ea typeface="Calibri" panose="020F0502020204030204" pitchFamily="34" charset="0"/>
                <a:cs typeface="Calibri" panose="020F0502020204030204" pitchFamily="34" charset="0"/>
              </a:rPr>
              <a:t>Серия рекомендуется для всех типов кожи, в возрасте 40+.  В серии есть все необходимые продукты для грамотного, 4-х шагового ухода* за лицом:</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dirty="0" smtClean="0">
                <a:effectLst/>
                <a:latin typeface="Calibri" panose="020F0502020204030204" pitchFamily="34" charset="0"/>
                <a:ea typeface="Calibri" panose="020F0502020204030204" pitchFamily="34" charset="0"/>
                <a:cs typeface="Calibri" panose="020F0502020204030204" pitchFamily="34" charset="0"/>
              </a:rPr>
              <a:t>*4-х шаговая система ежедневного ухода построена таким образом, что каждый шаги идеально дополняет предыдущий. Выполняя все 4 шага программы и затрачивая всего по 2 минуты утром и вечером, вы сможете достичь максимальных результатов.</a:t>
            </a:r>
          </a:p>
          <a:p>
            <a:pPr>
              <a:lnSpc>
                <a:spcPct val="105000"/>
              </a:lnSpc>
              <a:spcAft>
                <a:spcPts val="800"/>
              </a:spcAft>
            </a:pP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b="1" dirty="0" smtClean="0">
                <a:effectLst/>
                <a:latin typeface="Calibri" panose="020F0502020204030204" pitchFamily="34" charset="0"/>
                <a:ea typeface="Calibri" panose="020F0502020204030204" pitchFamily="34" charset="0"/>
                <a:cs typeface="Calibri" panose="020F0502020204030204" pitchFamily="34" charset="0"/>
              </a:rPr>
              <a:t>1 этап – Очищение:</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b="1" dirty="0" smtClean="0">
                <a:effectLst/>
                <a:latin typeface="Calibri" panose="020F0502020204030204" pitchFamily="34" charset="0"/>
                <a:ea typeface="Calibri" panose="020F0502020204030204" pitchFamily="34" charset="0"/>
                <a:cs typeface="Calibri" panose="020F0502020204030204" pitchFamily="34" charset="0"/>
              </a:rPr>
              <a:t>32597 Очищающее молочко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200 мл</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Текстура: густое и насыщенное молочко.</a:t>
            </a:r>
            <a:endParaRPr lang="ru-RU" sz="1100" dirty="0" smtClean="0">
              <a:effectLst/>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Создано на основе технологии </a:t>
            </a:r>
            <a:r>
              <a:rPr lang="ru-RU" sz="1100" dirty="0" err="1" smtClean="0">
                <a:effectLst/>
                <a:latin typeface="Calibri" panose="020F0502020204030204" pitchFamily="34" charset="0"/>
                <a:cs typeface="Calibri" panose="020F0502020204030204" pitchFamily="34" charset="0"/>
              </a:rPr>
              <a:t>NutriPlus</a:t>
            </a:r>
            <a:r>
              <a:rPr lang="ru-RU" sz="1100" dirty="0" smtClean="0">
                <a:effectLst/>
                <a:latin typeface="Calibri" panose="020F0502020204030204" pitchFamily="34" charset="0"/>
                <a:cs typeface="Calibri" panose="020F0502020204030204" pitchFamily="34" charset="0"/>
              </a:rPr>
              <a:t> с </a:t>
            </a:r>
            <a:r>
              <a:rPr lang="ru-RU" sz="1100" dirty="0" err="1" smtClean="0">
                <a:effectLst/>
                <a:latin typeface="Calibri" panose="020F0502020204030204" pitchFamily="34" charset="0"/>
                <a:cs typeface="Calibri" panose="020F0502020204030204" pitchFamily="34" charset="0"/>
              </a:rPr>
              <a:t>антивозрастным</a:t>
            </a:r>
            <a:r>
              <a:rPr lang="ru-RU" sz="1100" dirty="0" smtClean="0">
                <a:effectLst/>
                <a:latin typeface="Calibri" panose="020F0502020204030204" pitchFamily="34" charset="0"/>
                <a:cs typeface="Calibri" panose="020F0502020204030204" pitchFamily="34" charset="0"/>
              </a:rPr>
              <a:t> действием. </a:t>
            </a:r>
            <a:endParaRPr lang="ru-RU" sz="1100" dirty="0" smtClean="0">
              <a:effectLst/>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Мягко очищает, удаляя макияж и загрязнения, освежая и делая кожу мягкой и бархатистой. </a:t>
            </a:r>
            <a:endParaRPr lang="ru-RU" sz="1100" dirty="0" smtClean="0">
              <a:effectLst/>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Флакон с дозатором – это удобство и экономичность в использовании.</a:t>
            </a:r>
            <a:endParaRPr lang="ru-RU" sz="1100" dirty="0" smtClean="0">
              <a:effectLst/>
            </a:endParaRPr>
          </a:p>
          <a:p>
            <a:pPr>
              <a:lnSpc>
                <a:spcPct val="105000"/>
              </a:lnSpc>
              <a:spcAft>
                <a:spcPts val="800"/>
              </a:spcAft>
            </a:pPr>
            <a:r>
              <a:rPr lang="ru-RU" sz="1100" b="1" dirty="0" smtClean="0">
                <a:effectLst/>
                <a:latin typeface="Calibri" panose="020F0502020204030204" pitchFamily="34" charset="0"/>
                <a:ea typeface="Calibri" panose="020F0502020204030204" pitchFamily="34" charset="0"/>
                <a:cs typeface="Calibri" panose="020F0502020204030204" pitchFamily="34" charset="0"/>
              </a:rPr>
              <a:t>32742 Смягчающий тоник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200 мл</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Тоник с увлажняющей технологией </a:t>
            </a:r>
            <a:r>
              <a:rPr lang="ru-RU" sz="1100" dirty="0" err="1" smtClean="0">
                <a:effectLst/>
                <a:latin typeface="Calibri" panose="020F0502020204030204" pitchFamily="34" charset="0"/>
                <a:cs typeface="Calibri" panose="020F0502020204030204" pitchFamily="34" charset="0"/>
              </a:rPr>
              <a:t>HydraPlus</a:t>
            </a:r>
            <a:r>
              <a:rPr lang="ru-RU" sz="1100" dirty="0" smtClean="0">
                <a:effectLst/>
                <a:latin typeface="Calibri" panose="020F0502020204030204" pitchFamily="34" charset="0"/>
                <a:cs typeface="Calibri" panose="020F0502020204030204" pitchFamily="34" charset="0"/>
              </a:rPr>
              <a:t>. </a:t>
            </a:r>
            <a:endParaRPr lang="ru-RU" sz="1100" dirty="0" smtClean="0">
              <a:effectLst/>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Завершает очищение и насыщает кожу влагой, придавая ей свежесть, мягкость, гладкость и здоровое сияние. </a:t>
            </a:r>
            <a:endParaRPr lang="ru-RU" sz="1100" dirty="0" smtClean="0">
              <a:effectLst/>
            </a:endParaRPr>
          </a:p>
          <a:p>
            <a:pPr marL="457200">
              <a:lnSpc>
                <a:spcPct val="105000"/>
              </a:lnSpc>
            </a:pPr>
            <a:r>
              <a:rPr lang="ru-RU" sz="1100" b="1" dirty="0" smtClean="0">
                <a:effectLst/>
                <a:latin typeface="Calibri" panose="020F0502020204030204" pitchFamily="34" charset="0"/>
                <a:cs typeface="Calibri" panose="020F0502020204030204" pitchFamily="34" charset="0"/>
              </a:rPr>
              <a:t> </a:t>
            </a:r>
            <a:endParaRPr lang="ru-RU" sz="1100" dirty="0" smtClean="0">
              <a:effectLst/>
            </a:endParaRPr>
          </a:p>
          <a:p>
            <a:pPr>
              <a:lnSpc>
                <a:spcPct val="105000"/>
              </a:lnSpc>
              <a:spcAft>
                <a:spcPts val="800"/>
              </a:spcAft>
            </a:pPr>
            <a:r>
              <a:rPr lang="ru-RU" sz="1100" b="1" dirty="0" smtClean="0">
                <a:effectLst/>
                <a:latin typeface="Calibri" panose="020F0502020204030204" pitchFamily="34" charset="0"/>
                <a:ea typeface="Calibri" panose="020F0502020204030204" pitchFamily="34" charset="0"/>
                <a:cs typeface="Calibri" panose="020F0502020204030204" pitchFamily="34" charset="0"/>
              </a:rPr>
              <a:t>2 этап – Уход за кожей вокруг глаз</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b="1" dirty="0" smtClean="0">
                <a:effectLst/>
                <a:latin typeface="Calibri" panose="020F0502020204030204" pitchFamily="34" charset="0"/>
                <a:ea typeface="Calibri" panose="020F0502020204030204" pitchFamily="34" charset="0"/>
                <a:cs typeface="Calibri" panose="020F0502020204030204" pitchFamily="34" charset="0"/>
              </a:rPr>
              <a:t>31542 Крем-</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лифтинг</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для кожи вокруг глаз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Ultimate</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Lift</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15 мл</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Мгновенно разглаживает и смягчает кожу, придавая ей свежий вид. </a:t>
            </a:r>
            <a:endParaRPr lang="ru-RU" sz="1100" dirty="0" smtClean="0">
              <a:effectLst/>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При регулярном применении укрепляет, подтягивает и повышает эластичность кожи вокруг глаз, сглаживая морщинки и визуально омолаживая взгляд.</a:t>
            </a:r>
            <a:endParaRPr lang="ru-RU" sz="1100" dirty="0" smtClean="0">
              <a:effectLst/>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Удобный и гигиеничный дозатор позволяет использовать оптимальное количество средства для 1 применения.</a:t>
            </a:r>
          </a:p>
          <a:p>
            <a:pPr marL="0" lvl="0" indent="0">
              <a:lnSpc>
                <a:spcPct val="105000"/>
              </a:lnSpc>
              <a:spcAft>
                <a:spcPts val="0"/>
              </a:spcAft>
              <a:buFont typeface="Symbol" panose="05050102010706020507" pitchFamily="18" charset="2"/>
              <a:buNone/>
            </a:pPr>
            <a:r>
              <a:rPr lang="ru-RU" sz="1100" dirty="0" smtClean="0">
                <a:effectLst/>
                <a:latin typeface="Calibri" panose="020F0502020204030204" pitchFamily="34" charset="0"/>
                <a:cs typeface="Calibri" panose="020F0502020204030204" pitchFamily="34" charset="0"/>
              </a:rPr>
              <a:t> </a:t>
            </a:r>
            <a:endParaRPr lang="ru-RU" sz="1100" dirty="0" smtClean="0">
              <a:effectLst/>
            </a:endParaRPr>
          </a:p>
          <a:p>
            <a:pPr>
              <a:lnSpc>
                <a:spcPct val="105000"/>
              </a:lnSpc>
              <a:spcAft>
                <a:spcPts val="800"/>
              </a:spcAft>
            </a:pPr>
            <a:r>
              <a:rPr lang="ru-RU" sz="1100" b="1" dirty="0" smtClean="0">
                <a:effectLst/>
                <a:latin typeface="Calibri" panose="020F0502020204030204" pitchFamily="34" charset="0"/>
                <a:ea typeface="Calibri" panose="020F0502020204030204" pitchFamily="34" charset="0"/>
                <a:cs typeface="Calibri" panose="020F0502020204030204" pitchFamily="34" charset="0"/>
              </a:rPr>
              <a:t>3 этап – Активатор</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b="1" dirty="0" smtClean="0">
                <a:effectLst/>
                <a:latin typeface="Calibri" panose="020F0502020204030204" pitchFamily="34" charset="0"/>
                <a:ea typeface="Calibri" panose="020F0502020204030204" pitchFamily="34" charset="0"/>
                <a:cs typeface="Calibri" panose="020F0502020204030204" pitchFamily="34" charset="0"/>
              </a:rPr>
              <a:t>31543 Сыворотка-</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лифтинг</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для лица и шеи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Ultimate</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Lift</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30 мл</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Укрепляет, подтягивает и повышает эластичность кожи при регулярном применении, сглаживая морщинки и подтягивая контуры лица и шеи. </a:t>
            </a:r>
            <a:endParaRPr lang="ru-RU" sz="1100" dirty="0" smtClean="0">
              <a:effectLst/>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Мгновенно смягчает и питает кожу.</a:t>
            </a:r>
            <a:endParaRPr lang="ru-RU" sz="1100" dirty="0" smtClean="0">
              <a:effectLst/>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Визуально выравнивает тон кожи благодаря светоотражающим микрочастицам.</a:t>
            </a:r>
            <a:endParaRPr lang="ru-RU" sz="1100" dirty="0" smtClean="0">
              <a:effectLst/>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Удобство в применении - упаковка с дозатором, который разработан таким образом, что 1 нажатие = 1 порция средства, достаточная для лица и шеи.</a:t>
            </a:r>
            <a:endParaRPr lang="ru-RU" sz="1100" dirty="0" smtClean="0">
              <a:effectLst/>
            </a:endParaRPr>
          </a:p>
          <a:p>
            <a:pPr marL="457200">
              <a:lnSpc>
                <a:spcPct val="105000"/>
              </a:lnSpc>
            </a:pPr>
            <a:r>
              <a:rPr lang="ru-RU" sz="1100" dirty="0" smtClean="0">
                <a:effectLst/>
                <a:latin typeface="Calibri" panose="020F0502020204030204" pitchFamily="34" charset="0"/>
                <a:cs typeface="Calibri" panose="020F0502020204030204" pitchFamily="34" charset="0"/>
              </a:rPr>
              <a:t> </a:t>
            </a:r>
            <a:endParaRPr lang="ru-RU" sz="1100" dirty="0" smtClean="0">
              <a:effectLst/>
            </a:endParaRPr>
          </a:p>
          <a:p>
            <a:pPr>
              <a:lnSpc>
                <a:spcPct val="105000"/>
              </a:lnSpc>
              <a:spcAft>
                <a:spcPts val="800"/>
              </a:spcAft>
            </a:pPr>
            <a:r>
              <a:rPr lang="ru-RU" sz="1100" b="1" dirty="0" smtClean="0">
                <a:effectLst/>
                <a:latin typeface="Calibri" panose="020F0502020204030204" pitchFamily="34" charset="0"/>
                <a:ea typeface="Calibri" panose="020F0502020204030204" pitchFamily="34" charset="0"/>
                <a:cs typeface="Calibri" panose="020F0502020204030204" pitchFamily="34" charset="0"/>
              </a:rPr>
              <a:t>4 этап - Основной уход</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b="1" dirty="0" smtClean="0">
                <a:effectLst/>
                <a:latin typeface="Calibri" panose="020F0502020204030204" pitchFamily="34" charset="0"/>
                <a:ea typeface="Calibri" panose="020F0502020204030204" pitchFamily="34" charset="0"/>
                <a:cs typeface="Calibri" panose="020F0502020204030204" pitchFamily="34" charset="0"/>
              </a:rPr>
              <a:t>31540 Дневной крем-</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лифтинг</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SPF 15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Ultimate</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Lift</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50 мл</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Комфортная, сливочная текстура -  подходит для всех типов кожи.</a:t>
            </a:r>
            <a:endParaRPr lang="ru-RU" sz="1100" dirty="0" smtClean="0">
              <a:effectLst/>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Возвращает коже упругость и эластичность, делая ее более подтянутой, сокращает морщины. </a:t>
            </a:r>
            <a:endParaRPr lang="ru-RU" sz="1100" dirty="0" smtClean="0">
              <a:effectLst/>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Содержит SPF 15 и защищает кожу от фотостарения.</a:t>
            </a:r>
            <a:endParaRPr lang="ru-RU" sz="1100" dirty="0" smtClean="0">
              <a:effectLst/>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Имеет деликатный и нежный аромат.  </a:t>
            </a:r>
            <a:endParaRPr lang="ru-RU" sz="1100" dirty="0" smtClean="0">
              <a:effectLst/>
            </a:endParaRPr>
          </a:p>
          <a:p>
            <a:pPr marL="457200">
              <a:lnSpc>
                <a:spcPct val="105000"/>
              </a:lnSpc>
            </a:pPr>
            <a:r>
              <a:rPr lang="ru-RU" sz="1100" dirty="0" smtClean="0">
                <a:effectLst/>
                <a:latin typeface="Calibri" panose="020F0502020204030204" pitchFamily="34" charset="0"/>
                <a:cs typeface="Calibri" panose="020F0502020204030204" pitchFamily="34" charset="0"/>
              </a:rPr>
              <a:t> </a:t>
            </a:r>
            <a:endParaRPr lang="ru-RU" sz="1100" dirty="0" smtClean="0">
              <a:effectLst/>
            </a:endParaRPr>
          </a:p>
          <a:p>
            <a:pPr>
              <a:lnSpc>
                <a:spcPct val="105000"/>
              </a:lnSpc>
              <a:spcAft>
                <a:spcPts val="800"/>
              </a:spcAft>
            </a:pPr>
            <a:r>
              <a:rPr lang="ru-RU" sz="1100" b="1" dirty="0" smtClean="0">
                <a:effectLst/>
                <a:latin typeface="Calibri" panose="020F0502020204030204" pitchFamily="34" charset="0"/>
                <a:ea typeface="Calibri" panose="020F0502020204030204" pitchFamily="34" charset="0"/>
                <a:cs typeface="Calibri" panose="020F0502020204030204" pitchFamily="34" charset="0"/>
              </a:rPr>
              <a:t>31541 Ночной крем-</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лифтинг</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a:t>
            </a:r>
            <a:r>
              <a:rPr lang="en-US" sz="1100" b="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b="1" dirty="0" err="1" smtClean="0">
                <a:effectLst/>
                <a:latin typeface="Calibri" panose="020F0502020204030204" pitchFamily="34" charset="0"/>
                <a:ea typeface="Calibri" panose="020F0502020204030204" pitchFamily="34" charset="0"/>
                <a:cs typeface="Calibri" panose="020F0502020204030204" pitchFamily="34" charset="0"/>
              </a:rPr>
              <a:t>Ultimate</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a:t>
            </a:r>
            <a:r>
              <a:rPr lang="en-US" sz="1100" b="1" dirty="0" smtClean="0">
                <a:effectLst/>
                <a:latin typeface="Calibri" panose="020F0502020204030204" pitchFamily="34" charset="0"/>
                <a:ea typeface="Calibri" panose="020F0502020204030204" pitchFamily="34" charset="0"/>
                <a:cs typeface="Calibri" panose="020F0502020204030204" pitchFamily="34" charset="0"/>
              </a:rPr>
              <a:t>Lift</a:t>
            </a:r>
            <a:r>
              <a:rPr lang="ru-RU" sz="1100" b="1" dirty="0" smtClean="0">
                <a:effectLst/>
                <a:latin typeface="Calibri" panose="020F0502020204030204" pitchFamily="34" charset="0"/>
                <a:ea typeface="Calibri" panose="020F0502020204030204" pitchFamily="34" charset="0"/>
                <a:cs typeface="Calibri" panose="020F0502020204030204" pitchFamily="34" charset="0"/>
              </a:rPr>
              <a:t> 50 мл</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Питательный ночной крем с богатой насыщенной текстурой.</a:t>
            </a:r>
            <a:endParaRPr lang="ru-RU" sz="1100" dirty="0" smtClean="0">
              <a:effectLst/>
            </a:endParaRPr>
          </a:p>
          <a:p>
            <a:pPr marL="342900" lvl="0" indent="-342900">
              <a:lnSpc>
                <a:spcPct val="105000"/>
              </a:lnSpc>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Активно питает кожу, возвращает ей упругость и эластичность во время сна, заметно подтягивает контуры лица при регулярном применении.</a:t>
            </a:r>
            <a:endParaRPr lang="ru-RU" sz="1100" dirty="0" smtClean="0">
              <a:effectLst/>
            </a:endParaRPr>
          </a:p>
          <a:p>
            <a:pPr>
              <a:lnSpc>
                <a:spcPct val="105000"/>
              </a:lnSpc>
              <a:spcAft>
                <a:spcPts val="800"/>
              </a:spcAft>
            </a:pPr>
            <a:r>
              <a:rPr lang="ru-RU" sz="1100" dirty="0" smtClean="0">
                <a:effectLst/>
                <a:latin typeface="Calibri" panose="020F0502020204030204" pitchFamily="34" charset="0"/>
                <a:ea typeface="Calibri" panose="020F0502020204030204" pitchFamily="34" charset="0"/>
                <a:cs typeface="Calibri" panose="020F0502020204030204" pitchFamily="34"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dirty="0" smtClean="0">
                <a:effectLst/>
                <a:latin typeface="Calibri" panose="020F0502020204030204" pitchFamily="34" charset="0"/>
                <a:ea typeface="Calibri" panose="020F0502020204030204" pitchFamily="34" charset="0"/>
                <a:cs typeface="Calibri" panose="020F0502020204030204" pitchFamily="34" charset="0"/>
              </a:rPr>
              <a:t>Обращаем Ваше внимание, что комплексное применение средств дает более быстрый визуально заметный результат, за счет того, что каждое последующее средство дополняет/усиливает действие предыдущего.  </a:t>
            </a:r>
          </a:p>
          <a:p>
            <a:pPr>
              <a:lnSpc>
                <a:spcPct val="105000"/>
              </a:lnSpc>
              <a:spcAft>
                <a:spcPts val="800"/>
              </a:spcAft>
            </a:pP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i="1" dirty="0" smtClean="0">
                <a:effectLst/>
                <a:latin typeface="Calibri" panose="020F0502020204030204" pitchFamily="34" charset="0"/>
                <a:ea typeface="Calibri" panose="020F0502020204030204" pitchFamily="34" charset="0"/>
                <a:cs typeface="Calibri" panose="020F0502020204030204" pitchFamily="34" charset="0"/>
              </a:rPr>
              <a:t>Обращаем Ваше внимание, что с каталога №3 стоимость каждого продукта указана на страницах косметического каталога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Орифлэйм</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Вы можете приобретать продукты как по отдельности, так и набором.</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i="1" dirty="0" smtClean="0">
                <a:effectLst/>
                <a:latin typeface="Calibri" panose="020F0502020204030204" pitchFamily="34" charset="0"/>
                <a:ea typeface="Calibri" panose="020F0502020204030204" pitchFamily="34" charset="0"/>
                <a:cs typeface="Calibri" panose="020F0502020204030204" pitchFamily="34" charset="0"/>
              </a:rPr>
              <a:t>Очищающее молочко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за 630 рублей.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i="1" dirty="0" smtClean="0">
                <a:effectLst/>
                <a:latin typeface="Calibri" panose="020F0502020204030204" pitchFamily="34" charset="0"/>
                <a:ea typeface="Calibri" panose="020F0502020204030204" pitchFamily="34" charset="0"/>
                <a:cs typeface="Calibri" panose="020F0502020204030204" pitchFamily="34" charset="0"/>
              </a:rPr>
              <a:t>Смягчающий тоник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за 630 рублей.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i="1" dirty="0" smtClean="0">
                <a:effectLst/>
                <a:latin typeface="Calibri" panose="020F0502020204030204" pitchFamily="34" charset="0"/>
                <a:ea typeface="Calibri" panose="020F0502020204030204" pitchFamily="34" charset="0"/>
                <a:cs typeface="Calibri" panose="020F0502020204030204" pitchFamily="34" charset="0"/>
              </a:rPr>
              <a:t>Крем-</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лифтинг</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для кожи вокруг глаз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Ultimate</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Lift</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за 1450 рублей.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i="1" dirty="0" smtClean="0">
                <a:effectLst/>
                <a:latin typeface="Calibri" panose="020F0502020204030204" pitchFamily="34" charset="0"/>
                <a:ea typeface="Calibri" panose="020F0502020204030204" pitchFamily="34" charset="0"/>
                <a:cs typeface="Calibri" panose="020F0502020204030204" pitchFamily="34" charset="0"/>
              </a:rPr>
              <a:t>Сыворотка-</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лифтинг</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для лица и шеи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Ultimate</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Lift</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за 2400 рублей.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i="1" dirty="0" smtClean="0">
                <a:effectLst/>
                <a:latin typeface="Calibri" panose="020F0502020204030204" pitchFamily="34" charset="0"/>
                <a:ea typeface="Calibri" panose="020F0502020204030204" pitchFamily="34" charset="0"/>
                <a:cs typeface="Calibri" panose="020F0502020204030204" pitchFamily="34" charset="0"/>
              </a:rPr>
              <a:t>Дневной крем-</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лифтинг</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SPF 15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Ultimate</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Lift</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за 1600 рублей.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i="1" dirty="0" smtClean="0">
                <a:effectLst/>
                <a:latin typeface="Calibri" panose="020F0502020204030204" pitchFamily="34" charset="0"/>
                <a:ea typeface="Calibri" panose="020F0502020204030204" pitchFamily="34" charset="0"/>
                <a:cs typeface="Calibri" panose="020F0502020204030204" pitchFamily="34" charset="0"/>
              </a:rPr>
              <a:t>Ночной крем-</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лифтинг</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Ultimate</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Lift</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за 1600 рублей.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100" i="1" dirty="0" smtClean="0">
                <a:effectLst/>
                <a:latin typeface="Calibri" panose="020F0502020204030204" pitchFamily="34" charset="0"/>
                <a:ea typeface="Calibri" panose="020F0502020204030204" pitchFamily="34" charset="0"/>
                <a:cs typeface="Calibri" panose="020F0502020204030204" pitchFamily="34" charset="0"/>
              </a:rPr>
              <a:t>Набор комплексного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лифтинг</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-ухода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NovAge</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Ultimate</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a:t>
            </a:r>
            <a:r>
              <a:rPr lang="ru-RU" sz="1100" i="1" dirty="0" err="1" smtClean="0">
                <a:effectLst/>
                <a:latin typeface="Calibri" panose="020F0502020204030204" pitchFamily="34" charset="0"/>
                <a:ea typeface="Calibri" panose="020F0502020204030204" pitchFamily="34" charset="0"/>
                <a:cs typeface="Calibri" panose="020F0502020204030204" pitchFamily="34" charset="0"/>
              </a:rPr>
              <a:t>Lift</a:t>
            </a:r>
            <a:r>
              <a:rPr lang="ru-RU" sz="1100" i="1" dirty="0" smtClean="0">
                <a:effectLst/>
                <a:latin typeface="Calibri" panose="020F0502020204030204" pitchFamily="34" charset="0"/>
                <a:ea typeface="Calibri" panose="020F0502020204030204" pitchFamily="34" charset="0"/>
                <a:cs typeface="Calibri" panose="020F0502020204030204" pitchFamily="34" charset="0"/>
              </a:rPr>
              <a:t>, код 28968,  можно приобрести  всего за 5710 рублей! Экономия при покупке набора составит 2510 рублей.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dirty="0" smtClean="0">
                <a:effectLst/>
                <a:latin typeface="Calibri" panose="020F0502020204030204" pitchFamily="34" charset="0"/>
                <a:ea typeface="Calibri" panose="020F0502020204030204" pitchFamily="34" charset="0"/>
                <a:cs typeface="Calibri" panose="020F0502020204030204" pitchFamily="34"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effectLst/>
                <a:latin typeface="Calibri" panose="020F0502020204030204" pitchFamily="34" charset="0"/>
                <a:ea typeface="Calibri" panose="020F0502020204030204" pitchFamily="34" charset="0"/>
                <a:cs typeface="Calibri" panose="020F0502020204030204" pitchFamily="34"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dirty="0" smtClean="0">
                <a:effectLst/>
                <a:latin typeface="Calibri" panose="020F0502020204030204" pitchFamily="34" charset="0"/>
                <a:ea typeface="Calibri" panose="020F0502020204030204" pitchFamily="34" charset="0"/>
                <a:cs typeface="Calibri" panose="020F0502020204030204" pitchFamily="34" charset="0"/>
              </a:rPr>
              <a:t>О компонентах. Это интересно:</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effectLst/>
                <a:latin typeface="Calibri" panose="020F0502020204030204" pitchFamily="34" charset="0"/>
                <a:cs typeface="Calibri" panose="020F0502020204030204" pitchFamily="34" charset="0"/>
              </a:rPr>
              <a:t>Аспарагиновая кислота присутствует в организме человека. Функции аспарагиновой кислоты и ее влияние на организм человека начали активно изучать в начале ХХ века. Оказалось, что она является катализатором большинства обменных процессов в организме, способствуя антиоксидантной защите. О том, что она обладает </a:t>
            </a:r>
            <a:r>
              <a:rPr lang="ru-RU" sz="1100" dirty="0" err="1" smtClean="0">
                <a:effectLst/>
                <a:latin typeface="Calibri" panose="020F0502020204030204" pitchFamily="34" charset="0"/>
                <a:cs typeface="Calibri" panose="020F0502020204030204" pitchFamily="34" charset="0"/>
              </a:rPr>
              <a:t>антивозрастным</a:t>
            </a:r>
            <a:r>
              <a:rPr lang="ru-RU" sz="1100" dirty="0" smtClean="0">
                <a:effectLst/>
                <a:latin typeface="Calibri" panose="020F0502020204030204" pitchFamily="34" charset="0"/>
                <a:cs typeface="Calibri" panose="020F0502020204030204" pitchFamily="34" charset="0"/>
              </a:rPr>
              <a:t> действием на кожу, стало известно совсем недавно. Это новинка среди косметических ингредиентов. Особенность ее состоит в том, что она способствует выработке, необходимых для упругости кожи, коллагена и эластина, за счет непосредственной стимуляции работы клеток дермы. </a:t>
            </a:r>
            <a:endParaRPr lang="ru-RU" sz="1100" dirty="0" smtClean="0">
              <a:effectLst/>
            </a:endParaRPr>
          </a:p>
          <a:p>
            <a:pPr marL="457200">
              <a:spcAft>
                <a:spcPts val="0"/>
              </a:spcAft>
            </a:pPr>
            <a:r>
              <a:rPr lang="ru-RU" sz="1100" dirty="0" smtClean="0">
                <a:effectLst/>
                <a:latin typeface="Calibri" panose="020F0502020204030204" pitchFamily="34" charset="0"/>
                <a:cs typeface="Calibri" panose="020F0502020204030204" pitchFamily="34" charset="0"/>
              </a:rPr>
              <a:t> </a:t>
            </a:r>
            <a:endParaRPr lang="ru-RU" sz="1100" dirty="0" smtClean="0">
              <a:effectLst/>
            </a:endParaRPr>
          </a:p>
          <a:p>
            <a:pPr marL="342900" lvl="0" indent="-342900">
              <a:spcAft>
                <a:spcPts val="0"/>
              </a:spcAft>
              <a:buFont typeface="Symbol" panose="05050102010706020507" pitchFamily="18" charset="2"/>
              <a:buChar char=""/>
            </a:pPr>
            <a:r>
              <a:rPr lang="ru-RU" sz="1100" dirty="0" err="1" smtClean="0">
                <a:effectLst/>
                <a:latin typeface="Calibri" panose="020F0502020204030204" pitchFamily="34" charset="0"/>
                <a:cs typeface="Calibri" panose="020F0502020204030204" pitchFamily="34" charset="0"/>
              </a:rPr>
              <a:t>Буддлея</a:t>
            </a:r>
            <a:r>
              <a:rPr lang="ru-RU" sz="1100" dirty="0" smtClean="0">
                <a:effectLst/>
                <a:latin typeface="Calibri" panose="020F0502020204030204" pitchFamily="34" charset="0"/>
                <a:cs typeface="Calibri" panose="020F0502020204030204" pitchFamily="34" charset="0"/>
              </a:rPr>
              <a:t> Давида (</a:t>
            </a:r>
            <a:r>
              <a:rPr lang="ru-RU" sz="1100" dirty="0" err="1" smtClean="0">
                <a:effectLst/>
                <a:latin typeface="Calibri" panose="020F0502020204030204" pitchFamily="34" charset="0"/>
                <a:cs typeface="Calibri" panose="020F0502020204030204" pitchFamily="34" charset="0"/>
              </a:rPr>
              <a:t>никодемия</a:t>
            </a:r>
            <a:r>
              <a:rPr lang="ru-RU" sz="1100" dirty="0" smtClean="0">
                <a:effectLst/>
                <a:latin typeface="Calibri" panose="020F0502020204030204" pitchFamily="34" charset="0"/>
                <a:cs typeface="Calibri" panose="020F0502020204030204" pitchFamily="34" charset="0"/>
              </a:rPr>
              <a:t>, </a:t>
            </a:r>
            <a:r>
              <a:rPr lang="ru-RU" sz="1100" dirty="0" err="1" smtClean="0">
                <a:effectLst/>
                <a:latin typeface="Calibri" panose="020F0502020204030204" pitchFamily="34" charset="0"/>
                <a:cs typeface="Calibri" panose="020F0502020204030204" pitchFamily="34" charset="0"/>
              </a:rPr>
              <a:t>бабочковый</a:t>
            </a:r>
            <a:r>
              <a:rPr lang="ru-RU" sz="1100" dirty="0" smtClean="0">
                <a:effectLst/>
                <a:latin typeface="Calibri" panose="020F0502020204030204" pitchFamily="34" charset="0"/>
                <a:cs typeface="Calibri" panose="020F0502020204030204" pitchFamily="34" charset="0"/>
              </a:rPr>
              <a:t> куст) – свое название этот вид </a:t>
            </a:r>
            <a:r>
              <a:rPr lang="ru-RU" sz="1100" dirty="0" err="1" smtClean="0">
                <a:effectLst/>
                <a:latin typeface="Calibri" panose="020F0502020204030204" pitchFamily="34" charset="0"/>
                <a:cs typeface="Calibri" panose="020F0502020204030204" pitchFamily="34" charset="0"/>
              </a:rPr>
              <a:t>буддлеи</a:t>
            </a:r>
            <a:r>
              <a:rPr lang="ru-RU" sz="1100" dirty="0" smtClean="0">
                <a:effectLst/>
                <a:latin typeface="Calibri" panose="020F0502020204030204" pitchFamily="34" charset="0"/>
                <a:cs typeface="Calibri" panose="020F0502020204030204" pitchFamily="34" charset="0"/>
              </a:rPr>
              <a:t> получил в честь французского натуралиста </a:t>
            </a:r>
            <a:r>
              <a:rPr lang="ru-RU" sz="1100" dirty="0" err="1" smtClean="0">
                <a:effectLst/>
                <a:latin typeface="Calibri" panose="020F0502020204030204" pitchFamily="34" charset="0"/>
                <a:cs typeface="Calibri" panose="020F0502020204030204" pitchFamily="34" charset="0"/>
              </a:rPr>
              <a:t>Армана</a:t>
            </a:r>
            <a:r>
              <a:rPr lang="ru-RU" sz="1100" dirty="0" smtClean="0">
                <a:effectLst/>
                <a:latin typeface="Calibri" panose="020F0502020204030204" pitchFamily="34" charset="0"/>
                <a:cs typeface="Calibri" panose="020F0502020204030204" pitchFamily="34" charset="0"/>
              </a:rPr>
              <a:t> Давида, который описал это растение и ввел в культуру еще в 1890 году. Экстракт </a:t>
            </a:r>
            <a:r>
              <a:rPr lang="ru-RU" sz="1100" dirty="0" err="1" smtClean="0">
                <a:effectLst/>
                <a:latin typeface="Calibri" panose="020F0502020204030204" pitchFamily="34" charset="0"/>
                <a:cs typeface="Calibri" panose="020F0502020204030204" pitchFamily="34" charset="0"/>
              </a:rPr>
              <a:t>буддлеи</a:t>
            </a:r>
            <a:r>
              <a:rPr lang="ru-RU" sz="1100" dirty="0" smtClean="0">
                <a:effectLst/>
                <a:latin typeface="Calibri" panose="020F0502020204030204" pitchFamily="34" charset="0"/>
                <a:cs typeface="Calibri" panose="020F0502020204030204" pitchFamily="34" charset="0"/>
              </a:rPr>
              <a:t> оказывает двойное действие на кожу: с одной стороны- удерживает влагу внутри эпидермиса, с другой стороны – действует на дерму (укрепляет клетки, стимулирует клеточное дыхание), повышая эластичность и упругость кожи.</a:t>
            </a:r>
            <a:endParaRPr lang="ru-RU" sz="1100" dirty="0">
              <a:effectLst/>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16</a:t>
            </a:fld>
            <a:endParaRPr lang="ru-RU"/>
          </a:p>
        </p:txBody>
      </p:sp>
    </p:spTree>
    <p:extLst>
      <p:ext uri="{BB962C8B-B14F-4D97-AF65-F5344CB8AC3E}">
        <p14:creationId xmlns:p14="http://schemas.microsoft.com/office/powerpoint/2010/main" val="3941854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17</a:t>
            </a:fld>
            <a:endParaRPr lang="ru-RU"/>
          </a:p>
        </p:txBody>
      </p:sp>
    </p:spTree>
    <p:extLst>
      <p:ext uri="{BB962C8B-B14F-4D97-AF65-F5344CB8AC3E}">
        <p14:creationId xmlns:p14="http://schemas.microsoft.com/office/powerpoint/2010/main" val="392119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80DFB95-1AC9-489C-A3E8-0FB4261F37B4}" type="slidenum">
              <a:rPr lang="ru-RU" smtClean="0"/>
              <a:t>18</a:t>
            </a:fld>
            <a:endParaRPr lang="ru-RU"/>
          </a:p>
        </p:txBody>
      </p:sp>
    </p:spTree>
    <p:extLst>
      <p:ext uri="{BB962C8B-B14F-4D97-AF65-F5344CB8AC3E}">
        <p14:creationId xmlns:p14="http://schemas.microsoft.com/office/powerpoint/2010/main" val="2344875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Мода имеет влияние на форму бровей также, как и на трендовую одежду, прически, макияж. Еще лет двадцать назад считались красивыми широкие брови, а тридцать лет тому назад все модницы носили вместо бровей тоненькие ниточки. В наше время в моде натуральность, и поэтому брови должны иметь максимально естественный, природный вид. Создать восхитительный образ посредством выбора правильного изгиба бровей – целая наука, но освоить ее можно и в домашних условиях, для этого необходимо три пункта: желание, необходимые средства для коррекции оттенков и пошаговая инструкция от эксперта.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В каталоге №3 есть два составляющих: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200"/>
              <a:buFont typeface="Times New Roman" panose="02020603050405020304" pitchFamily="18" charset="0"/>
              <a:buAutoNum type="arabicPeriod"/>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Великолепная новинка </a:t>
            </a:r>
            <a:endParaRPr lang="ru-RU"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a:endParaRPr lang="ru-RU" sz="1200" b="1" dirty="0" smtClean="0">
              <a:effectLst/>
              <a:latin typeface="Calibri" panose="020F0502020204030204" pitchFamily="34" charset="0"/>
            </a:endParaRPr>
          </a:p>
          <a:p>
            <a:pPr marL="457200"/>
            <a:r>
              <a:rPr lang="ru-RU" sz="1200" b="1" dirty="0" smtClean="0">
                <a:effectLst/>
                <a:latin typeface="Calibri" panose="020F0502020204030204" pitchFamily="34" charset="0"/>
              </a:rPr>
              <a:t>32033 Карандаш-маркер для бровей </a:t>
            </a:r>
            <a:r>
              <a:rPr lang="ru-RU" sz="1200" b="1" dirty="0" err="1" smtClean="0">
                <a:effectLst/>
                <a:latin typeface="Calibri" panose="020F0502020204030204" pitchFamily="34" charset="0"/>
              </a:rPr>
              <a:t>The</a:t>
            </a:r>
            <a:r>
              <a:rPr lang="ru-RU" sz="1200" b="1" dirty="0" smtClean="0">
                <a:effectLst/>
                <a:latin typeface="Calibri" panose="020F0502020204030204" pitchFamily="34" charset="0"/>
              </a:rPr>
              <a:t> ONE 1,6 г. </a:t>
            </a:r>
            <a:endParaRPr lang="ru-RU" dirty="0" smtClean="0">
              <a:effectLst/>
            </a:endParaRPr>
          </a:p>
          <a:p>
            <a:pPr marL="457200"/>
            <a:r>
              <a:rPr lang="ru-RU" sz="1200" b="1" dirty="0" smtClean="0">
                <a:effectLst/>
                <a:latin typeface="Calibri" panose="020F0502020204030204" pitchFamily="34" charset="0"/>
              </a:rPr>
              <a:t> </a:t>
            </a:r>
            <a:endParaRPr lang="ru-RU" dirty="0" smtClean="0">
              <a:effectLst/>
            </a:endParaRPr>
          </a:p>
          <a:p>
            <a:pPr marL="342900" lvl="0" indent="-342900">
              <a:buFont typeface="Symbol" panose="05050102010706020507" pitchFamily="18" charset="2"/>
              <a:buChar char=""/>
            </a:pPr>
            <a:r>
              <a:rPr lang="ru-RU"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Удобный заостренный аппликатор позволяет с легкостью оттенять, выделять и придавать форму, дает изящный, естественных штрих. </a:t>
            </a:r>
            <a:endParaRPr lang="ru-RU" dirty="0" smtClean="0">
              <a:solidFill>
                <a:srgbClr val="000000"/>
              </a:solidFill>
              <a:effectLst/>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Формула, на основе специальных стойких пигментов, не смазывается, не пачкается и держится целый день.</a:t>
            </a:r>
            <a:endParaRPr lang="ru-RU" dirty="0" smtClean="0">
              <a:solidFill>
                <a:srgbClr val="000000"/>
              </a:solidFill>
              <a:effectLst/>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Универсальный оттенок, сочетающийся с любым оттенком кожи и цветом бровей</a:t>
            </a:r>
            <a:endParaRPr lang="ru-RU" dirty="0" smtClean="0">
              <a:solidFill>
                <a:srgbClr val="000000"/>
              </a:solidFill>
              <a:effectLst/>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SzPts val="1200"/>
              <a:buFont typeface="Times New Roman" panose="02020603050405020304" pitchFamily="18" charset="0"/>
              <a:buAutoNum type="arabicPeriod"/>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Советы от официального визажиста </a:t>
            </a:r>
            <a:r>
              <a:rPr lang="ru-RU" sz="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Орифлэйм</a:t>
            </a: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Алены Терещенко:</a:t>
            </a:r>
            <a:endParaRPr lang="ru-RU"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cs typeface="Times New Roman" panose="02020603050405020304" pitchFamily="18" charset="0"/>
              </a:rPr>
              <a:t>Проведите маркером по нижней линии роста волосков, задав таким образом нужный изгиб.</a:t>
            </a:r>
            <a:endParaRPr lang="ru-RU" dirty="0" smtClean="0">
              <a:solidFill>
                <a:srgbClr val="000000"/>
              </a:solidFill>
              <a:effectLst/>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cs typeface="Times New Roman" panose="02020603050405020304" pitchFamily="18" charset="0"/>
              </a:rPr>
              <a:t>Затем прорисуйте аккуратный хвостик брови, стараясь, чтобы он выглядел естественно.</a:t>
            </a:r>
            <a:endParaRPr lang="ru-RU" dirty="0" smtClean="0">
              <a:solidFill>
                <a:srgbClr val="000000"/>
              </a:solidFill>
              <a:effectLst/>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cs typeface="Times New Roman" panose="02020603050405020304" pitchFamily="18" charset="0"/>
              </a:rPr>
              <a:t>Подчеркните основную часть мелкими короткими штрихами и уложи волоски при помощи щеточки.</a:t>
            </a:r>
            <a:endParaRPr lang="ru-RU" dirty="0" smtClean="0">
              <a:solidFill>
                <a:srgbClr val="000000"/>
              </a:solidFill>
              <a:effectLst/>
            </a:endParaRPr>
          </a:p>
          <a:p>
            <a:pPr marL="457200">
              <a:spcAft>
                <a:spcPts val="0"/>
              </a:spcAft>
            </a:pPr>
            <a:r>
              <a:rPr lang="ru-RU" sz="1200" dirty="0" smtClean="0">
                <a:solidFill>
                  <a:srgbClr val="000000"/>
                </a:solidFill>
                <a:effectLst/>
                <a:latin typeface="Calibri" panose="020F0502020204030204" pitchFamily="34" charset="0"/>
                <a:cs typeface="Times New Roman" panose="02020603050405020304" pitchFamily="18" charset="0"/>
              </a:rPr>
              <a:t> </a:t>
            </a:r>
            <a:endParaRPr lang="ru-RU" dirty="0" smtClean="0">
              <a:effectLst/>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Третье составляющее - это ваше желание использовать карандаш-маркер для бровей </a:t>
            </a:r>
            <a:r>
              <a:rPr lang="ru-RU" sz="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a:t>
            </a: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ONE для создания максимально естественных природных бровей!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каталоге № 3 есть возможность приобрести Карандаш-маркер для бровей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The</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ONE всего за 399 рублей</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19</a:t>
            </a:fld>
            <a:endParaRPr lang="ru-RU"/>
          </a:p>
        </p:txBody>
      </p:sp>
    </p:spTree>
    <p:extLst>
      <p:ext uri="{BB962C8B-B14F-4D97-AF65-F5344CB8AC3E}">
        <p14:creationId xmlns:p14="http://schemas.microsoft.com/office/powerpoint/2010/main" val="4161772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20</a:t>
            </a:fld>
            <a:endParaRPr lang="ru-RU"/>
          </a:p>
        </p:txBody>
      </p:sp>
    </p:spTree>
    <p:extLst>
      <p:ext uri="{BB962C8B-B14F-4D97-AF65-F5344CB8AC3E}">
        <p14:creationId xmlns:p14="http://schemas.microsoft.com/office/powerpoint/2010/main" val="2300215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21</a:t>
            </a:fld>
            <a:endParaRPr lang="ru-RU"/>
          </a:p>
        </p:txBody>
      </p:sp>
    </p:spTree>
    <p:extLst>
      <p:ext uri="{BB962C8B-B14F-4D97-AF65-F5344CB8AC3E}">
        <p14:creationId xmlns:p14="http://schemas.microsoft.com/office/powerpoint/2010/main" val="263697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Тема каталога №3 – «Твоя история: Будь самой привлекательной этой весной!»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Мы приближаемся к первому празднику Весны, мужчины начинают готовить сюрпризы и подарки для своих любимых. Самый простой способ создать хорошее настроение у прекрасной половины человечества - это обязательно подарить букет любимых цветов, но и не только, ведь каждая ждет еще особенный, индивидуальный подарок. И здесь как обычно компания </a:t>
            </a:r>
            <a:r>
              <a:rPr lang="ru-RU" sz="1200" kern="12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Орифлэйм</a:t>
            </a: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предоставляет большой ассортимент подарков и предлагает помощь в выборе.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Как мы знаем, весной, после долгой холодной зимы, каждая девушка мечтает быть сексуальной и красивой!  Чтобы быть такой достаточно открыть новый каталог №3 и на его страницах найдете необходимое для создания этого образа.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kern="1200" dirty="0" smtClean="0">
                <a:solidFill>
                  <a:srgbClr val="000000"/>
                </a:solidFill>
                <a:effectLst/>
                <a:latin typeface="Calibri" panose="020F0502020204030204" pitchFamily="34" charset="0"/>
                <a:ea typeface="+mn-ea"/>
                <a:cs typeface="Calibri" panose="020F0502020204030204" pitchFamily="34" charset="0"/>
              </a:rPr>
              <a:t>Фокусы каталога:</a:t>
            </a:r>
            <a:r>
              <a:rPr lang="en-US" sz="1200" kern="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1) </a:t>
            </a:r>
            <a:r>
              <a:rPr lang="ru-RU" sz="1200" b="1" kern="1200" dirty="0" err="1" smtClean="0">
                <a:solidFill>
                  <a:srgbClr val="000000"/>
                </a:solidFill>
                <a:effectLst/>
                <a:latin typeface="Calibri" panose="020F0502020204030204" pitchFamily="34" charset="0"/>
                <a:ea typeface="+mn-ea"/>
                <a:cs typeface="Calibri" panose="020F0502020204030204" pitchFamily="34" charset="0"/>
              </a:rPr>
              <a:t>Суперпредложение</a:t>
            </a:r>
            <a:r>
              <a:rPr lang="ru-RU" sz="1200" b="1" kern="1200" dirty="0" smtClean="0">
                <a:solidFill>
                  <a:srgbClr val="000000"/>
                </a:solidFill>
                <a:effectLst/>
                <a:latin typeface="Calibri" panose="020F0502020204030204" pitchFamily="34" charset="0"/>
                <a:ea typeface="+mn-ea"/>
                <a:cs typeface="Calibri" panose="020F0502020204030204" pitchFamily="34" charset="0"/>
              </a:rPr>
              <a:t> в начале каталога </a:t>
            </a:r>
            <a:r>
              <a:rPr lang="ru-RU" sz="1200" kern="1200" dirty="0" smtClean="0">
                <a:solidFill>
                  <a:srgbClr val="000000"/>
                </a:solidFill>
                <a:effectLst/>
                <a:latin typeface="Calibri" panose="020F0502020204030204" pitchFamily="34" charset="0"/>
                <a:ea typeface="+mn-ea"/>
                <a:cs typeface="Calibri" panose="020F0502020204030204" pitchFamily="34" charset="0"/>
              </a:rPr>
              <a:t>– </a:t>
            </a:r>
            <a:r>
              <a:rPr lang="ru-RU" sz="1200"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это</a:t>
            </a:r>
            <a:r>
              <a:rPr lang="ru-RU" sz="1200" kern="1200" dirty="0" smtClean="0">
                <a:solidFill>
                  <a:srgbClr val="000000"/>
                </a:solidFill>
                <a:effectLst/>
                <a:latin typeface="Calibri" panose="020F0502020204030204" pitchFamily="34" charset="0"/>
                <a:ea typeface="+mn-ea"/>
                <a:cs typeface="Calibri" panose="020F0502020204030204" pitchFamily="34" charset="0"/>
              </a:rPr>
              <a:t> интересные предложения со значительными скидками на нескольких разворотах в самом начале каталога, объединённые общими темами.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2) </a:t>
            </a:r>
            <a:r>
              <a:rPr lang="ru-RU" sz="1200" b="1" kern="1200" dirty="0" smtClean="0">
                <a:solidFill>
                  <a:srgbClr val="000000"/>
                </a:solidFill>
                <a:effectLst/>
                <a:latin typeface="Calibri" panose="020F0502020204030204" pitchFamily="34" charset="0"/>
                <a:ea typeface="Calibri" panose="020F0502020204030204" pitchFamily="34" charset="0"/>
                <a:cs typeface="+mn-cs"/>
              </a:rPr>
              <a:t>Драйвер каталога </a:t>
            </a:r>
            <a:r>
              <a:rPr lang="ru-RU" sz="1200" kern="1200" dirty="0" smtClean="0">
                <a:solidFill>
                  <a:srgbClr val="000000"/>
                </a:solidFill>
                <a:effectLst/>
                <a:latin typeface="Calibri" panose="020F0502020204030204" pitchFamily="34" charset="0"/>
                <a:ea typeface="Calibri" panose="020F0502020204030204" pitchFamily="34" charset="0"/>
                <a:cs typeface="+mn-cs"/>
              </a:rPr>
              <a:t>– это очень привлекательный продукт, который можно получить по выгодной цене при условии размещения заказа на определенную сумму.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5000"/>
              </a:lnSpc>
              <a:spcAft>
                <a:spcPts val="0"/>
              </a:spcAft>
              <a:buFont typeface="Symbol" panose="05050102010706020507" pitchFamily="18" charset="2"/>
              <a:buChar char=""/>
            </a:pPr>
            <a:r>
              <a:rPr lang="ru-RU" sz="1200" kern="12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Драйвером каталога №3 является</a:t>
            </a:r>
            <a:r>
              <a:rPr lang="ru-RU" sz="1200" dirty="0" smtClean="0">
                <a:effectLst/>
                <a:latin typeface="Calibri" panose="020F0502020204030204" pitchFamily="34" charset="0"/>
                <a:ea typeface="Times New Roman" panose="02020603050405020304" pitchFamily="18" charset="0"/>
                <a:cs typeface="Calibri" panose="020F0502020204030204" pitchFamily="34" charset="0"/>
              </a:rPr>
              <a:t> комплект </a:t>
            </a:r>
            <a:r>
              <a:rPr lang="ru-RU" sz="1200" dirty="0" err="1" smtClean="0">
                <a:effectLst/>
                <a:latin typeface="Calibri" panose="020F0502020204030204" pitchFamily="34" charset="0"/>
                <a:ea typeface="Times New Roman" panose="02020603050405020304" pitchFamily="18" charset="0"/>
                <a:cs typeface="Calibri" panose="020F0502020204030204" pitchFamily="34" charset="0"/>
              </a:rPr>
              <a:t>Love</a:t>
            </a:r>
            <a:r>
              <a:rPr lang="ru-RU" sz="1200" dirty="0" smtClean="0">
                <a:effectLst/>
                <a:latin typeface="Calibri" panose="020F0502020204030204" pitchFamily="34" charset="0"/>
                <a:ea typeface="Times New Roman" panose="02020603050405020304" pitchFamily="18" charset="0"/>
                <a:cs typeface="Calibri" panose="020F0502020204030204" pitchFamily="34" charset="0"/>
              </a:rPr>
              <a:t> </a:t>
            </a:r>
            <a:r>
              <a:rPr lang="ru-RU" sz="1200" dirty="0" err="1" smtClean="0">
                <a:effectLst/>
                <a:latin typeface="Calibri" panose="020F0502020204030204" pitchFamily="34" charset="0"/>
                <a:ea typeface="Times New Roman" panose="02020603050405020304" pitchFamily="18" charset="0"/>
                <a:cs typeface="Calibri" panose="020F0502020204030204" pitchFamily="34" charset="0"/>
              </a:rPr>
              <a:t>Potion</a:t>
            </a:r>
            <a:r>
              <a:rPr lang="ru-RU" sz="1200" dirty="0" smtClean="0">
                <a:effectLst/>
                <a:latin typeface="Calibri" panose="020F0502020204030204" pitchFamily="34" charset="0"/>
                <a:ea typeface="Times New Roman" panose="02020603050405020304" pitchFamily="18" charset="0"/>
                <a:cs typeface="Calibri" panose="020F0502020204030204" pitchFamily="34" charset="0"/>
              </a:rPr>
              <a:t> (топ и шортики), который можно приобрести всего за 899 рублей, при единовременном заказе на 1190 рублей из этого каталога.</a:t>
            </a:r>
            <a:endParaRPr lang="ru-RU" sz="1200" dirty="0" smtClean="0">
              <a:effectLst/>
              <a:latin typeface="Times New Roman" panose="02020603050405020304" pitchFamily="18" charset="0"/>
              <a:ea typeface="Times New Roman" panose="02020603050405020304" pitchFamily="18" charset="0"/>
            </a:endParaRPr>
          </a:p>
          <a:p>
            <a:pPr>
              <a:lnSpc>
                <a:spcPct val="105000"/>
              </a:lnSpc>
              <a:spcAft>
                <a:spcPts val="80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3) </a:t>
            </a:r>
            <a:r>
              <a:rPr lang="ru-RU" sz="1200" b="1" kern="1200" dirty="0" err="1" smtClean="0">
                <a:solidFill>
                  <a:srgbClr val="000000"/>
                </a:solidFill>
                <a:effectLst/>
                <a:latin typeface="Calibri" panose="020F0502020204030204" pitchFamily="34" charset="0"/>
                <a:ea typeface="+mn-ea"/>
                <a:cs typeface="Calibri" panose="020F0502020204030204" pitchFamily="34" charset="0"/>
              </a:rPr>
              <a:t>Суперпредложение</a:t>
            </a:r>
            <a:r>
              <a:rPr lang="ru-RU" sz="1200" b="1" kern="1200" dirty="0" smtClean="0">
                <a:solidFill>
                  <a:srgbClr val="000000"/>
                </a:solidFill>
                <a:effectLst/>
                <a:latin typeface="Calibri" panose="020F0502020204030204" pitchFamily="34" charset="0"/>
                <a:ea typeface="+mn-ea"/>
                <a:cs typeface="Calibri" panose="020F0502020204030204" pitchFamily="34" charset="0"/>
              </a:rPr>
              <a:t> в конце каталога </a:t>
            </a:r>
            <a:r>
              <a:rPr lang="ru-RU" sz="1200" kern="1200" dirty="0" smtClean="0">
                <a:solidFill>
                  <a:srgbClr val="000000"/>
                </a:solidFill>
                <a:effectLst/>
                <a:latin typeface="Calibri" panose="020F0502020204030204" pitchFamily="34" charset="0"/>
                <a:ea typeface="+mn-ea"/>
                <a:cs typeface="Calibri" panose="020F0502020204030204" pitchFamily="34" charset="0"/>
              </a:rPr>
              <a:t>– это дополнительные интересные предложения с суперскидками на нескольких разворотах в самом конце каталога, объединённые общими темами.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4) Главные продукты каталога </a:t>
            </a:r>
            <a:r>
              <a:rPr lang="ru-RU" sz="1200" kern="1200" dirty="0" smtClean="0">
                <a:solidFill>
                  <a:srgbClr val="000000"/>
                </a:solidFill>
                <a:effectLst/>
                <a:latin typeface="Calibri" panose="020F0502020204030204" pitchFamily="34" charset="0"/>
                <a:ea typeface="+mn-ea"/>
                <a:cs typeface="Calibri" panose="020F0502020204030204" pitchFamily="34" charset="0"/>
              </a:rPr>
              <a:t>–</a:t>
            </a:r>
            <a:r>
              <a:rPr lang="ru-RU" sz="1200" b="1" kern="1200" dirty="0" smtClean="0">
                <a:solidFill>
                  <a:srgbClr val="000000"/>
                </a:solidFill>
                <a:effectLst/>
                <a:latin typeface="Calibri" panose="020F0502020204030204" pitchFamily="34" charset="0"/>
                <a:ea typeface="+mn-ea"/>
                <a:cs typeface="Calibri" panose="020F0502020204030204" pitchFamily="34" charset="0"/>
              </a:rPr>
              <a:t> </a:t>
            </a:r>
            <a:r>
              <a:rPr lang="ru-RU" sz="1200" kern="1200" dirty="0" smtClean="0">
                <a:solidFill>
                  <a:srgbClr val="000000"/>
                </a:solidFill>
                <a:effectLst/>
                <a:latin typeface="Calibri" panose="020F0502020204030204" pitchFamily="34" charset="0"/>
                <a:ea typeface="+mn-ea"/>
                <a:cs typeface="Calibri" panose="020F0502020204030204" pitchFamily="34" charset="0"/>
              </a:rPr>
              <a:t>это популярные продукты с большой скидкой, они расположены внутри каталога. Потенциально это самые продаваемые продукты из текущего каталога. Дизайн страниц с такими продуктами намеренно отличается от остальных страниц с целью привлечения внимания.</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5) </a:t>
            </a:r>
            <a:r>
              <a:rPr lang="ru-RU" sz="1200" b="1" kern="1200" dirty="0" err="1" smtClean="0">
                <a:solidFill>
                  <a:srgbClr val="000000"/>
                </a:solidFill>
                <a:effectLst/>
                <a:latin typeface="Calibri" panose="020F0502020204030204" pitchFamily="34" charset="0"/>
                <a:ea typeface="+mn-ea"/>
                <a:cs typeface="Calibri" panose="020F0502020204030204" pitchFamily="34" charset="0"/>
              </a:rPr>
              <a:t>Суперпредложение</a:t>
            </a:r>
            <a:r>
              <a:rPr lang="ru-RU" sz="1200" b="1" kern="1200" dirty="0" smtClean="0">
                <a:solidFill>
                  <a:srgbClr val="000000"/>
                </a:solidFill>
                <a:effectLst/>
                <a:latin typeface="Calibri" panose="020F0502020204030204" pitchFamily="34" charset="0"/>
                <a:ea typeface="+mn-ea"/>
                <a:cs typeface="Calibri" panose="020F0502020204030204" pitchFamily="34" charset="0"/>
              </a:rPr>
              <a:t> на задней обложке каталога. </a:t>
            </a:r>
            <a:r>
              <a:rPr lang="ru-RU" sz="1200" kern="1200" dirty="0" smtClean="0">
                <a:solidFill>
                  <a:srgbClr val="000000"/>
                </a:solidFill>
                <a:effectLst/>
                <a:latin typeface="Calibri" panose="020F0502020204030204" pitchFamily="34" charset="0"/>
                <a:ea typeface="+mn-ea"/>
                <a:cs typeface="Calibri" panose="020F0502020204030204" pitchFamily="34" charset="0"/>
              </a:rPr>
              <a:t>Это предложение называется «Дверь в </a:t>
            </a:r>
            <a:r>
              <a:rPr lang="ru-RU" sz="1200" kern="1200" dirty="0" err="1" smtClean="0">
                <a:solidFill>
                  <a:srgbClr val="000000"/>
                </a:solidFill>
                <a:effectLst/>
                <a:latin typeface="Calibri" panose="020F0502020204030204" pitchFamily="34" charset="0"/>
                <a:ea typeface="+mn-ea"/>
                <a:cs typeface="Calibri" panose="020F0502020204030204" pitchFamily="34" charset="0"/>
              </a:rPr>
              <a:t>Орифлэйм</a:t>
            </a:r>
            <a:r>
              <a:rPr lang="ru-RU" sz="1200" kern="1200" dirty="0" smtClean="0">
                <a:solidFill>
                  <a:srgbClr val="000000"/>
                </a:solidFill>
                <a:effectLst/>
                <a:latin typeface="Calibri" panose="020F0502020204030204" pitchFamily="34" charset="0"/>
                <a:ea typeface="+mn-ea"/>
                <a:cs typeface="Calibri" panose="020F0502020204030204" pitchFamily="34" charset="0"/>
              </a:rPr>
              <a:t>», так как многие клиенты начинают просмотр каталога с конца. Как правило, в каждом заказе есть этот продукт!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200" kern="1200" dirty="0" smtClean="0">
                <a:solidFill>
                  <a:srgbClr val="000000"/>
                </a:solidFill>
                <a:effectLst/>
                <a:latin typeface="Calibri" panose="020F0502020204030204" pitchFamily="34" charset="0"/>
                <a:ea typeface="+mn-ea"/>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b="1" kern="1200" dirty="0" smtClean="0">
                <a:solidFill>
                  <a:srgbClr val="000000"/>
                </a:solidFill>
                <a:effectLst/>
                <a:latin typeface="Calibri" panose="020F0502020204030204" pitchFamily="34" charset="0"/>
                <a:ea typeface="+mn-ea"/>
                <a:cs typeface="Calibri" panose="020F0502020204030204" pitchFamily="34" charset="0"/>
              </a:rPr>
              <a:t>5) Кроме того, в каталоге, конечно, представлены ВСЕ категории продуктов</a:t>
            </a:r>
            <a:r>
              <a:rPr lang="ru-RU" sz="1200" kern="1200" dirty="0" smtClean="0">
                <a:solidFill>
                  <a:srgbClr val="000000"/>
                </a:solidFill>
                <a:effectLst/>
                <a:latin typeface="Calibri" panose="020F0502020204030204" pitchFamily="34" charset="0"/>
                <a:ea typeface="+mn-ea"/>
                <a:cs typeface="Calibri" panose="020F0502020204030204" pitchFamily="34" charset="0"/>
              </a:rPr>
              <a:t>: </a:t>
            </a:r>
            <a:r>
              <a:rPr lang="ru-RU" sz="1200" kern="1200" dirty="0" err="1" smtClean="0">
                <a:solidFill>
                  <a:srgbClr val="000000"/>
                </a:solidFill>
                <a:effectLst/>
                <a:latin typeface="Calibri" panose="020F0502020204030204" pitchFamily="34" charset="0"/>
                <a:ea typeface="+mn-ea"/>
                <a:cs typeface="Calibri" panose="020F0502020204030204" pitchFamily="34" charset="0"/>
              </a:rPr>
              <a:t>Вэлнэс</a:t>
            </a:r>
            <a:r>
              <a:rPr lang="ru-RU" sz="1200" kern="1200" dirty="0" smtClean="0">
                <a:solidFill>
                  <a:srgbClr val="000000"/>
                </a:solidFill>
                <a:effectLst/>
                <a:latin typeface="Calibri" panose="020F0502020204030204" pitchFamily="34" charset="0"/>
                <a:ea typeface="+mn-ea"/>
                <a:cs typeface="Calibri" panose="020F0502020204030204" pitchFamily="34" charset="0"/>
              </a:rPr>
              <a:t>, уход за кожей лица, декоративная косметика, ароматы, уход за волосами, уход за телом и аксессуары. При просмотре каталога стоит обратить внимание на продукты в разных категориях, чтобы найти именно то, что нужно вам.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2</a:t>
            </a:fld>
            <a:endParaRPr lang="ru-RU"/>
          </a:p>
        </p:txBody>
      </p:sp>
    </p:spTree>
    <p:extLst>
      <p:ext uri="{BB962C8B-B14F-4D97-AF65-F5344CB8AC3E}">
        <p14:creationId xmlns:p14="http://schemas.microsoft.com/office/powerpoint/2010/main" val="1519269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ru-RU" sz="1100" dirty="0" smtClean="0">
                <a:effectLst/>
                <a:latin typeface="Calibri" panose="020F0502020204030204" pitchFamily="34" charset="0"/>
                <a:ea typeface="GillSansAltOneWGLLight"/>
                <a:cs typeface="GillSansAltOneWGLLight"/>
              </a:rPr>
              <a:t>Многофункциональные средства BB- и CC-кремы для ухода за кожей лица уже давно завоевали наши любовь и доверие. Эти "бальзамы красоты" (BB расшифровывается как </a:t>
            </a:r>
            <a:r>
              <a:rPr lang="ru-RU" sz="1100" dirty="0" err="1" smtClean="0">
                <a:effectLst/>
                <a:latin typeface="Calibri" panose="020F0502020204030204" pitchFamily="34" charset="0"/>
                <a:ea typeface="GillSansAltOneWGLLight"/>
                <a:cs typeface="GillSansAltOneWGLLight"/>
              </a:rPr>
              <a:t>beauty</a:t>
            </a:r>
            <a:r>
              <a:rPr lang="ru-RU" sz="1100" dirty="0" smtClean="0">
                <a:effectLst/>
                <a:latin typeface="Calibri" panose="020F0502020204030204" pitchFamily="34" charset="0"/>
                <a:ea typeface="GillSansAltOneWGLLight"/>
                <a:cs typeface="GillSansAltOneWGLLight"/>
              </a:rPr>
              <a:t> </a:t>
            </a:r>
            <a:r>
              <a:rPr lang="ru-RU" sz="1100" dirty="0" err="1" smtClean="0">
                <a:effectLst/>
                <a:latin typeface="Calibri" panose="020F0502020204030204" pitchFamily="34" charset="0"/>
                <a:ea typeface="GillSansAltOneWGLLight"/>
                <a:cs typeface="GillSansAltOneWGLLight"/>
              </a:rPr>
              <a:t>balm</a:t>
            </a:r>
            <a:r>
              <a:rPr lang="ru-RU" sz="1100" dirty="0" smtClean="0">
                <a:effectLst/>
                <a:latin typeface="Calibri" panose="020F0502020204030204" pitchFamily="34" charset="0"/>
                <a:ea typeface="GillSansAltOneWGLLight"/>
                <a:cs typeface="GillSansAltOneWGLLight"/>
              </a:rPr>
              <a:t>) и корректоры тона кожи (CC — </a:t>
            </a:r>
            <a:r>
              <a:rPr lang="ru-RU" sz="1100" dirty="0" err="1" smtClean="0">
                <a:effectLst/>
                <a:latin typeface="Calibri" panose="020F0502020204030204" pitchFamily="34" charset="0"/>
                <a:ea typeface="GillSansAltOneWGLLight"/>
                <a:cs typeface="GillSansAltOneWGLLight"/>
              </a:rPr>
              <a:t>colour</a:t>
            </a:r>
            <a:r>
              <a:rPr lang="ru-RU" sz="1100" dirty="0" smtClean="0">
                <a:effectLst/>
                <a:latin typeface="Calibri" panose="020F0502020204030204" pitchFamily="34" charset="0"/>
                <a:ea typeface="GillSansAltOneWGLLight"/>
                <a:cs typeface="GillSansAltOneWGLLight"/>
              </a:rPr>
              <a:t> </a:t>
            </a:r>
            <a:r>
              <a:rPr lang="ru-RU" sz="1100" dirty="0" err="1" smtClean="0">
                <a:effectLst/>
                <a:latin typeface="Calibri" panose="020F0502020204030204" pitchFamily="34" charset="0"/>
                <a:ea typeface="GillSansAltOneWGLLight"/>
                <a:cs typeface="GillSansAltOneWGLLight"/>
              </a:rPr>
              <a:t>correcting</a:t>
            </a:r>
            <a:r>
              <a:rPr lang="ru-RU" sz="1100" dirty="0" smtClean="0">
                <a:effectLst/>
                <a:latin typeface="Calibri" panose="020F0502020204030204" pitchFamily="34" charset="0"/>
                <a:ea typeface="GillSansAltOneWGLLight"/>
                <a:cs typeface="GillSansAltOneWGLLight"/>
              </a:rPr>
              <a:t>) нравятся своими удобством и форматом "все в одном", избавляя кожу от несовершенств, увлажняя, питая и выполняя многие другие функции. Теперь подобные средства желают оказаться не только в наших косметичках, но и на полочках в ванной: многофункциональные BB- и CC-продукты создают и для волос.</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GillSansAltOneWGLLight"/>
                <a:cs typeface="GillSansAltOneWGLLight"/>
              </a:rPr>
              <a:t>Эти продукты относятся к так называемому несмываемому уходу, то есть средства наносятся на чистые влажные волосы и не смываются водой. Их действие на структуру волос можно сравнить с действием дневного или ночного крема для лица.</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GillSansAltOneWGLLight"/>
                <a:cs typeface="GillSansAltOneWGLLight"/>
              </a:rPr>
              <a:t>Крема, флюиды, спреи - все они впитываются в волос, увлажняя, питая и защищая его, заполняют пустоты, не дают эффекта жирности.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GillSansAltOneWGLLight"/>
                <a:cs typeface="GillSansAltOneWGLLight"/>
              </a:rPr>
              <a:t>В каталоге №3 мы предлагаем такую новинку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100" b="1" dirty="0" smtClean="0">
              <a:effectLst/>
              <a:latin typeface="Calibri" panose="020F0502020204030204" pitchFamily="34" charset="0"/>
              <a:ea typeface="GillSansAltOneWGLLight"/>
              <a:cs typeface="GillSansAltOneWGLLight"/>
            </a:endParaRPr>
          </a:p>
          <a:p>
            <a:pPr>
              <a:lnSpc>
                <a:spcPct val="107000"/>
              </a:lnSpc>
              <a:spcAft>
                <a:spcPts val="800"/>
              </a:spcAft>
            </a:pPr>
            <a:r>
              <a:rPr lang="ru-RU" sz="1100" b="1" dirty="0" smtClean="0">
                <a:effectLst/>
                <a:latin typeface="Calibri" panose="020F0502020204030204" pitchFamily="34" charset="0"/>
                <a:ea typeface="GillSansAltOneWGLLight"/>
                <a:cs typeface="GillSansAltOneWGLLight"/>
              </a:rPr>
              <a:t>32142 СС-крем для волос «Эксперт-Уход» 150 мл.</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GillSansAltOneWGLLight"/>
                <a:cs typeface="GillSansAltOneWGLLight"/>
              </a:rPr>
              <a:t>Аббревиатура </a:t>
            </a:r>
            <a:r>
              <a:rPr lang="en-US" sz="1100" dirty="0" smtClean="0">
                <a:effectLst/>
                <a:latin typeface="Calibri" panose="020F0502020204030204" pitchFamily="34" charset="0"/>
                <a:ea typeface="GillSansAltOneWGLLight"/>
                <a:cs typeface="GillSansAltOneWGLLight"/>
              </a:rPr>
              <a:t>CC</a:t>
            </a:r>
            <a:r>
              <a:rPr lang="ru-RU" sz="1100" dirty="0" smtClean="0">
                <a:effectLst/>
                <a:latin typeface="Calibri" panose="020F0502020204030204" pitchFamily="34" charset="0"/>
                <a:ea typeface="GillSansAltOneWGLLight"/>
                <a:cs typeface="GillSansAltOneWGLLight"/>
              </a:rPr>
              <a:t> в уходе за волосами, будет означать- «</a:t>
            </a:r>
            <a:r>
              <a:rPr lang="en-US" sz="1100" dirty="0" smtClean="0">
                <a:effectLst/>
                <a:latin typeface="Calibri" panose="020F0502020204030204" pitchFamily="34" charset="0"/>
                <a:ea typeface="GillSansAltOneWGLLight"/>
                <a:cs typeface="GillSansAltOneWGLLight"/>
              </a:rPr>
              <a:t>complete care</a:t>
            </a:r>
            <a:r>
              <a:rPr lang="ru-RU" sz="1100" dirty="0" smtClean="0">
                <a:effectLst/>
                <a:latin typeface="Calibri" panose="020F0502020204030204" pitchFamily="34" charset="0"/>
                <a:ea typeface="GillSansAltOneWGLLight"/>
                <a:cs typeface="GillSansAltOneWGLLight"/>
              </a:rPr>
              <a:t>» - комплексный уход.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СС-крем для волос 10-в-1 с Омега-комплексом и антиоксидантом 6-Gingerol увлажняет, защищает, укрепляет волосы и ухаживает за кожей головы. Не требует смывания. Используй на чистых, чуть влажных волосах перед укладкой или на сухие волосы в качестве финального штриха – и наслаждайся великолепием здоровых волос.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10-в-1:</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1. Восстановление и увлажнение*</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2. Сияние**</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3. Мягкость и шелковистость**</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4. Волосы не пушатся**</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5. Защита цвета</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6. Дополнительный объем**</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7. Облегчает расчесывание**</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8. Предотвращает секущиеся концы</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9. </a:t>
            </a:r>
            <a:r>
              <a:rPr lang="ru-RU" sz="1100" dirty="0" err="1" smtClean="0">
                <a:effectLst/>
                <a:latin typeface="Calibri" panose="020F0502020204030204" pitchFamily="34" charset="0"/>
                <a:ea typeface="Calibri" panose="020F0502020204030204" pitchFamily="34" charset="0"/>
                <a:cs typeface="Times New Roman" panose="02020603050405020304" pitchFamily="18" charset="0"/>
              </a:rPr>
              <a:t>Термозащита</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при укладке.</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10. Укрощает непослушные волосы**</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*По результатам инструментальных тестов</a:t>
            </a:r>
          </a:p>
          <a:p>
            <a:pPr>
              <a:lnSpc>
                <a:spcPct val="107000"/>
              </a:lnSpc>
              <a:spcAft>
                <a:spcPts val="800"/>
              </a:spcAft>
            </a:pPr>
            <a:r>
              <a:rPr lang="ru-RU" sz="1050" dirty="0" smtClean="0">
                <a:effectLst/>
                <a:latin typeface="Calibri" panose="020F0502020204030204" pitchFamily="34" charset="0"/>
                <a:ea typeface="Calibri" panose="020F0502020204030204" pitchFamily="34" charset="0"/>
                <a:cs typeface="Times New Roman" panose="02020603050405020304" pitchFamily="18" charset="0"/>
              </a:rPr>
              <a:t>**По результатам потребительских тестов</a:t>
            </a: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Омега-комплекс - сочетание Омега-3 и Омега-6 кислот необходимо нашему организму для красоты и здоровья волос. Эти жирные кислоты глубоко проникают внутрь волосяного стержня, питая, увлажняя, восстанавливая и укрепляя его структуру, а также возвращают волосам блеск и силу, защищая их от повреждений.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Использование: Выдавите небольшое количество средства на ладонь, разотрите и нанесите на чистые влажные волосы от середины к концам. Не смывайте. Дополнительное преимущество: крем можно использовать на сухих волосах после укладки в качестве финального штриха.</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Необходимое количество:</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ru-RU" sz="1100" dirty="0" smtClean="0">
                <a:effectLst/>
              </a:rPr>
              <a:t>Длинные волосы 4-6 нажатий</a:t>
            </a:r>
          </a:p>
          <a:p>
            <a:pPr marL="342900" lvl="0" indent="-342900">
              <a:buFont typeface="Symbol" panose="05050102010706020507" pitchFamily="18" charset="2"/>
              <a:buChar char=""/>
            </a:pPr>
            <a:r>
              <a:rPr lang="ru-RU" sz="1100" dirty="0" smtClean="0">
                <a:effectLst/>
              </a:rPr>
              <a:t>Средние волосы 3-5 нажатия</a:t>
            </a:r>
          </a:p>
          <a:p>
            <a:pPr marL="342900" lvl="0" indent="-342900">
              <a:buFont typeface="Symbol" panose="05050102010706020507" pitchFamily="18" charset="2"/>
              <a:buChar char=""/>
            </a:pPr>
            <a:r>
              <a:rPr lang="ru-RU" sz="1100" dirty="0" smtClean="0">
                <a:effectLst/>
              </a:rPr>
              <a:t>Короткие волосы 2-3 нажатия  </a:t>
            </a:r>
          </a:p>
          <a:p>
            <a:pPr>
              <a:lnSpc>
                <a:spcPct val="107000"/>
              </a:lnSpc>
              <a:spcAft>
                <a:spcPts val="800"/>
              </a:spcAft>
            </a:pPr>
            <a:r>
              <a:rPr lang="ru-RU" sz="1100" i="1" dirty="0" smtClean="0">
                <a:effectLst/>
                <a:latin typeface="Calibri" panose="020F0502020204030204" pitchFamily="34" charset="0"/>
                <a:ea typeface="Calibri" panose="020F0502020204030204" pitchFamily="34" charset="0"/>
                <a:cs typeface="Times New Roman" panose="02020603050405020304" pitchFamily="18" charset="0"/>
              </a:rPr>
              <a:t>В каталоге №3 есть возможность приобрести СС-крем для волос «Эксперт-Уход» за 429 рублей.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22</a:t>
            </a:fld>
            <a:endParaRPr lang="ru-RU"/>
          </a:p>
        </p:txBody>
      </p:sp>
    </p:spTree>
    <p:extLst>
      <p:ext uri="{BB962C8B-B14F-4D97-AF65-F5344CB8AC3E}">
        <p14:creationId xmlns:p14="http://schemas.microsoft.com/office/powerpoint/2010/main" val="1735541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23</a:t>
            </a:fld>
            <a:endParaRPr lang="ru-RU"/>
          </a:p>
        </p:txBody>
      </p:sp>
    </p:spTree>
    <p:extLst>
      <p:ext uri="{BB962C8B-B14F-4D97-AF65-F5344CB8AC3E}">
        <p14:creationId xmlns:p14="http://schemas.microsoft.com/office/powerpoint/2010/main" val="718996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Есть разряд универсальных продуктов и подарков, которые подойдут всегда всем и каждому, к ним относятся средства по уходу за телом, в частности гели для душа. Это необходимые составляющие ежедневного ухода современного человека. Эти продукты всегда будут нужны и необходимы.</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Потребительское тестирование показало, что мы выбираем средства для душа или ванны, ориентируясь на аромат. Интересный факт, что есть сезонные различия, например, весной больше всего выбирают средства с яркими насыщенными цветочными или фруктовыми ароматами.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Серия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Discover</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от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Орифлэйм</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как раз и предлагает средства для душа с насыщенными ароматами!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В каталоге № 3 выходят новинки серии </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Discover</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с экзотическими японскими ароматами.</a:t>
            </a:r>
          </a:p>
          <a:p>
            <a:pPr>
              <a:lnSpc>
                <a:spcPct val="107000"/>
              </a:lnSpc>
              <a:spcAft>
                <a:spcPts val="800"/>
              </a:spcAft>
            </a:pP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32638 Гель для душа «Японские церемонии» 250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Times New Roman" panose="02020603050405020304" pitchFamily="18" charset="0"/>
                <a:cs typeface="Times New Roman" panose="02020603050405020304" pitchFamily="18" charset="0"/>
              </a:rPr>
              <a:t>Душистый гель для ежедневного применения. С ароматом японской камелии </a:t>
            </a:r>
            <a:r>
              <a:rPr lang="ru-RU" sz="1200" dirty="0" err="1" smtClean="0">
                <a:effectLst/>
                <a:latin typeface="Calibri" panose="020F0502020204030204" pitchFamily="34" charset="0"/>
                <a:ea typeface="Times New Roman" panose="02020603050405020304" pitchFamily="18" charset="0"/>
                <a:cs typeface="Times New Roman" panose="02020603050405020304" pitchFamily="18" charset="0"/>
              </a:rPr>
              <a:t>цубаки</a:t>
            </a:r>
            <a:r>
              <a:rPr lang="ru-RU" sz="1200" dirty="0" smtClean="0">
                <a:effectLst/>
                <a:latin typeface="Calibri" panose="020F0502020204030204" pitchFamily="34" charset="0"/>
                <a:ea typeface="Times New Roman" panose="02020603050405020304" pitchFamily="18" charset="0"/>
                <a:cs typeface="Times New Roman" panose="02020603050405020304" pitchFamily="18" charset="0"/>
              </a:rPr>
              <a:t> и белого чая, </a:t>
            </a:r>
            <a:r>
              <a:rPr lang="ru-RU" sz="1200" dirty="0" err="1" smtClean="0">
                <a:effectLst/>
                <a:latin typeface="Calibri" panose="020F0502020204030204" pitchFamily="34" charset="0"/>
                <a:ea typeface="Times New Roman" panose="02020603050405020304" pitchFamily="18" charset="0"/>
                <a:cs typeface="Times New Roman" panose="02020603050405020304" pitchFamily="18" charset="0"/>
              </a:rPr>
              <a:t>pH</a:t>
            </a:r>
            <a:r>
              <a:rPr lang="ru-RU" sz="1200" dirty="0" smtClean="0">
                <a:effectLst/>
                <a:latin typeface="Calibri" panose="020F0502020204030204" pitchFamily="34" charset="0"/>
                <a:ea typeface="Times New Roman" panose="02020603050405020304" pitchFamily="18" charset="0"/>
                <a:cs typeface="Times New Roman" panose="02020603050405020304" pitchFamily="18" charset="0"/>
              </a:rPr>
              <a:t>-сбалансирован.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Times New Roman" panose="02020603050405020304" pitchFamily="18"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 каталоге №3 есть возможность приобрести Гель для душа «Японские церемонии» за 79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Times New Roman" panose="02020603050405020304" pitchFamily="18"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32639 Гель для душа «Японская философия» 250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Times New Roman" panose="02020603050405020304" pitchFamily="18" charset="0"/>
                <a:cs typeface="Times New Roman" panose="02020603050405020304" pitchFamily="18" charset="0"/>
              </a:rPr>
              <a:t>Душистый гель для ежедневного применения. С ароматом японского кипариса </a:t>
            </a:r>
            <a:r>
              <a:rPr lang="ru-RU" sz="1200" dirty="0" err="1" smtClean="0">
                <a:effectLst/>
                <a:latin typeface="Calibri" panose="020F0502020204030204" pitchFamily="34" charset="0"/>
                <a:ea typeface="Times New Roman" panose="02020603050405020304" pitchFamily="18" charset="0"/>
                <a:cs typeface="Times New Roman" panose="02020603050405020304" pitchFamily="18" charset="0"/>
              </a:rPr>
              <a:t>хиноки</a:t>
            </a:r>
            <a:r>
              <a:rPr lang="ru-RU" sz="1200" dirty="0" smtClean="0">
                <a:effectLst/>
                <a:latin typeface="Calibri" panose="020F0502020204030204" pitchFamily="34" charset="0"/>
                <a:ea typeface="Times New Roman" panose="02020603050405020304" pitchFamily="18" charset="0"/>
                <a:cs typeface="Times New Roman" panose="02020603050405020304" pitchFamily="18" charset="0"/>
              </a:rPr>
              <a:t> и цитруса </a:t>
            </a:r>
            <a:r>
              <a:rPr lang="ru-RU" sz="1200" dirty="0" err="1" smtClean="0">
                <a:effectLst/>
                <a:latin typeface="Calibri" panose="020F0502020204030204" pitchFamily="34" charset="0"/>
                <a:ea typeface="Times New Roman" panose="02020603050405020304" pitchFamily="18" charset="0"/>
                <a:cs typeface="Times New Roman" panose="02020603050405020304" pitchFamily="18" charset="0"/>
              </a:rPr>
              <a:t>юдзу</a:t>
            </a:r>
            <a:r>
              <a:rPr lang="ru-RU" sz="120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ru-RU" sz="1200" dirty="0" err="1" smtClean="0">
                <a:effectLst/>
                <a:latin typeface="Calibri" panose="020F0502020204030204" pitchFamily="34" charset="0"/>
                <a:ea typeface="Times New Roman" panose="02020603050405020304" pitchFamily="18" charset="0"/>
                <a:cs typeface="Times New Roman" panose="02020603050405020304" pitchFamily="18" charset="0"/>
              </a:rPr>
              <a:t>pH</a:t>
            </a:r>
            <a:r>
              <a:rPr lang="ru-RU" sz="1200" dirty="0" smtClean="0">
                <a:effectLst/>
                <a:latin typeface="Calibri" panose="020F0502020204030204" pitchFamily="34" charset="0"/>
                <a:ea typeface="Times New Roman" panose="02020603050405020304" pitchFamily="18" charset="0"/>
                <a:cs typeface="Times New Roman" panose="02020603050405020304" pitchFamily="18" charset="0"/>
              </a:rPr>
              <a:t>-сбалансирован.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Times New Roman" panose="02020603050405020304" pitchFamily="18"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 каталоге №3 есть возможность приобрести Гель для душа «Японская философия» за 79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32640 Мыло «Японские церемонии» 90 г.</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Times New Roman" panose="02020603050405020304" pitchFamily="18" charset="0"/>
                <a:cs typeface="Times New Roman" panose="02020603050405020304" pitchFamily="18" charset="0"/>
              </a:rPr>
              <a:t>Великолепное душистое мыло с ароматом японской камелии </a:t>
            </a:r>
            <a:r>
              <a:rPr lang="ru-RU" sz="1200" dirty="0" err="1" smtClean="0">
                <a:effectLst/>
                <a:latin typeface="Calibri" panose="020F0502020204030204" pitchFamily="34" charset="0"/>
                <a:ea typeface="Times New Roman" panose="02020603050405020304" pitchFamily="18" charset="0"/>
                <a:cs typeface="Times New Roman" panose="02020603050405020304" pitchFamily="18" charset="0"/>
              </a:rPr>
              <a:t>цубаки</a:t>
            </a:r>
            <a:r>
              <a:rPr lang="ru-RU" sz="1200" dirty="0" smtClean="0">
                <a:effectLst/>
                <a:latin typeface="Calibri" panose="020F0502020204030204" pitchFamily="34" charset="0"/>
                <a:ea typeface="Times New Roman" panose="02020603050405020304" pitchFamily="18" charset="0"/>
                <a:cs typeface="Times New Roman" panose="02020603050405020304" pitchFamily="18" charset="0"/>
              </a:rPr>
              <a:t> и белого чая. Подходит для ежедневного применения.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 каталоге №3 есть возможность приобрести мыло «Японские церемонии» за 40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Это интересно:</a:t>
            </a:r>
            <a:r>
              <a:rPr lang="ru-RU" sz="8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ru-RU" sz="1200" dirty="0" smtClean="0">
                <a:effectLst/>
                <a:latin typeface="Calibri" panose="020F0502020204030204" pitchFamily="34" charset="0"/>
                <a:ea typeface="Times New Roman" panose="02020603050405020304" pitchFamily="18" charset="0"/>
              </a:rPr>
              <a:t> </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b="1" dirty="0" smtClean="0">
                <a:effectLst/>
                <a:latin typeface="Calibri" panose="020F0502020204030204" pitchFamily="34" charset="0"/>
                <a:ea typeface="Times New Roman" panose="02020603050405020304" pitchFamily="18" charset="0"/>
              </a:rPr>
              <a:t>Камелия </a:t>
            </a:r>
            <a:r>
              <a:rPr lang="ru-RU" sz="1200" b="1" dirty="0" err="1" smtClean="0">
                <a:effectLst/>
                <a:latin typeface="Calibri" panose="020F0502020204030204" pitchFamily="34" charset="0"/>
                <a:ea typeface="Times New Roman" panose="02020603050405020304" pitchFamily="18" charset="0"/>
              </a:rPr>
              <a:t>цубаки</a:t>
            </a:r>
            <a:r>
              <a:rPr lang="ru-RU" sz="1200" dirty="0" smtClean="0">
                <a:effectLst/>
                <a:latin typeface="Calibri" panose="020F0502020204030204" pitchFamily="34" charset="0"/>
                <a:ea typeface="Times New Roman" panose="02020603050405020304" pitchFamily="18" charset="0"/>
              </a:rPr>
              <a:t> - привычное название камелии образовано от имени иезуитского миссионера Георга Йозефа </a:t>
            </a:r>
            <a:r>
              <a:rPr lang="ru-RU" sz="1200" dirty="0" err="1" smtClean="0">
                <a:effectLst/>
                <a:latin typeface="Calibri" panose="020F0502020204030204" pitchFamily="34" charset="0"/>
                <a:ea typeface="Times New Roman" panose="02020603050405020304" pitchFamily="18" charset="0"/>
              </a:rPr>
              <a:t>Камела</a:t>
            </a:r>
            <a:r>
              <a:rPr lang="ru-RU" sz="1200" dirty="0" smtClean="0">
                <a:effectLst/>
                <a:latin typeface="Calibri" panose="020F0502020204030204" pitchFamily="34" charset="0"/>
                <a:ea typeface="Times New Roman" panose="02020603050405020304" pitchFamily="18" charset="0"/>
              </a:rPr>
              <a:t>, жившего в 17 веке. За время своей миссионерской службы на Филиппинских островах он так вдохновился зрелищем цветущих «роз без шипов», что решил привезти чудный цветок в Европу. А вот японское имя камелии (</a:t>
            </a:r>
            <a:r>
              <a:rPr lang="ru-RU" sz="1200" dirty="0" err="1" smtClean="0">
                <a:effectLst/>
                <a:latin typeface="Calibri" panose="020F0502020204030204" pitchFamily="34" charset="0"/>
                <a:ea typeface="Times New Roman" panose="02020603050405020304" pitchFamily="18" charset="0"/>
              </a:rPr>
              <a:t>Цубаки</a:t>
            </a:r>
            <a:r>
              <a:rPr lang="ru-RU" sz="1200" dirty="0" smtClean="0">
                <a:effectLst/>
                <a:latin typeface="Calibri" panose="020F0502020204030204" pitchFamily="34" charset="0"/>
                <a:ea typeface="Times New Roman" panose="02020603050405020304" pitchFamily="18" charset="0"/>
              </a:rPr>
              <a:t>) уже в первом веке нашей эры послужило названием для целой провинции острова </a:t>
            </a:r>
            <a:r>
              <a:rPr lang="ru-RU" sz="1200" dirty="0" err="1" smtClean="0">
                <a:effectLst/>
                <a:latin typeface="Calibri" panose="020F0502020204030204" pitchFamily="34" charset="0"/>
                <a:ea typeface="Times New Roman" panose="02020603050405020304" pitchFamily="18" charset="0"/>
              </a:rPr>
              <a:t>Кюсю</a:t>
            </a:r>
            <a:r>
              <a:rPr lang="ru-RU" sz="1200" dirty="0" smtClean="0">
                <a:effectLst/>
                <a:latin typeface="Calibri" panose="020F0502020204030204" pitchFamily="34" charset="0"/>
                <a:ea typeface="Times New Roman" panose="02020603050405020304" pitchFamily="18" charset="0"/>
              </a:rPr>
              <a:t>: тогда губернатор провинции одолел разбойничьего главаря при помощи дубины, сделанной из древесины камелии. Это знаменательное событие было отражено в письменных источниках и стало первым историческим упоминанием и о цветке камелии.</a:t>
            </a:r>
            <a:endParaRPr lang="ru-RU" sz="1200" dirty="0" smtClean="0">
              <a:effectLst/>
              <a:latin typeface="Times New Roman" panose="02020603050405020304" pitchFamily="18" charset="0"/>
              <a:ea typeface="Times New Roman" panose="02020603050405020304" pitchFamily="18" charset="0"/>
            </a:endParaRPr>
          </a:p>
          <a:p>
            <a:pPr marL="457200">
              <a:spcAft>
                <a:spcPts val="0"/>
              </a:spcAft>
            </a:pPr>
            <a:r>
              <a:rPr lang="ru-RU" sz="1200" dirty="0" smtClean="0">
                <a:effectLst/>
                <a:latin typeface="Calibri" panose="020F0502020204030204" pitchFamily="34" charset="0"/>
                <a:ea typeface="Times New Roman" panose="02020603050405020304" pitchFamily="18" charset="0"/>
              </a:rPr>
              <a:t>  </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b="1" dirty="0" smtClean="0">
                <a:effectLst/>
                <a:latin typeface="Calibri" panose="020F0502020204030204" pitchFamily="34" charset="0"/>
                <a:ea typeface="Times New Roman" panose="02020603050405020304" pitchFamily="18" charset="0"/>
              </a:rPr>
              <a:t>Цитрус </a:t>
            </a:r>
            <a:r>
              <a:rPr lang="ru-RU" sz="1200" b="1" dirty="0" err="1" smtClean="0">
                <a:effectLst/>
                <a:latin typeface="Calibri" panose="020F0502020204030204" pitchFamily="34" charset="0"/>
                <a:ea typeface="Times New Roman" panose="02020603050405020304" pitchFamily="18" charset="0"/>
              </a:rPr>
              <a:t>Юдзу</a:t>
            </a:r>
            <a:r>
              <a:rPr lang="ru-RU" sz="1200" dirty="0" smtClean="0">
                <a:effectLst/>
                <a:latin typeface="Calibri" panose="020F0502020204030204" pitchFamily="34" charset="0"/>
                <a:ea typeface="Times New Roman" panose="02020603050405020304" pitchFamily="18" charset="0"/>
              </a:rPr>
              <a:t> выглядит как очень маленький грейпфрут, он может быть желтым и зеленым в зависимости от степени зрелости. Размеры фрукта от 5,5 до 7,5 см в диаметре, но может быть размером с грейпфрут, до 10 см и более. Очень кислые плоды обладают особым выраженным сильным ароматом. Кожура фруктов восхитительно пахнет, аромат уникален и трудно поддаётся описанию. Он сухой, цитрусовый с цветочной нотой. Чарующий солнечный аромат юзу сочетает в себе лучшее от грейпфрута, лимона и </a:t>
            </a:r>
            <a:r>
              <a:rPr lang="ru-RU" sz="1200" dirty="0" err="1" smtClean="0">
                <a:effectLst/>
                <a:latin typeface="Calibri" panose="020F0502020204030204" pitchFamily="34" charset="0"/>
                <a:ea typeface="Times New Roman" panose="02020603050405020304" pitchFamily="18" charset="0"/>
              </a:rPr>
              <a:t>танжерина</a:t>
            </a:r>
            <a:r>
              <a:rPr lang="ru-RU" sz="1200" dirty="0" smtClean="0">
                <a:effectLst/>
                <a:latin typeface="Calibri" panose="020F0502020204030204" pitchFamily="34" charset="0"/>
                <a:ea typeface="Times New Roman" panose="02020603050405020304" pitchFamily="18" charset="0"/>
              </a:rPr>
              <a:t>. В Японии считают, что цитрусовый аромат юзу вдохновляет, вселяет оптимизм и чувство благополучия.</a:t>
            </a:r>
            <a:endParaRPr lang="ru-RU" sz="1200" dirty="0" smtClean="0">
              <a:effectLst/>
              <a:latin typeface="Times New Roman" panose="02020603050405020304" pitchFamily="18" charset="0"/>
              <a:ea typeface="Times New Roman" panose="02020603050405020304" pitchFamily="18" charset="0"/>
            </a:endParaRPr>
          </a:p>
          <a:p>
            <a:pPr>
              <a:spcAft>
                <a:spcPts val="800"/>
              </a:spcAft>
            </a:pPr>
            <a:r>
              <a:rPr lang="ru-RU" sz="8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0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8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0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24</a:t>
            </a:fld>
            <a:endParaRPr lang="ru-RU"/>
          </a:p>
        </p:txBody>
      </p:sp>
    </p:spTree>
    <p:extLst>
      <p:ext uri="{BB962C8B-B14F-4D97-AF65-F5344CB8AC3E}">
        <p14:creationId xmlns:p14="http://schemas.microsoft.com/office/powerpoint/2010/main" val="807856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F80DFB95-1AC9-489C-A3E8-0FB4261F37B4}" type="slidenum">
              <a:rPr lang="ru-RU" smtClean="0"/>
              <a:t>3</a:t>
            </a:fld>
            <a:endParaRPr lang="ru-RU"/>
          </a:p>
        </p:txBody>
      </p:sp>
    </p:spTree>
    <p:extLst>
      <p:ext uri="{BB962C8B-B14F-4D97-AF65-F5344CB8AC3E}">
        <p14:creationId xmlns:p14="http://schemas.microsoft.com/office/powerpoint/2010/main" val="3673940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ahoma" panose="020B0604030504040204" pitchFamily="34" charset="0"/>
              </a:rPr>
              <a:t>Сегодня в парфюмерии выделяют даже отдельный класс ароматов, такие как ароматы удовольствия или чувственные ароматы. В их композициях используются ноты-</a:t>
            </a:r>
            <a:r>
              <a:rPr lang="ru-RU" sz="1200" dirty="0" err="1" smtClean="0">
                <a:effectLst/>
                <a:latin typeface="Calibri" panose="020F0502020204030204" pitchFamily="34" charset="0"/>
                <a:ea typeface="Calibri" panose="020F0502020204030204" pitchFamily="34" charset="0"/>
                <a:cs typeface="Tahoma" panose="020B0604030504040204" pitchFamily="34" charset="0"/>
              </a:rPr>
              <a:t>афродизиаки</a:t>
            </a:r>
            <a:r>
              <a:rPr lang="ru-RU" sz="1200" dirty="0" smtClean="0">
                <a:effectLst/>
                <a:latin typeface="Calibri" panose="020F0502020204030204" pitchFamily="34" charset="0"/>
                <a:ea typeface="Calibri" panose="020F0502020204030204" pitchFamily="34" charset="0"/>
                <a:cs typeface="Tahoma" panose="020B0604030504040204" pitchFamily="34" charset="0"/>
              </a:rPr>
              <a:t>. В женских ароматах такими нотами являются: жасмин, орхидея, герань, </a:t>
            </a:r>
            <a:r>
              <a:rPr lang="ru-RU" sz="1200" dirty="0" err="1" smtClean="0">
                <a:effectLst/>
                <a:latin typeface="Calibri" panose="020F0502020204030204" pitchFamily="34" charset="0"/>
                <a:ea typeface="Calibri" panose="020F0502020204030204" pitchFamily="34" charset="0"/>
                <a:cs typeface="Tahoma" panose="020B0604030504040204" pitchFamily="34" charset="0"/>
              </a:rPr>
              <a:t>нероли</a:t>
            </a:r>
            <a:r>
              <a:rPr lang="ru-RU" sz="1200" dirty="0" smtClean="0">
                <a:effectLst/>
                <a:latin typeface="Calibri" panose="020F0502020204030204" pitchFamily="34" charset="0"/>
                <a:ea typeface="Calibri" panose="020F0502020204030204" pitchFamily="34" charset="0"/>
                <a:cs typeface="Tahoma" panose="020B0604030504040204" pitchFamily="34" charset="0"/>
              </a:rPr>
              <a:t>, роза, </a:t>
            </a:r>
            <a:r>
              <a:rPr lang="ru-RU" sz="1200" dirty="0" err="1" smtClean="0">
                <a:effectLst/>
                <a:latin typeface="Calibri" panose="020F0502020204030204" pitchFamily="34" charset="0"/>
                <a:ea typeface="Calibri" panose="020F0502020204030204" pitchFamily="34" charset="0"/>
                <a:cs typeface="Tahoma" panose="020B0604030504040204" pitchFamily="34" charset="0"/>
              </a:rPr>
              <a:t>иланг-иланг</a:t>
            </a:r>
            <a:r>
              <a:rPr lang="ru-RU" sz="1200" dirty="0" smtClean="0">
                <a:effectLst/>
                <a:latin typeface="Calibri" panose="020F0502020204030204" pitchFamily="34" charset="0"/>
                <a:ea typeface="Calibri" panose="020F0502020204030204" pitchFamily="34" charset="0"/>
                <a:cs typeface="Tahoma" panose="020B0604030504040204" pitchFamily="34" charset="0"/>
              </a:rPr>
              <a:t>, шоколад, клубника, горький миндаль и другие.</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ahoma" panose="020B0604030504040204" pitchFamily="34" charset="0"/>
              </a:rPr>
              <a:t>Новинка каталога №3 парфюмерная вода Love Potion Secrets является ярким представителем чувственных ароматов. Парфюмерная вода </a:t>
            </a:r>
            <a:r>
              <a:rPr lang="ru-RU" sz="1200" dirty="0" err="1" smtClean="0">
                <a:effectLst/>
                <a:latin typeface="Calibri" panose="020F0502020204030204" pitchFamily="34" charset="0"/>
                <a:ea typeface="Calibri" panose="020F0502020204030204" pitchFamily="34" charset="0"/>
                <a:cs typeface="Tahoma" panose="020B0604030504040204" pitchFamily="34" charset="0"/>
              </a:rPr>
              <a:t>Love</a:t>
            </a:r>
            <a:r>
              <a:rPr lang="ru-RU" sz="1200" dirty="0" smtClean="0">
                <a:effectLst/>
                <a:latin typeface="Calibri" panose="020F0502020204030204" pitchFamily="34" charset="0"/>
                <a:ea typeface="Calibri" panose="020F0502020204030204" pitchFamily="34" charset="0"/>
                <a:cs typeface="Tahoma" panose="020B0604030504040204" pitchFamily="34" charset="0"/>
              </a:rPr>
              <a:t> </a:t>
            </a:r>
            <a:r>
              <a:rPr lang="ru-RU" sz="1200" dirty="0" err="1" smtClean="0">
                <a:effectLst/>
                <a:latin typeface="Calibri" panose="020F0502020204030204" pitchFamily="34" charset="0"/>
                <a:ea typeface="Calibri" panose="020F0502020204030204" pitchFamily="34" charset="0"/>
                <a:cs typeface="Tahoma" panose="020B0604030504040204" pitchFamily="34" charset="0"/>
              </a:rPr>
              <a:t>Potion</a:t>
            </a:r>
            <a:r>
              <a:rPr lang="ru-RU" sz="1200" dirty="0" smtClean="0">
                <a:effectLst/>
                <a:latin typeface="Calibri" panose="020F0502020204030204" pitchFamily="34" charset="0"/>
                <a:ea typeface="Calibri" panose="020F0502020204030204" pitchFamily="34" charset="0"/>
                <a:cs typeface="Tahoma" panose="020B0604030504040204" pitchFamily="34" charset="0"/>
              </a:rPr>
              <a:t> </a:t>
            </a:r>
            <a:r>
              <a:rPr lang="ru-RU" sz="1200" dirty="0" err="1" smtClean="0">
                <a:effectLst/>
                <a:latin typeface="Calibri" panose="020F0502020204030204" pitchFamily="34" charset="0"/>
                <a:ea typeface="Calibri" panose="020F0502020204030204" pitchFamily="34" charset="0"/>
                <a:cs typeface="Tahoma" panose="020B0604030504040204" pitchFamily="34" charset="0"/>
              </a:rPr>
              <a:t>Secrets</a:t>
            </a:r>
            <a:r>
              <a:rPr lang="ru-RU" sz="1200" dirty="0" smtClean="0">
                <a:effectLst/>
                <a:latin typeface="Calibri" panose="020F0502020204030204" pitchFamily="34" charset="0"/>
                <a:ea typeface="Calibri" panose="020F0502020204030204" pitchFamily="34" charset="0"/>
                <a:cs typeface="Tahoma" panose="020B0604030504040204" pitchFamily="34" charset="0"/>
              </a:rPr>
              <a:t> – это фланкер ставшего легендарным аромата </a:t>
            </a:r>
            <a:r>
              <a:rPr lang="ru-RU" sz="1200" dirty="0" err="1" smtClean="0">
                <a:effectLst/>
                <a:latin typeface="Calibri" panose="020F0502020204030204" pitchFamily="34" charset="0"/>
                <a:ea typeface="Calibri" panose="020F0502020204030204" pitchFamily="34" charset="0"/>
                <a:cs typeface="Tahoma" panose="020B0604030504040204" pitchFamily="34" charset="0"/>
              </a:rPr>
              <a:t>Love</a:t>
            </a:r>
            <a:r>
              <a:rPr lang="ru-RU" sz="1200" dirty="0" smtClean="0">
                <a:effectLst/>
                <a:latin typeface="Calibri" panose="020F0502020204030204" pitchFamily="34" charset="0"/>
                <a:ea typeface="Calibri" panose="020F0502020204030204" pitchFamily="34" charset="0"/>
                <a:cs typeface="Tahoma" panose="020B0604030504040204" pitchFamily="34" charset="0"/>
              </a:rPr>
              <a:t> </a:t>
            </a:r>
            <a:r>
              <a:rPr lang="ru-RU" sz="1200" dirty="0" err="1" smtClean="0">
                <a:effectLst/>
                <a:latin typeface="Calibri" panose="020F0502020204030204" pitchFamily="34" charset="0"/>
                <a:ea typeface="Calibri" panose="020F0502020204030204" pitchFamily="34" charset="0"/>
                <a:cs typeface="Tahoma" panose="020B0604030504040204" pitchFamily="34" charset="0"/>
              </a:rPr>
              <a:t>Potion</a:t>
            </a:r>
            <a:r>
              <a:rPr lang="ru-RU" sz="1200" dirty="0" smtClean="0">
                <a:effectLst/>
                <a:latin typeface="Calibri" panose="020F0502020204030204" pitchFamily="34" charset="0"/>
                <a:ea typeface="Calibri" panose="020F0502020204030204" pitchFamily="34" charset="0"/>
                <a:cs typeface="Tahoma" panose="020B0604030504040204" pitchFamily="34" charset="0"/>
              </a:rPr>
              <a:t>.</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200" b="1" kern="1200" dirty="0" smtClean="0">
                <a:effectLst/>
                <a:latin typeface="Calibri" panose="020F0502020204030204" pitchFamily="34" charset="0"/>
                <a:ea typeface="Calibri" panose="020F0502020204030204" pitchFamily="34" charset="0"/>
                <a:cs typeface="Calibri" panose="020F0502020204030204" pitchFamily="34" charset="0"/>
              </a:rPr>
              <a:t>31494 </a:t>
            </a:r>
            <a:r>
              <a:rPr lang="ru-RU" sz="1200" b="1" kern="1200" dirty="0" smtClean="0">
                <a:effectLst/>
                <a:latin typeface="Calibri" panose="020F0502020204030204" pitchFamily="34" charset="0"/>
                <a:ea typeface="Calibri" panose="020F0502020204030204" pitchFamily="34" charset="0"/>
                <a:cs typeface="Calibri" panose="020F0502020204030204" pitchFamily="34" charset="0"/>
              </a:rPr>
              <a:t>Парфюмерная вода </a:t>
            </a:r>
            <a:r>
              <a:rPr lang="en-US" sz="1200" b="1" kern="1200" dirty="0" smtClean="0">
                <a:effectLst/>
                <a:latin typeface="Calibri" panose="020F0502020204030204" pitchFamily="34" charset="0"/>
                <a:ea typeface="Calibri" panose="020F0502020204030204" pitchFamily="34" charset="0"/>
                <a:cs typeface="Calibri" panose="020F0502020204030204" pitchFamily="34" charset="0"/>
              </a:rPr>
              <a:t>Love Potion Secrets</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200" b="1" kern="1200" dirty="0" smtClean="0">
                <a:effectLst/>
                <a:latin typeface="Calibri" panose="020F0502020204030204" pitchFamily="34" charset="0"/>
                <a:ea typeface="Calibri" panose="020F0502020204030204" pitchFamily="34" charset="0"/>
                <a:cs typeface="Calibri" panose="020F0502020204030204" pitchFamily="34" charset="0"/>
              </a:rPr>
              <a:t>, 50 </a:t>
            </a:r>
            <a:r>
              <a:rPr lang="ru-RU" sz="1200" b="1" kern="1200" dirty="0" smtClean="0">
                <a:effectLst/>
                <a:latin typeface="Calibri" panose="020F0502020204030204" pitchFamily="34" charset="0"/>
                <a:ea typeface="Calibri" panose="020F0502020204030204" pitchFamily="34" charset="0"/>
                <a:cs typeface="Calibri" panose="020F0502020204030204" pitchFamily="34" charset="0"/>
              </a:rPr>
              <a:t>мл</a:t>
            </a:r>
            <a:r>
              <a:rPr lang="en-US" sz="1200" b="1" kern="1200" dirty="0" smtClean="0">
                <a:effectLst/>
                <a:latin typeface="Calibri" panose="020F0502020204030204" pitchFamily="34" charset="0"/>
                <a:ea typeface="Calibri" panose="020F0502020204030204" pitchFamily="34" charset="0"/>
                <a:cs typeface="Calibri" panose="020F0502020204030204" pitchFamily="34" charset="0"/>
              </a:rPr>
              <a:t>.</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200" kern="1200" dirty="0" smtClean="0">
                <a:effectLst/>
                <a:latin typeface="Calibri" panose="020F0502020204030204" pitchFamily="34" charset="0"/>
                <a:ea typeface="Calibri" panose="020F0502020204030204" pitchFamily="34" charset="0"/>
                <a:cs typeface="Calibri" panose="020F0502020204030204" pitchFamily="34" charset="0"/>
              </a:rPr>
              <a:t> </a:t>
            </a:r>
            <a:r>
              <a:rPr lang="ru-RU" sz="12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Описание флакона: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Очаровательный флакон в розово-черной гамме по форме повторяет флакон </a:t>
            </a:r>
            <a:r>
              <a:rPr lang="en-US"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Love Potion</a:t>
            </a:r>
            <a:r>
              <a:rPr lang="ru-RU"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Привлекательный бантик из гипюра олицетворяет игривость и сексуальность. А общая концепция дизайна невероятно женственная и притягательная.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Описание аромата: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Тип аромата: </a:t>
            </a:r>
            <a:r>
              <a:rPr lang="ru-RU"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восточный, ванильный, фруктовый.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Верхние ноты: </a:t>
            </a:r>
            <a:r>
              <a:rPr lang="ru-RU"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мандарин, белая клубника, нектарин.</a:t>
            </a:r>
            <a:r>
              <a:rPr lang="ru-RU" sz="12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Сердце: </a:t>
            </a:r>
            <a:r>
              <a:rPr lang="ru-RU"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гардения, жасмин, орхидея.</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Шлейф: </a:t>
            </a:r>
            <a:r>
              <a:rPr lang="ru-RU"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кремовая амбра, белый шоколад, сандал.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b="1" kern="1200" dirty="0" smtClean="0">
                <a:effectLst/>
                <a:latin typeface="Calibri" panose="020F0502020204030204" pitchFamily="34" charset="0"/>
                <a:ea typeface="Calibri" panose="020F0502020204030204" pitchFamily="34" charset="0"/>
                <a:cs typeface="Calibri" panose="020F0502020204030204" pitchFamily="34" charset="0"/>
              </a:rPr>
              <a:t>Это интересно! О нотах:</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Нота</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клубники</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в</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ароматах</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дополненная</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нотами</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цветов</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и</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фруктов</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подчёркивает</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кокетливый</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характер</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парфюма</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Парфюмерная</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нота</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белый</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шоколад</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присутствует</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в</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парфюмах</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которые</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относятся</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к</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сладким</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гурманским</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«съедобным»</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ароматам</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a:t>
            </a:r>
            <a:r>
              <a:rPr lang="ru-RU" sz="1200" dirty="0" smtClean="0">
                <a:effectLst/>
                <a:latin typeface="Times New Roman" panose="02020603050405020304" pitchFamily="18" charset="0"/>
                <a:ea typeface="Times New Roman" panose="02020603050405020304" pitchFamily="18"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Это</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парфюмерная</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нота</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имеет</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теплый</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уютный</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оттенок</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Одни</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из</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самых</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популярных</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нот</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у</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парфюмеров</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это</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ноты</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белых</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цветов</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ведь</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нет</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более</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женственных</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ароматов</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чем</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цветочные</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Белые</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цветы</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пахнут</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одновременно</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чувственно</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и</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чисто</a:t>
            </a:r>
            <a:r>
              <a:rPr lang="ru-RU" sz="1200" kern="1200" dirty="0" smtClean="0">
                <a:effectLst/>
                <a:latin typeface="Times New Roman" panose="02020603050405020304" pitchFamily="18" charset="0"/>
                <a:ea typeface="Calibri" panose="020F0502020204030204" pitchFamily="34" charset="0"/>
                <a:cs typeface="Calibri" panose="020F0502020204030204" pitchFamily="34" charset="0"/>
              </a:rPr>
              <a:t>.</a:t>
            </a:r>
            <a:endParaRPr lang="ru-RU" sz="1200" dirty="0" smtClean="0">
              <a:effectLst/>
              <a:latin typeface="Times New Roman" panose="02020603050405020304" pitchFamily="18" charset="0"/>
              <a:ea typeface="Times New Roman" panose="02020603050405020304" pitchFamily="18" charset="0"/>
            </a:endParaRPr>
          </a:p>
          <a:p>
            <a:pPr>
              <a:lnSpc>
                <a:spcPct val="115000"/>
              </a:lnSpc>
              <a:spcAft>
                <a:spcPts val="1000"/>
              </a:spcAft>
            </a:pPr>
            <a:r>
              <a:rPr lang="ru-RU" sz="1200" i="1" kern="1200" dirty="0" smtClean="0">
                <a:effectLst/>
                <a:latin typeface="Calibri" panose="020F0502020204030204" pitchFamily="34" charset="0"/>
                <a:ea typeface="Calibri" panose="020F0502020204030204" pitchFamily="34" charset="0"/>
                <a:cs typeface="Calibri" panose="020F0502020204030204" pitchFamily="34" charset="0"/>
              </a:rPr>
              <a:t>Стоимость парфюмерной воды </a:t>
            </a:r>
            <a:r>
              <a:rPr lang="en-US" sz="1200" i="1" kern="1200" dirty="0" smtClean="0">
                <a:effectLst/>
                <a:latin typeface="Calibri" panose="020F0502020204030204" pitchFamily="34" charset="0"/>
                <a:ea typeface="Calibri" panose="020F0502020204030204" pitchFamily="34" charset="0"/>
                <a:cs typeface="Calibri" panose="020F0502020204030204" pitchFamily="34" charset="0"/>
              </a:rPr>
              <a:t>Love Potion Secrets</a:t>
            </a:r>
            <a:r>
              <a:rPr lang="ru-RU" sz="1200" i="1" kern="1200" dirty="0" smtClean="0">
                <a:effectLst/>
                <a:latin typeface="Calibri" panose="020F0502020204030204" pitchFamily="34" charset="0"/>
                <a:ea typeface="Calibri" panose="020F0502020204030204" pitchFamily="34" charset="0"/>
                <a:cs typeface="Calibri" panose="020F0502020204030204" pitchFamily="34" charset="0"/>
              </a:rPr>
              <a:t> 1399 рублей (код</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kern="1200" dirty="0" smtClean="0">
                <a:effectLst/>
                <a:latin typeface="Calibri" panose="020F0502020204030204" pitchFamily="34" charset="0"/>
                <a:ea typeface="Calibri" panose="020F0502020204030204" pitchFamily="34" charset="0"/>
                <a:cs typeface="Calibri" panose="020F0502020204030204" pitchFamily="34" charset="0"/>
              </a:rPr>
              <a:t> 31493)</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i="1" kern="1200" dirty="0" smtClean="0">
                <a:effectLst/>
                <a:latin typeface="Calibri" panose="020F0502020204030204" pitchFamily="34" charset="0"/>
                <a:ea typeface="Calibri" panose="020F0502020204030204" pitchFamily="34" charset="0"/>
                <a:cs typeface="Calibri" panose="020F0502020204030204" pitchFamily="34" charset="0"/>
              </a:rPr>
              <a:t>Парфюмерная вода </a:t>
            </a:r>
            <a:r>
              <a:rPr lang="en-US" sz="1200" i="1" kern="1200" dirty="0" smtClean="0">
                <a:effectLst/>
                <a:latin typeface="Calibri" panose="020F0502020204030204" pitchFamily="34" charset="0"/>
                <a:ea typeface="Calibri" panose="020F0502020204030204" pitchFamily="34" charset="0"/>
                <a:cs typeface="Calibri" panose="020F0502020204030204" pitchFamily="34" charset="0"/>
              </a:rPr>
              <a:t>Love Potion Secrets </a:t>
            </a:r>
            <a:r>
              <a:rPr lang="ru-RU" sz="1200" i="1" kern="1200" dirty="0" smtClean="0">
                <a:effectLst/>
                <a:latin typeface="Calibri" panose="020F0502020204030204" pitchFamily="34" charset="0"/>
                <a:ea typeface="Calibri" panose="020F0502020204030204" pitchFamily="34" charset="0"/>
                <a:cs typeface="Calibri" panose="020F0502020204030204" pitchFamily="34" charset="0"/>
              </a:rPr>
              <a:t>со скидкой 50% всего за 999 рублей, при единовременном заказе на 500 рублей из этого каталога.</a:t>
            </a:r>
            <a:r>
              <a:rPr lang="ru-RU" sz="1200" b="1" kern="1200" dirty="0" smtClean="0">
                <a:effectLst/>
                <a:latin typeface="Calibri" panose="020F0502020204030204" pitchFamily="34" charset="0"/>
                <a:ea typeface="Calibri" panose="020F0502020204030204" pitchFamily="34" charset="0"/>
                <a:cs typeface="Calibri" panose="020F0502020204030204" pitchFamily="34" charset="0"/>
              </a:rPr>
              <a:t> </a:t>
            </a:r>
            <a:r>
              <a:rPr lang="ru-RU" sz="1200" i="1" kern="1200" dirty="0" smtClean="0">
                <a:effectLst/>
                <a:latin typeface="Calibri" panose="020F0502020204030204" pitchFamily="34" charset="0"/>
                <a:ea typeface="Calibri" panose="020F0502020204030204" pitchFamily="34" charset="0"/>
                <a:cs typeface="Calibri" panose="020F0502020204030204" pitchFamily="34" charset="0"/>
              </a:rPr>
              <a:t>(специальный код</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kern="1200" dirty="0" smtClean="0">
                <a:effectLst/>
                <a:latin typeface="Calibri" panose="020F0502020204030204" pitchFamily="34" charset="0"/>
                <a:ea typeface="Calibri" panose="020F0502020204030204" pitchFamily="34" charset="0"/>
                <a:cs typeface="Calibri" panose="020F0502020204030204" pitchFamily="34" charset="0"/>
              </a:rPr>
              <a:t> для участников акции 531493)</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b="1" i="1" kern="1200" dirty="0" smtClean="0">
                <a:effectLst/>
                <a:latin typeface="Calibri" panose="020F0502020204030204" pitchFamily="34" charset="0"/>
                <a:ea typeface="Calibri" panose="020F0502020204030204" pitchFamily="34" charset="0"/>
                <a:cs typeface="Calibri" panose="020F0502020204030204" pitchFamily="34" charset="0"/>
              </a:rPr>
              <a:t>Также участвуйте в акции:</a:t>
            </a:r>
            <a:r>
              <a:rPr lang="ru-RU" sz="1200" b="1" kern="1200" dirty="0" smtClean="0">
                <a:effectLst/>
                <a:latin typeface="Calibri" panose="020F0502020204030204" pitchFamily="34" charset="0"/>
                <a:ea typeface="Calibri" panose="020F0502020204030204" pitchFamily="34" charset="0"/>
                <a:cs typeface="Calibri" panose="020F0502020204030204" pitchFamily="34" charset="0"/>
              </a:rPr>
              <a:t> </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Закажи две парфюмерные воды </a:t>
            </a:r>
            <a:r>
              <a:rPr lang="ru-RU" sz="1200" kern="1200" dirty="0" err="1" smtClean="0">
                <a:effectLst/>
                <a:latin typeface="Calibri" panose="020F0502020204030204" pitchFamily="34" charset="0"/>
                <a:ea typeface="Calibri" panose="020F0502020204030204" pitchFamily="34" charset="0"/>
                <a:cs typeface="Calibri" panose="020F0502020204030204" pitchFamily="34" charset="0"/>
              </a:rPr>
              <a:t>Love</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 </a:t>
            </a:r>
            <a:r>
              <a:rPr lang="ru-RU" sz="1200" kern="1200" dirty="0" err="1" smtClean="0">
                <a:effectLst/>
                <a:latin typeface="Calibri" panose="020F0502020204030204" pitchFamily="34" charset="0"/>
                <a:ea typeface="Calibri" panose="020F0502020204030204" pitchFamily="34" charset="0"/>
                <a:cs typeface="Calibri" panose="020F0502020204030204" pitchFamily="34" charset="0"/>
              </a:rPr>
              <a:t>Potion</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 </a:t>
            </a:r>
            <a:r>
              <a:rPr lang="ru-RU" sz="1200" kern="1200" dirty="0" err="1" smtClean="0">
                <a:effectLst/>
                <a:latin typeface="Calibri" panose="020F0502020204030204" pitchFamily="34" charset="0"/>
                <a:ea typeface="Calibri" panose="020F0502020204030204" pitchFamily="34" charset="0"/>
                <a:cs typeface="Calibri" panose="020F0502020204030204" pitchFamily="34" charset="0"/>
              </a:rPr>
              <a:t>Secrets</a:t>
            </a:r>
            <a:r>
              <a:rPr lang="ru-RU" sz="1200" kern="1200" dirty="0" smtClean="0">
                <a:effectLst/>
                <a:latin typeface="Calibri" panose="020F0502020204030204" pitchFamily="34" charset="0"/>
                <a:ea typeface="Calibri" panose="020F0502020204030204" pitchFamily="34" charset="0"/>
                <a:cs typeface="Calibri" panose="020F0502020204030204" pitchFamily="34" charset="0"/>
              </a:rPr>
              <a:t>  в одном заказе и получи третью бесплатно*.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i="1" kern="1200" dirty="0" smtClean="0">
                <a:effectLst/>
                <a:latin typeface="Calibri" panose="020F0502020204030204" pitchFamily="34" charset="0"/>
                <a:ea typeface="Calibri" panose="020F0502020204030204" pitchFamily="34" charset="0"/>
                <a:cs typeface="Calibri" panose="020F0502020204030204" pitchFamily="34" charset="0"/>
              </a:rPr>
              <a:t>Код 31493, цена 1399 руб.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i="1" kern="1200" dirty="0" smtClean="0">
                <a:effectLst/>
                <a:latin typeface="Calibri" panose="020F0502020204030204" pitchFamily="34" charset="0"/>
                <a:ea typeface="Calibri" panose="020F0502020204030204" pitchFamily="34" charset="0"/>
                <a:cs typeface="Calibri" panose="020F0502020204030204" pitchFamily="34" charset="0"/>
              </a:rPr>
              <a:t>Специальная цена Код 531493, цена 999 руб.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i="1" kern="1200" dirty="0" smtClean="0">
                <a:effectLst/>
                <a:latin typeface="Calibri" panose="020F0502020204030204" pitchFamily="34" charset="0"/>
                <a:ea typeface="Calibri" panose="020F0502020204030204" pitchFamily="34" charset="0"/>
                <a:cs typeface="Calibri" panose="020F0502020204030204" pitchFamily="34" charset="0"/>
              </a:rPr>
              <a:t>*Бесплатная туалетная вода будет автоматически вкладываться в тот же заказ, в котором приобретены две парфюмерных воды </a:t>
            </a:r>
            <a:r>
              <a:rPr lang="ru-RU" sz="1200" i="1" kern="1200" dirty="0" err="1" smtClean="0">
                <a:effectLst/>
                <a:latin typeface="Calibri" panose="020F0502020204030204" pitchFamily="34" charset="0"/>
                <a:ea typeface="Calibri" panose="020F0502020204030204" pitchFamily="34" charset="0"/>
                <a:cs typeface="Calibri" panose="020F0502020204030204" pitchFamily="34" charset="0"/>
              </a:rPr>
              <a:t>Love</a:t>
            </a:r>
            <a:r>
              <a:rPr lang="ru-RU" sz="1200" i="1" kern="1200" dirty="0" smtClean="0">
                <a:effectLst/>
                <a:latin typeface="Calibri" panose="020F0502020204030204" pitchFamily="34" charset="0"/>
                <a:ea typeface="Calibri" panose="020F0502020204030204" pitchFamily="34" charset="0"/>
                <a:cs typeface="Calibri" panose="020F0502020204030204" pitchFamily="34" charset="0"/>
              </a:rPr>
              <a:t> </a:t>
            </a:r>
            <a:r>
              <a:rPr lang="ru-RU" sz="1200" i="1" kern="1200" dirty="0" err="1" smtClean="0">
                <a:effectLst/>
                <a:latin typeface="Calibri" panose="020F0502020204030204" pitchFamily="34" charset="0"/>
                <a:ea typeface="Calibri" panose="020F0502020204030204" pitchFamily="34" charset="0"/>
                <a:cs typeface="Calibri" panose="020F0502020204030204" pitchFamily="34" charset="0"/>
              </a:rPr>
              <a:t>Potion</a:t>
            </a:r>
            <a:r>
              <a:rPr lang="ru-RU" sz="1200" i="1" kern="1200" dirty="0" smtClean="0">
                <a:effectLst/>
                <a:latin typeface="Calibri" panose="020F0502020204030204" pitchFamily="34" charset="0"/>
                <a:ea typeface="Calibri" panose="020F0502020204030204" pitchFamily="34" charset="0"/>
                <a:cs typeface="Calibri" panose="020F0502020204030204" pitchFamily="34" charset="0"/>
              </a:rPr>
              <a:t> </a:t>
            </a:r>
            <a:r>
              <a:rPr lang="ru-RU" sz="1200" i="1" kern="1200" dirty="0" err="1" smtClean="0">
                <a:effectLst/>
                <a:latin typeface="Calibri" panose="020F0502020204030204" pitchFamily="34" charset="0"/>
                <a:ea typeface="Calibri" panose="020F0502020204030204" pitchFamily="34" charset="0"/>
                <a:cs typeface="Calibri" panose="020F0502020204030204" pitchFamily="34" charset="0"/>
              </a:rPr>
              <a:t>Secrets</a:t>
            </a:r>
            <a:r>
              <a:rPr lang="ru-RU" sz="1200" i="1" kern="1200" dirty="0" smtClean="0">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i="1" kern="1200" dirty="0" smtClean="0">
                <a:effectLst/>
                <a:latin typeface="Calibri" panose="020F0502020204030204" pitchFamily="34" charset="0"/>
                <a:ea typeface="Calibri" panose="020F0502020204030204" pitchFamily="34" charset="0"/>
                <a:cs typeface="Calibri" panose="020F0502020204030204" pitchFamily="34" charset="0"/>
              </a:rPr>
              <a:t>Акция действует на каждые 2 купленные воды.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i="1" kern="1200" dirty="0" smtClean="0">
                <a:effectLst/>
                <a:latin typeface="Calibri" panose="020F0502020204030204" pitchFamily="34" charset="0"/>
                <a:ea typeface="Calibri" panose="020F0502020204030204" pitchFamily="34" charset="0"/>
                <a:cs typeface="Calibri" panose="020F0502020204030204" pitchFamily="34" charset="0"/>
              </a:rPr>
              <a:t>В акции участвуют коды, приобретенные по ценам каталога или акции каталога (скидка 50% при единовременном заказа на сумму 500 руб. из этого каталога)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i="1" kern="1200" dirty="0" smtClean="0">
                <a:effectLst/>
                <a:latin typeface="Calibri" panose="020F0502020204030204" pitchFamily="34" charset="0"/>
                <a:ea typeface="Calibri" panose="020F0502020204030204" pitchFamily="34" charset="0"/>
                <a:cs typeface="Calibri" panose="020F0502020204030204" pitchFamily="34" charset="0"/>
              </a:rPr>
              <a:t>Не участвуют коды с 50% по Премьер-клубу</a:t>
            </a:r>
            <a:r>
              <a:rPr lang="ru-RU" sz="1200" b="1" i="1" kern="1200" dirty="0" smtClean="0">
                <a:effectLst/>
                <a:latin typeface="Calibri" panose="020F0502020204030204" pitchFamily="34" charset="0"/>
                <a:ea typeface="Calibri" panose="020F0502020204030204" pitchFamily="34" charset="0"/>
                <a:cs typeface="Calibri" panose="020F0502020204030204" pitchFamily="34" charset="0"/>
              </a:rPr>
              <a:t>.</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Досье парфюмера: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Онорин</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Блан (HONORINE BLANC)</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Онорин поняла, что парфюмерия – то, чем ей хотелось бы заниматься в жизни, и поступила в летнюю интернатуру парфюмерного дома Firmenich в Париже.  Здесь ее страсть к натуральным ингредиентам соединилась с желанием создавать собственные парфюмерные композиции. В 1992 году она поступила в школу парфюмеров (ISIPCA) в Версале и спустя два года закончила ее с отличием.  Примерно в это же время состоялась знаменательная встреча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Онорин</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с парфюмером экстра-класса Софией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Гройсман</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которая научила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Онорин</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как выражать чувства с помощью ароматных аккордов и творить «сердцем, а не умом».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Онорин</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хотелось быть более независимой, и она стала старшим парфюмером у Пьера Бурдона в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Fragrance</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Resources</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В 2005 году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Онорин</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снова присоединилась к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Firmenich</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в Нью-Йорке. Она сама описывала это событие, как «движение, завершившее полный цикл в моей карьере парфюмера».  Может быть, ей посчастливилось найти город, который был абсолютно «ее»? Или это Нью-Йорку посчастливилось?</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Наиболее яркие достижения парфюмера: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Alabaster</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for</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Banana</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Republic</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Heat Rush for </a:t>
            </a:r>
            <a:r>
              <a:rPr lang="en-US" sz="1200" dirty="0" err="1" smtClean="0">
                <a:effectLst/>
                <a:latin typeface="Calibri" panose="020F0502020204030204" pitchFamily="34" charset="0"/>
                <a:ea typeface="Calibri" panose="020F0502020204030204" pitchFamily="34" charset="0"/>
                <a:cs typeface="Times New Roman" panose="02020603050405020304" pitchFamily="18" charset="0"/>
              </a:rPr>
              <a:t>Beyonce</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Cosmic Radiance for Britney Spears</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Scarlett for </a:t>
            </a:r>
            <a:r>
              <a:rPr lang="en-US" sz="1200" dirty="0" err="1" smtClean="0">
                <a:effectLst/>
                <a:latin typeface="Calibri" panose="020F0502020204030204" pitchFamily="34" charset="0"/>
                <a:ea typeface="Calibri" panose="020F0502020204030204" pitchFamily="34" charset="0"/>
                <a:cs typeface="Times New Roman" panose="02020603050405020304" pitchFamily="18" charset="0"/>
              </a:rPr>
              <a:t>Cacharel</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Guess girl summer for Guess</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Love &amp; Glamour for Jennifer Lopez</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Someday for Justin </a:t>
            </a:r>
            <a:r>
              <a:rPr lang="en-US" sz="1200" dirty="0" err="1" smtClean="0">
                <a:effectLst/>
                <a:latin typeface="Calibri" panose="020F0502020204030204" pitchFamily="34" charset="0"/>
                <a:ea typeface="Calibri" panose="020F0502020204030204" pitchFamily="34" charset="0"/>
                <a:cs typeface="Times New Roman" panose="02020603050405020304" pitchFamily="18" charset="0"/>
              </a:rPr>
              <a:t>Beieber</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Usher He/Usher She for Usher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Black Opium for Yves Saint Laurent</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8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4</a:t>
            </a:fld>
            <a:endParaRPr lang="ru-RU"/>
          </a:p>
        </p:txBody>
      </p:sp>
    </p:spTree>
    <p:extLst>
      <p:ext uri="{BB962C8B-B14F-4D97-AF65-F5344CB8AC3E}">
        <p14:creationId xmlns:p14="http://schemas.microsoft.com/office/powerpoint/2010/main" val="3806055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F80DFB95-1AC9-489C-A3E8-0FB4261F37B4}" type="slidenum">
              <a:rPr lang="ru-RU" smtClean="0">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3932405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Современные женщины предъявляют высокие требования при выборе косметических средств, ароматов, одежды, в том числе и одежды для сна.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Современная женская пижама - это нечто большее, чем просто одежда для сна. Она должна быть не только комфортной по покрою, но и быть выполненной из натуральных материалов, чтобы не создавать дискомфорта во время сна, а также обязательно стильной, красивой. В таком сочетании она будет нравиться и ее хозяйке, и ее мужчине.</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Именно поэтому все больше девушек делают выбор в пользу одновременно очень женственных, сексуальных и удобных, созданных из натуральных тканей, комплектов для сна.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И это правильно! Ведь в таком случае вы получаете 2-в-1: в одно и то же время такой комплект будет и </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действенным оружием соблазнения, и одеждой, которая, как говорят французы, сделает ваш сон хорошим*.</a:t>
            </a:r>
          </a:p>
          <a:p>
            <a:pPr>
              <a:lnSpc>
                <a:spcPct val="106000"/>
              </a:lnSpc>
              <a:spcAft>
                <a:spcPts val="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100" dirty="0" err="1" smtClean="0">
                <a:effectLst/>
                <a:latin typeface="Calibri" panose="020F0502020204030204" pitchFamily="34" charset="0"/>
                <a:ea typeface="Calibri" panose="020F0502020204030204" pitchFamily="34" charset="0"/>
                <a:cs typeface="Times New Roman" panose="02020603050405020304" pitchFamily="18" charset="0"/>
              </a:rPr>
              <a:t>Faites</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100" dirty="0" err="1" smtClean="0">
                <a:effectLst/>
                <a:latin typeface="Calibri" panose="020F0502020204030204" pitchFamily="34" charset="0"/>
                <a:ea typeface="Calibri" panose="020F0502020204030204" pitchFamily="34" charset="0"/>
                <a:cs typeface="Times New Roman" panose="02020603050405020304" pitchFamily="18" charset="0"/>
              </a:rPr>
              <a:t>de</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100" dirty="0" err="1" smtClean="0">
                <a:effectLst/>
                <a:latin typeface="Calibri" panose="020F0502020204030204" pitchFamily="34" charset="0"/>
                <a:ea typeface="Calibri" panose="020F0502020204030204" pitchFamily="34" charset="0"/>
                <a:cs typeface="Times New Roman" panose="02020603050405020304" pitchFamily="18" charset="0"/>
              </a:rPr>
              <a:t>beaux</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100" dirty="0" err="1" smtClean="0">
                <a:effectLst/>
                <a:latin typeface="Calibri" panose="020F0502020204030204" pitchFamily="34" charset="0"/>
                <a:ea typeface="Calibri" panose="020F0502020204030204" pitchFamily="34" charset="0"/>
                <a:cs typeface="Times New Roman" panose="02020603050405020304" pitchFamily="18" charset="0"/>
              </a:rPr>
              <a:t>rеves</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Элегантный комплект </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Love Potion</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состоящий из шортиков прямого кроя и нежного топа, покорит нежным кружевом и комфортной посадкой.</a:t>
            </a:r>
            <a:r>
              <a:rPr lang="ru-RU" sz="8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Топ </a:t>
            </a: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Love Potion</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28820 Размер </a:t>
            </a: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S</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28822 Размер M</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28868 Размер L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Шортики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Love</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Potion</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28869 Размер S</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28870 Размер M</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28871 Размер L</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ru-RU" sz="1200" dirty="0" smtClean="0">
                <a:effectLst/>
                <a:latin typeface="Calibri" panose="020F0502020204030204" pitchFamily="34" charset="0"/>
                <a:ea typeface="Times New Roman" panose="02020603050405020304" pitchFamily="18" charset="0"/>
              </a:rPr>
              <a:t>Женственный топ из мягкой розовой ткани полуприлегающего  А-силуэта с открытой спиной и отделкой.</a:t>
            </a:r>
            <a:r>
              <a:rPr lang="ru-RU" sz="1200" dirty="0" smtClean="0">
                <a:effectLst/>
                <a:latin typeface="Times New Roman" panose="02020603050405020304" pitchFamily="18" charset="0"/>
                <a:ea typeface="Times New Roman" panose="02020603050405020304" pitchFamily="18" charset="0"/>
              </a:rPr>
              <a:t> </a:t>
            </a:r>
          </a:p>
          <a:p>
            <a:pPr marL="342900" lvl="0" indent="-342900">
              <a:lnSpc>
                <a:spcPct val="106000"/>
              </a:lnSpc>
              <a:spcAft>
                <a:spcPts val="0"/>
              </a:spcAft>
              <a:buFont typeface="Symbol" panose="05050102010706020507" pitchFamily="18" charset="2"/>
              <a:buChar char=""/>
            </a:pPr>
            <a:r>
              <a:rPr lang="ru-RU" sz="1200" dirty="0" smtClean="0">
                <a:effectLst/>
                <a:latin typeface="Calibri" panose="020F0502020204030204" pitchFamily="34" charset="0"/>
                <a:ea typeface="Times New Roman" panose="02020603050405020304" pitchFamily="18" charset="0"/>
              </a:rPr>
              <a:t>Бретели тонкие регулируемые.</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ru-RU" sz="1200" dirty="0" smtClean="0">
                <a:effectLst/>
                <a:latin typeface="Calibri" panose="020F0502020204030204" pitchFamily="34" charset="0"/>
                <a:ea typeface="Times New Roman" panose="02020603050405020304" pitchFamily="18" charset="0"/>
              </a:rPr>
              <a:t>Лиф выполнен из черного кружева и украшен кокетливым бантиком.</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ru-RU" sz="1200" dirty="0" smtClean="0">
                <a:effectLst/>
                <a:latin typeface="Calibri" panose="020F0502020204030204" pitchFamily="34" charset="0"/>
                <a:ea typeface="Times New Roman" panose="02020603050405020304" pitchFamily="18" charset="0"/>
              </a:rPr>
              <a:t>Длина топа до линии бедра.</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ru-RU" sz="1200" dirty="0" smtClean="0">
                <a:effectLst/>
                <a:latin typeface="Calibri" panose="020F0502020204030204" pitchFamily="34" charset="0"/>
                <a:ea typeface="Times New Roman" panose="02020603050405020304" pitchFamily="18" charset="0"/>
              </a:rPr>
              <a:t>Шорты из мягкой, приятной на ощупь розовой ткани</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ru-RU" sz="1200" dirty="0" smtClean="0">
                <a:effectLst/>
                <a:latin typeface="Calibri" panose="020F0502020204030204" pitchFamily="34" charset="0"/>
                <a:ea typeface="Times New Roman" panose="02020603050405020304" pitchFamily="18" charset="0"/>
              </a:rPr>
              <a:t>Короткие шорты свободного кроя, расклешенные к низу. </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ru-RU" sz="1200" dirty="0" smtClean="0">
                <a:effectLst/>
                <a:latin typeface="Calibri" panose="020F0502020204030204" pitchFamily="34" charset="0"/>
                <a:ea typeface="Times New Roman" panose="02020603050405020304" pitchFamily="18" charset="0"/>
              </a:rPr>
              <a:t>Пояс на скрытой резинке с маленьким декоративным бантиком.</a:t>
            </a:r>
            <a:endParaRPr lang="ru-RU" sz="1200" dirty="0" smtClean="0">
              <a:effectLst/>
              <a:latin typeface="Times New Roman" panose="02020603050405020304" pitchFamily="18" charset="0"/>
              <a:ea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ru-RU" sz="1200" dirty="0" smtClean="0">
                <a:effectLst/>
                <a:latin typeface="Calibri" panose="020F0502020204030204" pitchFamily="34" charset="0"/>
                <a:ea typeface="Times New Roman" panose="02020603050405020304" pitchFamily="18" charset="0"/>
              </a:rPr>
              <a:t>Материал: вискоза, </a:t>
            </a:r>
            <a:r>
              <a:rPr lang="ru-RU" sz="1200" dirty="0" err="1" smtClean="0">
                <a:effectLst/>
                <a:latin typeface="Calibri" panose="020F0502020204030204" pitchFamily="34" charset="0"/>
                <a:ea typeface="Times New Roman" panose="02020603050405020304" pitchFamily="18" charset="0"/>
              </a:rPr>
              <a:t>эластан</a:t>
            </a:r>
            <a:r>
              <a:rPr lang="ru-RU" sz="1200" dirty="0" smtClean="0">
                <a:effectLst/>
                <a:latin typeface="Calibri" panose="020F0502020204030204" pitchFamily="34" charset="0"/>
                <a:ea typeface="Times New Roman" panose="02020603050405020304" pitchFamily="18" charset="0"/>
              </a:rPr>
              <a:t>.</a:t>
            </a:r>
            <a:endParaRPr lang="ru-RU" sz="1200" dirty="0" smtClean="0">
              <a:effectLst/>
              <a:latin typeface="Times New Roman" panose="02020603050405020304" pitchFamily="18" charset="0"/>
              <a:ea typeface="Times New Roman" panose="02020603050405020304" pitchFamily="18" charset="0"/>
            </a:endParaRPr>
          </a:p>
          <a:p>
            <a:pPr marL="457200">
              <a:lnSpc>
                <a:spcPct val="106000"/>
              </a:lnSpc>
              <a:spcAft>
                <a:spcPts val="0"/>
              </a:spcAft>
            </a:pPr>
            <a:r>
              <a:rPr lang="ru-RU" sz="1200" dirty="0" smtClean="0">
                <a:effectLst/>
                <a:latin typeface="Calibri" panose="020F0502020204030204" pitchFamily="34" charset="0"/>
                <a:ea typeface="Times New Roman" panose="02020603050405020304" pitchFamily="18" charset="0"/>
              </a:rPr>
              <a:t> </a:t>
            </a:r>
            <a:endParaRPr lang="ru-RU" sz="1200" dirty="0" smtClean="0">
              <a:effectLst/>
              <a:latin typeface="Times New Roman" panose="02020603050405020304" pitchFamily="18" charset="0"/>
              <a:ea typeface="Times New Roman" panose="02020603050405020304" pitchFamily="18" charset="0"/>
            </a:endParaRPr>
          </a:p>
          <a:p>
            <a:pPr>
              <a:lnSpc>
                <a:spcPct val="106000"/>
              </a:lnSpc>
              <a:spcAft>
                <a:spcPts val="80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Предстань во всем соблазнительном великолепии! </a:t>
            </a:r>
          </a:p>
          <a:p>
            <a:pPr>
              <a:lnSpc>
                <a:spcPct val="106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Топ </a:t>
            </a:r>
            <a:r>
              <a:rPr lang="en-US" sz="1200" i="1" dirty="0" smtClean="0">
                <a:effectLst/>
                <a:latin typeface="Calibri" panose="020F0502020204030204" pitchFamily="34" charset="0"/>
                <a:ea typeface="Calibri" panose="020F0502020204030204" pitchFamily="34" charset="0"/>
                <a:cs typeface="Times New Roman" panose="02020603050405020304" pitchFamily="18" charset="0"/>
              </a:rPr>
              <a:t>Love Potion</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и шортики </a:t>
            </a:r>
            <a:r>
              <a:rPr lang="en-US" sz="1200" i="1" dirty="0" smtClean="0">
                <a:effectLst/>
                <a:latin typeface="Calibri" panose="020F0502020204030204" pitchFamily="34" charset="0"/>
                <a:ea typeface="Calibri" panose="020F0502020204030204" pitchFamily="34" charset="0"/>
                <a:cs typeface="Times New Roman" panose="02020603050405020304" pitchFamily="18" charset="0"/>
              </a:rPr>
              <a:t>Love Potion</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всего за 899 рублей*, при единовременном заказе на 1190 рублей из этого каталога.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a:t>
            </a:r>
            <a:r>
              <a:rPr lang="ru-RU" sz="11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7</a:t>
            </a:fld>
            <a:endParaRPr lang="ru-RU"/>
          </a:p>
        </p:txBody>
      </p:sp>
    </p:spTree>
    <p:extLst>
      <p:ext uri="{BB962C8B-B14F-4D97-AF65-F5344CB8AC3E}">
        <p14:creationId xmlns:p14="http://schemas.microsoft.com/office/powerpoint/2010/main" val="2583671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F80DFB95-1AC9-489C-A3E8-0FB4261F37B4}" type="slidenum">
              <a:rPr lang="ru-RU" smtClean="0"/>
              <a:t>8</a:t>
            </a:fld>
            <a:endParaRPr lang="ru-RU"/>
          </a:p>
        </p:txBody>
      </p:sp>
    </p:spTree>
    <p:extLst>
      <p:ext uri="{BB962C8B-B14F-4D97-AF65-F5344CB8AC3E}">
        <p14:creationId xmlns:p14="http://schemas.microsoft.com/office/powerpoint/2010/main" val="110549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dirty="0"/>
          </a:p>
        </p:txBody>
      </p:sp>
      <p:sp>
        <p:nvSpPr>
          <p:cNvPr id="4" name="Номер слайда 3"/>
          <p:cNvSpPr>
            <a:spLocks noGrp="1"/>
          </p:cNvSpPr>
          <p:nvPr>
            <p:ph type="sldNum" sz="quarter" idx="10"/>
          </p:nvPr>
        </p:nvSpPr>
        <p:spPr/>
        <p:txBody>
          <a:bodyPr/>
          <a:lstStyle/>
          <a:p>
            <a:fld id="{F80DFB95-1AC9-489C-A3E8-0FB4261F37B4}" type="slidenum">
              <a:rPr lang="ru-RU" smtClean="0"/>
              <a:t>9</a:t>
            </a:fld>
            <a:endParaRPr lang="ru-RU"/>
          </a:p>
        </p:txBody>
      </p:sp>
    </p:spTree>
    <p:extLst>
      <p:ext uri="{BB962C8B-B14F-4D97-AF65-F5344CB8AC3E}">
        <p14:creationId xmlns:p14="http://schemas.microsoft.com/office/powerpoint/2010/main" val="544221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rgbClr val="000000"/>
                </a:solidFill>
                <a:effectLst/>
                <a:latin typeface="Calibri" panose="020F0502020204030204" pitchFamily="34" charset="0"/>
                <a:ea typeface="Times New Roman" panose="02020603050405020304" pitchFamily="18" charset="0"/>
                <a:cs typeface="+mn-cs"/>
              </a:rPr>
              <a:t>Пудра - это неотъемлемая часть ежедневного макияжа каждой современной женщины. Ведь пудра выполняет очень важные функции: </a:t>
            </a:r>
            <a:endParaRPr lang="ru-RU" sz="1200" dirty="0" smtClean="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она фиксирует тональное средство; </a:t>
            </a:r>
            <a:endParaRPr lang="ru-RU" sz="1200" dirty="0" smtClean="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матирует и слегка выравнивает рельеф кожи; </a:t>
            </a:r>
            <a:endParaRPr lang="ru-RU" sz="1200" dirty="0" smtClean="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микширует, т.е. помогает разбавить или растушевать яркие акценты в макияже, например, румяна или яркие тени.</a:t>
            </a:r>
            <a:endParaRPr lang="ru-RU" sz="1200" dirty="0" smtClean="0">
              <a:effectLst/>
              <a:latin typeface="Times New Roman" panose="02020603050405020304" pitchFamily="18" charset="0"/>
              <a:ea typeface="Times New Roman" panose="02020603050405020304" pitchFamily="18" charset="0"/>
            </a:endParaRPr>
          </a:p>
          <a:p>
            <a:r>
              <a:rPr lang="ru-RU" sz="1200" kern="1200" dirty="0" smtClean="0">
                <a:solidFill>
                  <a:srgbClr val="000000"/>
                </a:solidFill>
                <a:effectLst/>
                <a:latin typeface="Calibri" panose="020F0502020204030204" pitchFamily="34" charset="0"/>
                <a:ea typeface="Times New Roman" panose="02020603050405020304" pitchFamily="18" charset="0"/>
                <a:cs typeface="+mn-cs"/>
              </a:rPr>
              <a:t>Поэтому вопроса покупать или не покупать это средство не возникает, возникает вопрос какую выбрать: либо пудру в классической форме выпуска рассыпчатую или компактную, либо еще не настолько известную, но быстро набирающую популярность, пудру в разноцветных шариках.</a:t>
            </a:r>
            <a:endParaRPr lang="ru-RU" sz="1200" dirty="0" smtClean="0">
              <a:effectLst/>
              <a:latin typeface="Times New Roman" panose="02020603050405020304" pitchFamily="18" charset="0"/>
              <a:ea typeface="Times New Roman" panose="02020603050405020304" pitchFamily="18" charset="0"/>
            </a:endParaRPr>
          </a:p>
          <a:p>
            <a:r>
              <a:rPr lang="ru-RU" sz="1200" kern="1200" dirty="0" smtClean="0">
                <a:solidFill>
                  <a:srgbClr val="000000"/>
                </a:solidFill>
                <a:effectLst/>
                <a:latin typeface="Calibri" panose="020F0502020204030204" pitchFamily="34" charset="0"/>
                <a:ea typeface="Times New Roman" panose="02020603050405020304" pitchFamily="18" charset="0"/>
                <a:cs typeface="+mn-cs"/>
              </a:rPr>
              <a:t>Именно такую пудру представляет компания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Орифлэйм</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в каталоге №3.</a:t>
            </a:r>
            <a:endParaRPr lang="ru-RU" sz="1200" dirty="0" smtClean="0">
              <a:effectLst/>
              <a:latin typeface="Times New Roman" panose="02020603050405020304" pitchFamily="18" charset="0"/>
              <a:ea typeface="Times New Roman" panose="02020603050405020304" pitchFamily="18" charset="0"/>
            </a:endParaRPr>
          </a:p>
          <a:p>
            <a:endParaRPr lang="ru-RU" sz="1200" b="1" kern="1200" dirty="0" smtClean="0">
              <a:solidFill>
                <a:srgbClr val="000000"/>
              </a:solidFill>
              <a:effectLst/>
              <a:latin typeface="Calibri" panose="020F0502020204030204" pitchFamily="34" charset="0"/>
              <a:ea typeface="Times New Roman" panose="02020603050405020304" pitchFamily="18" charset="0"/>
              <a:cs typeface="+mn-cs"/>
            </a:endParaRPr>
          </a:p>
          <a:p>
            <a:r>
              <a:rPr lang="ru-RU" sz="1200" b="1" kern="1200" dirty="0" smtClean="0">
                <a:solidFill>
                  <a:srgbClr val="000000"/>
                </a:solidFill>
                <a:effectLst/>
                <a:latin typeface="Calibri" panose="020F0502020204030204" pitchFamily="34" charset="0"/>
                <a:ea typeface="Times New Roman" panose="02020603050405020304" pitchFamily="18" charset="0"/>
                <a:cs typeface="+mn-cs"/>
              </a:rPr>
              <a:t>32574 Сияющая пудра в шариках </a:t>
            </a:r>
            <a:r>
              <a:rPr lang="ru-RU" sz="1200" b="1" kern="1200" dirty="0" err="1" smtClean="0">
                <a:solidFill>
                  <a:srgbClr val="000000"/>
                </a:solidFill>
                <a:effectLst/>
                <a:latin typeface="Calibri" panose="020F0502020204030204" pitchFamily="34" charset="0"/>
                <a:ea typeface="Times New Roman" panose="02020603050405020304" pitchFamily="18" charset="0"/>
                <a:cs typeface="+mn-cs"/>
              </a:rPr>
              <a:t>Giordani</a:t>
            </a:r>
            <a:r>
              <a:rPr lang="ru-RU" sz="1200" b="1" kern="1200" dirty="0" smtClean="0">
                <a:solidFill>
                  <a:srgbClr val="000000"/>
                </a:solidFill>
                <a:effectLst/>
                <a:latin typeface="Calibri" panose="020F0502020204030204" pitchFamily="34" charset="0"/>
                <a:ea typeface="Times New Roman" panose="02020603050405020304" pitchFamily="18" charset="0"/>
                <a:cs typeface="+mn-cs"/>
              </a:rPr>
              <a:t> </a:t>
            </a:r>
            <a:r>
              <a:rPr lang="ru-RU" sz="1200" b="1" kern="1200" dirty="0" err="1" smtClean="0">
                <a:solidFill>
                  <a:srgbClr val="000000"/>
                </a:solidFill>
                <a:effectLst/>
                <a:latin typeface="Calibri" panose="020F0502020204030204" pitchFamily="34" charset="0"/>
                <a:ea typeface="Times New Roman" panose="02020603050405020304" pitchFamily="18" charset="0"/>
                <a:cs typeface="+mn-cs"/>
              </a:rPr>
              <a:t>Gold</a:t>
            </a:r>
            <a:r>
              <a:rPr lang="ru-RU" sz="1200" b="1" kern="1200" dirty="0" smtClean="0">
                <a:solidFill>
                  <a:srgbClr val="000000"/>
                </a:solidFill>
                <a:effectLst/>
                <a:latin typeface="Calibri" panose="020F0502020204030204" pitchFamily="34" charset="0"/>
                <a:ea typeface="Times New Roman" panose="02020603050405020304" pitchFamily="18" charset="0"/>
                <a:cs typeface="+mn-cs"/>
              </a:rPr>
              <a:t>, 25г.</a:t>
            </a:r>
            <a:endParaRPr lang="ru-RU" sz="1200" dirty="0" smtClean="0">
              <a:effectLst/>
              <a:latin typeface="Times New Roman" panose="02020603050405020304" pitchFamily="18" charset="0"/>
              <a:ea typeface="Times New Roman" panose="02020603050405020304" pitchFamily="18" charset="0"/>
            </a:endParaRPr>
          </a:p>
          <a:p>
            <a:r>
              <a:rPr lang="ru-RU" sz="1200" kern="1200" dirty="0" smtClean="0">
                <a:solidFill>
                  <a:srgbClr val="000000"/>
                </a:solidFill>
                <a:effectLst/>
                <a:latin typeface="Calibri" panose="020F0502020204030204" pitchFamily="34" charset="0"/>
                <a:ea typeface="Times New Roman" panose="02020603050405020304" pitchFamily="18" charset="0"/>
                <a:cs typeface="+mn-cs"/>
              </a:rPr>
              <a:t>Давайте разбираться в чем ее отличия от других видов пудры.</a:t>
            </a:r>
            <a:endParaRPr lang="ru-RU" sz="1200" dirty="0" smtClean="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Пудра в шариках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Giordani</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Gold</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 это 2-в-1. Она спрессована, как компактная, но при этом набирается на широкую кисточку и наносится, как рассыпчатая. </a:t>
            </a:r>
            <a:endParaRPr lang="ru-RU" sz="1200" dirty="0" smtClean="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Пудра подходит для освежения общего тона и подсветки отдельных зон. Мелкий помол пудры и мерцающие частички способны скрыть большинство дефектов и придать коже свежесть и сияние.</a:t>
            </a:r>
            <a:endParaRPr lang="ru-RU" sz="1200" dirty="0" smtClean="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Многофункциональна - в состав входят шарики 5 оттенков*, каждый из которых выполняет свою функцию: </a:t>
            </a:r>
            <a:endParaRPr lang="ru-RU" sz="1200" dirty="0" smtClean="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желтые маскируют голубой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подтон</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кожи, выравнивают ее;</a:t>
            </a:r>
            <a:endParaRPr lang="ru-RU" sz="1200" dirty="0" smtClean="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зеленые – нивелируют красноту;</a:t>
            </a:r>
            <a:endParaRPr lang="ru-RU" sz="1200" dirty="0" smtClean="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розовые – обеспечивают здоровый цвет лица;</a:t>
            </a:r>
            <a:endParaRPr lang="ru-RU" sz="1200" dirty="0" smtClean="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фиолетовые – скрывают точечные покраснения;</a:t>
            </a:r>
            <a:endParaRPr lang="ru-RU" sz="1200" dirty="0" smtClean="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белые – скрывают темные круги, подсвечивают кожу;</a:t>
            </a:r>
            <a:endParaRPr lang="ru-RU" sz="1200" dirty="0" smtClean="0">
              <a:effectLst/>
              <a:latin typeface="Times New Roman" panose="02020603050405020304" pitchFamily="18" charset="0"/>
              <a:ea typeface="Times New Roman" panose="02020603050405020304" pitchFamily="18" charset="0"/>
            </a:endParaRPr>
          </a:p>
          <a:p>
            <a:pPr marL="457200"/>
            <a:r>
              <a:rPr lang="ru-RU" sz="1200" kern="1200" dirty="0" smtClean="0">
                <a:solidFill>
                  <a:srgbClr val="000000"/>
                </a:solidFill>
                <a:effectLst/>
                <a:latin typeface="Calibri" panose="020F0502020204030204" pitchFamily="34" charset="0"/>
                <a:ea typeface="Times New Roman" panose="02020603050405020304" pitchFamily="18" charset="0"/>
                <a:cs typeface="+mn-cs"/>
              </a:rPr>
              <a:t>*</a:t>
            </a:r>
            <a:r>
              <a:rPr lang="ru-RU" sz="1200" dirty="0" smtClean="0">
                <a:effectLst/>
                <a:latin typeface="Times New Roman" panose="02020603050405020304" pitchFamily="18" charset="0"/>
                <a:ea typeface="Times New Roman" panose="02020603050405020304" pitchFamily="18" charset="0"/>
              </a:rPr>
              <a:t> </a:t>
            </a:r>
            <a:r>
              <a:rPr lang="ru-RU" sz="1200" dirty="0" smtClean="0">
                <a:effectLst/>
                <a:latin typeface="Calibri" panose="020F0502020204030204" pitchFamily="34" charset="0"/>
                <a:ea typeface="Times New Roman" panose="02020603050405020304" pitchFamily="18" charset="0"/>
              </a:rPr>
              <a:t>Шарики разных оттенков добавлены в пудру, чтобы обеспечить максимальный визуальный эффект от ее применения. При этом, </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добавляя или убирая из баночки шарики, можно усиливать один/несколько эффектов необходимых вам в данный момент. </a:t>
            </a:r>
            <a:endParaRPr lang="ru-RU" sz="1200" dirty="0" smtClean="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Экономичная в использовании.</a:t>
            </a:r>
            <a:endParaRPr lang="ru-RU" sz="1200" dirty="0" smtClean="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ru-RU" sz="1200" kern="1200" dirty="0" smtClean="0">
                <a:solidFill>
                  <a:srgbClr val="000000"/>
                </a:solidFill>
                <a:effectLst/>
                <a:latin typeface="Calibri" panose="020F0502020204030204" pitchFamily="34" charset="0"/>
                <a:ea typeface="Times New Roman" panose="02020603050405020304" pitchFamily="18" charset="0"/>
                <a:cs typeface="+mn-cs"/>
              </a:rPr>
              <a:t>Можно использовать как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хайлайтер</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применяя модную технику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стробинг</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a:t>
            </a:r>
            <a:endParaRPr lang="ru-RU" sz="1200" dirty="0" smtClean="0">
              <a:effectLst/>
              <a:latin typeface="Times New Roman" panose="02020603050405020304" pitchFamily="18" charset="0"/>
              <a:ea typeface="Times New Roman" panose="02020603050405020304" pitchFamily="18" charset="0"/>
            </a:endParaRPr>
          </a:p>
          <a:p>
            <a:pPr marL="457200"/>
            <a:r>
              <a:rPr lang="ru-RU" sz="1200" kern="1200" dirty="0" smtClean="0">
                <a:solidFill>
                  <a:srgbClr val="000000"/>
                </a:solidFill>
                <a:effectLst/>
                <a:latin typeface="Calibri" panose="020F0502020204030204" pitchFamily="34" charset="0"/>
                <a:ea typeface="Times New Roman" panose="02020603050405020304" pitchFamily="18" charset="0"/>
                <a:cs typeface="+mn-cs"/>
              </a:rPr>
              <a:t>**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Стробинг</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пришел к нам с подиумов — модели на показах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Bottega</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Veneta</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Versace</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Stella</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McCartney</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Isabel</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Marant</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Prada</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выходили именно в таком макияже. Благодаря использованию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хайлайтера</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визажисты достигают эффекта глянцевой, чистой кожи, которая смотрится очень свежей и юной.</a:t>
            </a:r>
            <a:r>
              <a:rPr lang="ru-RU" sz="1200" dirty="0" smtClean="0">
                <a:effectLst/>
                <a:latin typeface="Times New Roman" panose="02020603050405020304" pitchFamily="18" charset="0"/>
                <a:ea typeface="Times New Roman" panose="02020603050405020304" pitchFamily="18" charset="0"/>
              </a:rPr>
              <a:t> </a:t>
            </a:r>
          </a:p>
          <a:p>
            <a:pPr marL="457200"/>
            <a:r>
              <a:rPr lang="ru-RU" sz="1200" kern="1200" dirty="0" smtClean="0">
                <a:solidFill>
                  <a:srgbClr val="000000"/>
                </a:solidFill>
                <a:effectLst/>
                <a:latin typeface="Calibri" panose="020F0502020204030204" pitchFamily="34" charset="0"/>
                <a:ea typeface="Times New Roman" panose="02020603050405020304" pitchFamily="18" charset="0"/>
                <a:cs typeface="+mn-cs"/>
              </a:rPr>
              <a:t>Само слово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стробинг</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позаимствовало имя у строб-лампы, которые используются для фотосъемок или в наружной рекламе, задача которой — вспыхивать с определенной периодичностью. Проще говоря,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стробинг</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 это придание лицу рельефа с использованием одного только строб-продукта. То есть, если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скульптурирование</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лица базируется на создании на лице искусственной тени, то </a:t>
            </a:r>
            <a:r>
              <a:rPr lang="ru-RU" sz="1200" kern="1200" dirty="0" err="1" smtClean="0">
                <a:solidFill>
                  <a:srgbClr val="000000"/>
                </a:solidFill>
                <a:effectLst/>
                <a:latin typeface="Calibri" panose="020F0502020204030204" pitchFamily="34" charset="0"/>
                <a:ea typeface="Times New Roman" panose="02020603050405020304" pitchFamily="18" charset="0"/>
                <a:cs typeface="+mn-cs"/>
              </a:rPr>
              <a:t>стробинг</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 призван высвечивать определенные участки лица и заставлять кожу “сиять”.</a:t>
            </a:r>
            <a:endParaRPr lang="ru-RU" sz="1200" dirty="0" smtClean="0">
              <a:effectLst/>
              <a:latin typeface="Times New Roman" panose="02020603050405020304" pitchFamily="18" charset="0"/>
              <a:ea typeface="Times New Roman" panose="02020603050405020304" pitchFamily="18" charset="0"/>
            </a:endParaRPr>
          </a:p>
          <a:p>
            <a:pPr marL="457200"/>
            <a:r>
              <a:rPr lang="ru-RU" sz="1200" kern="1200" dirty="0" smtClean="0">
                <a:solidFill>
                  <a:srgbClr val="000000"/>
                </a:solidFill>
                <a:effectLst/>
                <a:latin typeface="Calibri" panose="020F0502020204030204" pitchFamily="34" charset="0"/>
                <a:ea typeface="Times New Roman" panose="02020603050405020304" pitchFamily="18" charset="0"/>
                <a:cs typeface="+mn-cs"/>
              </a:rPr>
              <a:t>Строб-продукт, в данном случае сияющая пудра в шариках, распределяется на следующие зоны: середина лба, под бровями, скулы, переносица, верхняя губа, подбородок.</a:t>
            </a:r>
            <a:endParaRPr lang="ru-RU" sz="1200" dirty="0" smtClean="0">
              <a:effectLst/>
              <a:latin typeface="Times New Roman" panose="02020603050405020304" pitchFamily="18" charset="0"/>
              <a:ea typeface="Times New Roman" panose="02020603050405020304" pitchFamily="18" charset="0"/>
            </a:endParaRPr>
          </a:p>
          <a:p>
            <a:pPr marL="457200"/>
            <a:r>
              <a:rPr lang="ru-RU" sz="1200" dirty="0" smtClean="0">
                <a:effectLst/>
                <a:latin typeface="Calibri" panose="020F0502020204030204" pitchFamily="34" charset="0"/>
                <a:ea typeface="Times New Roman" panose="02020603050405020304" pitchFamily="18" charset="0"/>
              </a:rPr>
              <a:t>Такая техника </a:t>
            </a:r>
            <a:r>
              <a:rPr lang="ru-RU" sz="1200" dirty="0" err="1" smtClean="0">
                <a:effectLst/>
                <a:latin typeface="Calibri" panose="020F0502020204030204" pitchFamily="34" charset="0"/>
                <a:ea typeface="Times New Roman" panose="02020603050405020304" pitchFamily="18" charset="0"/>
              </a:rPr>
              <a:t>мейкапа</a:t>
            </a:r>
            <a:r>
              <a:rPr lang="ru-RU" sz="1200" dirty="0" smtClean="0">
                <a:effectLst/>
                <a:latin typeface="Calibri" panose="020F0502020204030204" pitchFamily="34" charset="0"/>
                <a:ea typeface="Times New Roman" panose="02020603050405020304" pitchFamily="18" charset="0"/>
              </a:rPr>
              <a:t> выглядит естественно и, скорее всего, никто вообще догадается об этой маленькой хитрости, а лицо будет выглядеть безупречно.</a:t>
            </a:r>
            <a:endParaRPr lang="ru-RU" sz="1200" dirty="0" smtClean="0">
              <a:effectLst/>
              <a:latin typeface="Times New Roman" panose="02020603050405020304" pitchFamily="18" charset="0"/>
              <a:ea typeface="Times New Roman" panose="02020603050405020304" pitchFamily="18" charset="0"/>
            </a:endParaRPr>
          </a:p>
          <a:p>
            <a:pPr marL="457200"/>
            <a:r>
              <a:rPr lang="ru-RU" sz="1200" kern="1200" dirty="0" smtClean="0">
                <a:solidFill>
                  <a:srgbClr val="000000"/>
                </a:solidFill>
                <a:effectLst/>
                <a:latin typeface="Calibri" panose="020F0502020204030204" pitchFamily="34" charset="0"/>
                <a:ea typeface="Times New Roman" panose="02020603050405020304" pitchFamily="18" charset="0"/>
                <a:cs typeface="+mn-cs"/>
              </a:rPr>
              <a:t> </a:t>
            </a:r>
            <a:endParaRPr lang="ru-RU" sz="1200" dirty="0" smtClean="0">
              <a:effectLst/>
              <a:latin typeface="Times New Roman" panose="02020603050405020304" pitchFamily="18" charset="0"/>
              <a:ea typeface="Times New Roman" panose="02020603050405020304" pitchFamily="18" charset="0"/>
            </a:endParaRPr>
          </a:p>
          <a:p>
            <a:r>
              <a:rPr lang="ru-RU" sz="1200" b="1" kern="1200" dirty="0" smtClean="0">
                <a:solidFill>
                  <a:srgbClr val="000000"/>
                </a:solidFill>
                <a:effectLst/>
                <a:latin typeface="Calibri" panose="020F0502020204030204" pitchFamily="34" charset="0"/>
                <a:ea typeface="Times New Roman" panose="02020603050405020304" pitchFamily="18" charset="0"/>
                <a:cs typeface="+mn-cs"/>
              </a:rPr>
              <a:t>Как правильно наносить пудру в шариках? </a:t>
            </a:r>
            <a:endParaRPr lang="ru-RU" sz="1200" dirty="0" smtClean="0">
              <a:effectLst/>
              <a:latin typeface="Times New Roman" panose="02020603050405020304" pitchFamily="18" charset="0"/>
              <a:ea typeface="Times New Roman" panose="02020603050405020304" pitchFamily="18" charset="0"/>
            </a:endParaRPr>
          </a:p>
          <a:p>
            <a:r>
              <a:rPr lang="ru-RU" sz="1200" kern="1200" dirty="0" smtClean="0">
                <a:solidFill>
                  <a:srgbClr val="000000"/>
                </a:solidFill>
                <a:effectLst/>
                <a:latin typeface="Calibri" panose="020F0502020204030204" pitchFamily="34" charset="0"/>
                <a:ea typeface="Times New Roman" panose="02020603050405020304" pitchFamily="18" charset="0"/>
                <a:cs typeface="+mn-cs"/>
              </a:rPr>
              <a:t>Для нанесения такой пудры нужно использовать широкую кисть (код 28759,). Набирать пудру на кисть нужно круговыми движениями по поверхности шариков. Для более интенсивного эффекта свечения лучше набрать пигмент со дна баночки</a:t>
            </a:r>
            <a:r>
              <a:rPr lang="ru-RU" sz="8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kern="1200" dirty="0" smtClean="0">
                <a:solidFill>
                  <a:srgbClr val="000000"/>
                </a:solidFill>
                <a:effectLst/>
                <a:latin typeface="Calibri" panose="020F0502020204030204" pitchFamily="34" charset="0"/>
                <a:ea typeface="Times New Roman" panose="02020603050405020304" pitchFamily="18" charset="0"/>
                <a:cs typeface="+mn-cs"/>
              </a:rPr>
              <a:t>.</a:t>
            </a:r>
            <a:endParaRPr lang="ru-RU" sz="1200" dirty="0" smtClean="0">
              <a:effectLst/>
              <a:latin typeface="Times New Roman" panose="02020603050405020304" pitchFamily="18" charset="0"/>
              <a:ea typeface="Times New Roman" panose="02020603050405020304" pitchFamily="18" charset="0"/>
            </a:endParaRPr>
          </a:p>
          <a:p>
            <a:pPr>
              <a:spcAft>
                <a:spcPts val="0"/>
              </a:spcAft>
            </a:pPr>
            <a:r>
              <a:rPr lang="ru-RU" sz="1200" b="1" i="1" dirty="0" smtClean="0">
                <a:effectLst/>
                <a:latin typeface="Calibri" panose="020F0502020204030204" pitchFamily="34" charset="0"/>
                <a:ea typeface="Times New Roman" panose="02020603050405020304" pitchFamily="18" charset="0"/>
              </a:rPr>
              <a:t>Эксклюзивное предложение!</a:t>
            </a:r>
            <a:endParaRPr lang="ru-RU" sz="1200" dirty="0" smtClean="0">
              <a:effectLst/>
              <a:latin typeface="Times New Roman" panose="02020603050405020304" pitchFamily="18" charset="0"/>
              <a:ea typeface="Times New Roman" panose="02020603050405020304" pitchFamily="18" charset="0"/>
            </a:endParaRPr>
          </a:p>
          <a:p>
            <a:pPr>
              <a:spcAft>
                <a:spcPts val="0"/>
              </a:spcAft>
            </a:pPr>
            <a:r>
              <a:rPr lang="ru-RU" sz="1200" dirty="0" smtClean="0">
                <a:effectLst/>
                <a:latin typeface="Times New Roman" panose="02020603050405020304" pitchFamily="18" charset="0"/>
                <a:ea typeface="Times New Roman" panose="02020603050405020304" pitchFamily="18" charset="0"/>
              </a:rPr>
              <a:t> </a:t>
            </a:r>
          </a:p>
          <a:p>
            <a:pPr>
              <a:spcAft>
                <a:spcPts val="0"/>
              </a:spcAft>
            </a:pPr>
            <a:r>
              <a:rPr lang="ru-RU" sz="1200" i="1" kern="1200" dirty="0" smtClean="0">
                <a:solidFill>
                  <a:srgbClr val="000000"/>
                </a:solidFill>
                <a:effectLst/>
                <a:latin typeface="Calibri" panose="020F0502020204030204" pitchFamily="34" charset="0"/>
                <a:ea typeface="Times New Roman" panose="02020603050405020304" pitchFamily="18" charset="0"/>
                <a:cs typeface="+mn-cs"/>
              </a:rPr>
              <a:t>Сияющая пудра в шариках </a:t>
            </a:r>
            <a:r>
              <a:rPr lang="ru-RU" sz="1200" i="1" kern="1200" dirty="0" err="1" smtClean="0">
                <a:solidFill>
                  <a:srgbClr val="000000"/>
                </a:solidFill>
                <a:effectLst/>
                <a:latin typeface="Calibri" panose="020F0502020204030204" pitchFamily="34" charset="0"/>
                <a:ea typeface="Times New Roman" panose="02020603050405020304" pitchFamily="18" charset="0"/>
                <a:cs typeface="+mn-cs"/>
              </a:rPr>
              <a:t>Giordani</a:t>
            </a:r>
            <a:r>
              <a:rPr lang="ru-RU" sz="1200" i="1" kern="1200" dirty="0" smtClean="0">
                <a:solidFill>
                  <a:srgbClr val="000000"/>
                </a:solidFill>
                <a:effectLst/>
                <a:latin typeface="Calibri" panose="020F0502020204030204" pitchFamily="34" charset="0"/>
                <a:ea typeface="Times New Roman" panose="02020603050405020304" pitchFamily="18" charset="0"/>
                <a:cs typeface="+mn-cs"/>
              </a:rPr>
              <a:t> </a:t>
            </a:r>
            <a:r>
              <a:rPr lang="ru-RU" sz="1200" i="1" kern="1200" dirty="0" err="1" smtClean="0">
                <a:solidFill>
                  <a:srgbClr val="000000"/>
                </a:solidFill>
                <a:effectLst/>
                <a:latin typeface="Calibri" panose="020F0502020204030204" pitchFamily="34" charset="0"/>
                <a:ea typeface="Times New Roman" panose="02020603050405020304" pitchFamily="18" charset="0"/>
                <a:cs typeface="+mn-cs"/>
              </a:rPr>
              <a:t>Gold</a:t>
            </a:r>
            <a:r>
              <a:rPr lang="ru-RU" sz="1200" i="1" kern="1200" dirty="0" smtClean="0">
                <a:solidFill>
                  <a:srgbClr val="000000"/>
                </a:solidFill>
                <a:effectLst/>
                <a:latin typeface="Calibri" panose="020F0502020204030204" pitchFamily="34" charset="0"/>
                <a:ea typeface="Times New Roman" panose="02020603050405020304" pitchFamily="18" charset="0"/>
                <a:cs typeface="+mn-cs"/>
              </a:rPr>
              <a:t> по специальной цене за 339 рублей (скидка 65%) при покупке на 100 рублей из этого каталога**.</a:t>
            </a:r>
            <a:endParaRPr lang="ru-RU" sz="1200" dirty="0" smtClean="0">
              <a:effectLst/>
              <a:latin typeface="Times New Roman" panose="02020603050405020304" pitchFamily="18" charset="0"/>
              <a:ea typeface="Times New Roman" panose="02020603050405020304" pitchFamily="18" charset="0"/>
            </a:endParaRPr>
          </a:p>
          <a:p>
            <a:pPr>
              <a:spcAft>
                <a:spcPts val="0"/>
              </a:spcAft>
            </a:pPr>
            <a:r>
              <a:rPr lang="ru-RU" sz="1200" i="1" kern="1200" dirty="0" smtClean="0">
                <a:solidFill>
                  <a:srgbClr val="000000"/>
                </a:solidFill>
                <a:effectLst/>
                <a:latin typeface="Calibri" panose="020F0502020204030204" pitchFamily="34" charset="0"/>
                <a:ea typeface="Times New Roman" panose="02020603050405020304" pitchFamily="18" charset="0"/>
                <a:cs typeface="+mn-cs"/>
              </a:rPr>
              <a:t> </a:t>
            </a:r>
            <a:endParaRPr lang="ru-RU" sz="1200" dirty="0" smtClean="0">
              <a:effectLst/>
              <a:latin typeface="Times New Roman" panose="02020603050405020304" pitchFamily="18" charset="0"/>
              <a:ea typeface="Times New Roman" panose="02020603050405020304" pitchFamily="18" charset="0"/>
            </a:endParaRPr>
          </a:p>
          <a:p>
            <a:pPr>
              <a:spcAft>
                <a:spcPts val="0"/>
              </a:spcAft>
            </a:pPr>
            <a:r>
              <a:rPr lang="ru-RU" sz="1200" i="1" kern="1200" dirty="0" smtClean="0">
                <a:solidFill>
                  <a:srgbClr val="000000"/>
                </a:solidFill>
                <a:effectLst/>
                <a:latin typeface="Calibri" panose="020F0502020204030204" pitchFamily="34" charset="0"/>
                <a:ea typeface="Times New Roman" panose="02020603050405020304" pitchFamily="18" charset="0"/>
                <a:cs typeface="+mn-cs"/>
              </a:rPr>
              <a:t>**</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kern="1200" dirty="0" smtClean="0">
                <a:solidFill>
                  <a:srgbClr val="000000"/>
                </a:solidFill>
                <a:effectLst/>
                <a:latin typeface="Calibri" panose="020F0502020204030204" pitchFamily="34" charset="0"/>
                <a:ea typeface="Times New Roman" panose="02020603050405020304" pitchFamily="18" charset="0"/>
                <a:cs typeface="+mn-cs"/>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200" dirty="0" smtClean="0">
              <a:effectLst/>
              <a:latin typeface="Times New Roman" panose="02020603050405020304" pitchFamily="18" charset="0"/>
              <a:ea typeface="Times New Roman" panose="02020603050405020304" pitchFamily="18" charset="0"/>
            </a:endParaRPr>
          </a:p>
          <a:p>
            <a:pPr>
              <a:spcAft>
                <a:spcPts val="0"/>
              </a:spcAft>
            </a:pPr>
            <a:r>
              <a:rPr lang="ru-RU" sz="1200" i="1" kern="1200" dirty="0" smtClean="0">
                <a:solidFill>
                  <a:srgbClr val="000000"/>
                </a:solidFill>
                <a:effectLst/>
                <a:latin typeface="Calibri" panose="020F0502020204030204" pitchFamily="34" charset="0"/>
                <a:ea typeface="Times New Roman" panose="02020603050405020304" pitchFamily="18" charset="0"/>
                <a:cs typeface="+mn-cs"/>
              </a:rPr>
              <a:t>Каждые 100 рублей заказа дают право на приобретение 1 продукта по специальной цене. В сумме заказа на 100 рублей по акции не учитывается продукты с данного разворота.</a:t>
            </a:r>
            <a:endParaRPr lang="ru-RU" sz="1200" dirty="0" smtClean="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10</a:t>
            </a:fld>
            <a:endParaRPr lang="ru-RU"/>
          </a:p>
        </p:txBody>
      </p:sp>
    </p:spTree>
    <p:extLst>
      <p:ext uri="{BB962C8B-B14F-4D97-AF65-F5344CB8AC3E}">
        <p14:creationId xmlns:p14="http://schemas.microsoft.com/office/powerpoint/2010/main" val="6147720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7.png"/><Relationship Id="rId4" Type="http://schemas.openxmlformats.org/officeDocument/2006/relationships/image" Target="../media/image8.jpeg"/><Relationship Id="rId9"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3_Только заголовок">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51212" y="3051212"/>
            <a:ext cx="6858004" cy="75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9" name="Picture 8"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1204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Титульный слайд">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3033464" y="2996950"/>
            <a:ext cx="6858001"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2204864"/>
            <a:ext cx="7772400" cy="2304256"/>
          </a:xfrm>
        </p:spPr>
        <p:txBody>
          <a:bodyPr/>
          <a:lstStyle/>
          <a:p>
            <a:r>
              <a:rPr lang="ru-RU" smtClean="0"/>
              <a:t>Образец заголовка</a:t>
            </a:r>
            <a:endParaRPr lang="ru-RU"/>
          </a:p>
        </p:txBody>
      </p:sp>
      <p:pic>
        <p:nvPicPr>
          <p:cNvPr id="7" name="Picture 6"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1411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Объект с подписью">
    <p:spTree>
      <p:nvGrpSpPr>
        <p:cNvPr id="1" name=""/>
        <p:cNvGrpSpPr/>
        <p:nvPr/>
      </p:nvGrpSpPr>
      <p:grpSpPr>
        <a:xfrm>
          <a:off x="0" y="0"/>
          <a:ext cx="0" cy="0"/>
          <a:chOff x="0" y="0"/>
          <a:chExt cx="0" cy="0"/>
        </a:xfrm>
      </p:grpSpPr>
      <p:pic>
        <p:nvPicPr>
          <p:cNvPr id="10"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51212" y="3051212"/>
            <a:ext cx="6858004" cy="75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908720"/>
            <a:ext cx="6335886" cy="2664296"/>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3645024"/>
            <a:ext cx="3383558"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3645024"/>
            <a:ext cx="2951510"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11" name="Picture 10"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3969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Объект с подписью">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3001557" y="3015206"/>
            <a:ext cx="6858002" cy="82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908720"/>
            <a:ext cx="6335886" cy="2664296"/>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3645024"/>
            <a:ext cx="3383558"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3645024"/>
            <a:ext cx="2951510"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11" name="Picture 10"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3279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Объект с подписью">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15209" y="3015208"/>
            <a:ext cx="6858003"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908720"/>
            <a:ext cx="6335886" cy="2664296"/>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3645024"/>
            <a:ext cx="3383558"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3645024"/>
            <a:ext cx="2951510"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11" name="Picture 10"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5563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Объект с подписью">
    <p:spTree>
      <p:nvGrpSpPr>
        <p:cNvPr id="1" name=""/>
        <p:cNvGrpSpPr/>
        <p:nvPr/>
      </p:nvGrpSpPr>
      <p:grpSpPr>
        <a:xfrm>
          <a:off x="0" y="0"/>
          <a:ext cx="0" cy="0"/>
          <a:chOff x="0" y="0"/>
          <a:chExt cx="0" cy="0"/>
        </a:xfrm>
      </p:grpSpPr>
      <p:pic>
        <p:nvPicPr>
          <p:cNvPr id="10"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23202" y="3007214"/>
            <a:ext cx="6858000" cy="8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908720"/>
            <a:ext cx="6335886" cy="2664296"/>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3645024"/>
            <a:ext cx="3383558"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3645024"/>
            <a:ext cx="2951510"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11" name="Picture 10"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55633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pic>
        <p:nvPicPr>
          <p:cNvPr id="13" name="Picture 1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3033464" y="2996950"/>
            <a:ext cx="6858001"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908720"/>
            <a:ext cx="6335886" cy="2664296"/>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3645024"/>
            <a:ext cx="3383558"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3645024"/>
            <a:ext cx="2951510" cy="3024336"/>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11" name="Picture 10"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92508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pic>
        <p:nvPicPr>
          <p:cNvPr id="5" name="Picture 4" descr="C:\Users\NALEXEEVA\Downloads\ORI_LOGO_SML_RGB_BLACK.jpg"/>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321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032BBDB-C7E1-4B55-A4B2-5B438713971A}" type="datetimeFigureOut">
              <a:rPr lang="ru-RU" smtClean="0"/>
              <a:t>02.02.2016</a:t>
            </a:fld>
            <a:endParaRPr lang="ru-RU"/>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ru-RU"/>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4F2E504-5903-4968-901B-1307BC280A30}" type="slidenum">
              <a:rPr lang="ru-RU" smtClean="0"/>
              <a:t>‹#›</a:t>
            </a:fld>
            <a:endParaRPr lang="ru-RU"/>
          </a:p>
        </p:txBody>
      </p:sp>
      <p:pic>
        <p:nvPicPr>
          <p:cNvPr id="5" name="Picture 4" descr="C:\Users\NALEXEEVA\Downloads\ORI_LOGO_SML_RGB_BLACK.jpg"/>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26313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0" name="Picture 12" descr="http://mlm-oriflame.at.ua/bumaga.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105"/>
          <a:stretch/>
        </p:blipFill>
        <p:spPr bwMode="auto">
          <a:xfrm>
            <a:off x="4677904" y="4048424"/>
            <a:ext cx="1286953" cy="5472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oriflame-su.ru/wp-content/uploads/2012/08/images.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860032" y="2583612"/>
            <a:ext cx="948288" cy="883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www.677spo.com/i/p/1380571866.jp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860032" y="1139260"/>
            <a:ext cx="1025354" cy="10516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NALEXEEVA\Downloads\ori_foun_color_primary.ai.jpg"/>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4860032" y="5171187"/>
            <a:ext cx="990600" cy="936625"/>
          </a:xfrm>
          <a:prstGeom prst="rect">
            <a:avLst/>
          </a:prstGeom>
          <a:noFill/>
          <a:ln>
            <a:noFill/>
          </a:ln>
          <a:extLst>
            <a:ext uri="{53640926-AAD7-44D8-BBD7-CCE9431645EC}">
              <a14:shadowObscured xmlns:a14="http://schemas.microsoft.com/office/drawing/2010/main"/>
            </a:ext>
          </a:extLst>
        </p:spPr>
      </p:pic>
      <p:sp>
        <p:nvSpPr>
          <p:cNvPr id="15" name="Rectangle 14"/>
          <p:cNvSpPr/>
          <p:nvPr userDrawn="1"/>
        </p:nvSpPr>
        <p:spPr>
          <a:xfrm>
            <a:off x="1331640" y="3647053"/>
            <a:ext cx="3240360" cy="1292662"/>
          </a:xfrm>
          <a:prstGeom prst="rect">
            <a:avLst/>
          </a:prstGeom>
        </p:spPr>
        <p:txBody>
          <a:bodyPr wrap="square">
            <a:spAutoFit/>
          </a:bodyPr>
          <a:lstStyle/>
          <a:p>
            <a:pPr algn="just"/>
            <a:r>
              <a:rPr lang="ru-RU" sz="1300" dirty="0" smtClean="0">
                <a:solidFill>
                  <a:schemeClr val="tx1">
                    <a:lumMod val="65000"/>
                    <a:lumOff val="35000"/>
                  </a:schemeClr>
                </a:solidFill>
                <a:latin typeface="+mn-lt"/>
                <a:ea typeface="Calibri"/>
              </a:rPr>
              <a:t>На церемонии награждения премии </a:t>
            </a:r>
            <a:r>
              <a:rPr lang="ru-RU" sz="1300" b="1" dirty="0" smtClean="0">
                <a:solidFill>
                  <a:schemeClr val="tx1">
                    <a:lumMod val="65000"/>
                    <a:lumOff val="35000"/>
                  </a:schemeClr>
                </a:solidFill>
                <a:latin typeface="+mn-lt"/>
                <a:ea typeface="Calibri"/>
              </a:rPr>
              <a:t>«Товар Года – 2014» </a:t>
            </a:r>
            <a:r>
              <a:rPr lang="ru-RU" sz="1300" b="1" dirty="0" err="1" smtClean="0">
                <a:solidFill>
                  <a:schemeClr val="tx1">
                    <a:lumMod val="65000"/>
                    <a:lumOff val="35000"/>
                  </a:schemeClr>
                </a:solidFill>
                <a:latin typeface="+mn-lt"/>
                <a:ea typeface="Calibri"/>
              </a:rPr>
              <a:t>Орифлэйм</a:t>
            </a:r>
            <a:r>
              <a:rPr lang="ru-RU" sz="1300" b="1" dirty="0" smtClean="0">
                <a:solidFill>
                  <a:schemeClr val="tx1">
                    <a:lumMod val="65000"/>
                    <a:lumOff val="35000"/>
                  </a:schemeClr>
                </a:solidFill>
                <a:latin typeface="+mn-lt"/>
                <a:ea typeface="Calibri"/>
              </a:rPr>
              <a:t> </a:t>
            </a:r>
            <a:r>
              <a:rPr lang="ru-RU" sz="1300" dirty="0" smtClean="0">
                <a:solidFill>
                  <a:schemeClr val="tx1">
                    <a:lumMod val="65000"/>
                    <a:lumOff val="35000"/>
                  </a:schemeClr>
                </a:solidFill>
                <a:latin typeface="+mn-lt"/>
                <a:ea typeface="Calibri"/>
              </a:rPr>
              <a:t>впервые был награжден в специальной номинации «За высокое качество в категории Декоративная косметика» </a:t>
            </a:r>
            <a:endParaRPr lang="en-US" sz="1300" dirty="0">
              <a:solidFill>
                <a:schemeClr val="tx1">
                  <a:lumMod val="65000"/>
                  <a:lumOff val="35000"/>
                </a:schemeClr>
              </a:solidFill>
              <a:latin typeface="+mn-lt"/>
              <a:ea typeface="Calibri"/>
            </a:endParaRPr>
          </a:p>
        </p:txBody>
      </p:sp>
      <p:sp>
        <p:nvSpPr>
          <p:cNvPr id="20" name="Rectangle 19"/>
          <p:cNvSpPr/>
          <p:nvPr userDrawn="1"/>
        </p:nvSpPr>
        <p:spPr>
          <a:xfrm>
            <a:off x="5964857" y="5099700"/>
            <a:ext cx="2887385" cy="1569660"/>
          </a:xfrm>
          <a:prstGeom prst="rect">
            <a:avLst/>
          </a:prstGeom>
        </p:spPr>
        <p:txBody>
          <a:bodyPr wrap="square">
            <a:spAutoFit/>
          </a:bodyPr>
          <a:lstStyle/>
          <a:p>
            <a:pPr algn="l"/>
            <a:r>
              <a:rPr lang="ru-RU" sz="1300" dirty="0" smtClean="0">
                <a:solidFill>
                  <a:schemeClr val="tx1">
                    <a:lumMod val="65000"/>
                    <a:lumOff val="35000"/>
                  </a:schemeClr>
                </a:solidFill>
                <a:latin typeface="Arial" panose="020B0604020202020204" pitchFamily="34" charset="0"/>
                <a:ea typeface="Calibri"/>
                <a:cs typeface="Arial" panose="020B0604020202020204" pitchFamily="34" charset="0"/>
              </a:rPr>
              <a:t>Компания </a:t>
            </a:r>
            <a:r>
              <a:rPr lang="ru-RU" sz="1300" dirty="0" err="1" smtClean="0">
                <a:solidFill>
                  <a:schemeClr val="tx1">
                    <a:lumMod val="65000"/>
                    <a:lumOff val="35000"/>
                  </a:schemeClr>
                </a:solidFill>
                <a:latin typeface="Arial" panose="020B0604020202020204" pitchFamily="34" charset="0"/>
                <a:ea typeface="Calibri"/>
                <a:cs typeface="Arial" panose="020B0604020202020204" pitchFamily="34" charset="0"/>
              </a:rPr>
              <a:t>Орифлэйм</a:t>
            </a:r>
            <a:r>
              <a:rPr lang="ru-RU" sz="1300" dirty="0" smtClean="0">
                <a:solidFill>
                  <a:schemeClr val="tx1">
                    <a:lumMod val="65000"/>
                    <a:lumOff val="35000"/>
                  </a:schemeClr>
                </a:solidFill>
                <a:latin typeface="Arial" panose="020B0604020202020204" pitchFamily="34" charset="0"/>
                <a:ea typeface="Calibri"/>
                <a:cs typeface="Arial" panose="020B0604020202020204" pitchFamily="34" charset="0"/>
              </a:rPr>
              <a:t> </a:t>
            </a:r>
            <a:r>
              <a:rPr lang="ru-RU" sz="1300" b="1" dirty="0" smtClean="0">
                <a:solidFill>
                  <a:schemeClr val="tx1">
                    <a:lumMod val="65000"/>
                    <a:lumOff val="35000"/>
                  </a:schemeClr>
                </a:solidFill>
                <a:latin typeface="Arial" panose="020B0604020202020204" pitchFamily="34" charset="0"/>
                <a:ea typeface="Calibri"/>
                <a:cs typeface="Arial" panose="020B0604020202020204" pitchFamily="34" charset="0"/>
              </a:rPr>
              <a:t>оказывает поддержку нуждающимся детям и помогает получить образование молодым женщинам </a:t>
            </a:r>
            <a:r>
              <a:rPr lang="ru-RU" sz="1300" dirty="0" smtClean="0">
                <a:solidFill>
                  <a:schemeClr val="tx1">
                    <a:lumMod val="65000"/>
                    <a:lumOff val="35000"/>
                  </a:schemeClr>
                </a:solidFill>
                <a:latin typeface="Arial" panose="020B0604020202020204" pitchFamily="34" charset="0"/>
                <a:ea typeface="Calibri"/>
                <a:cs typeface="Arial" panose="020B0604020202020204" pitchFamily="34" charset="0"/>
              </a:rPr>
              <a:t>в рамках благотворительных программ.</a:t>
            </a:r>
            <a:endParaRPr lang="en-US" sz="1300" dirty="0" smtClean="0">
              <a:solidFill>
                <a:schemeClr val="tx1">
                  <a:lumMod val="65000"/>
                  <a:lumOff val="35000"/>
                </a:schemeClr>
              </a:solidFill>
              <a:latin typeface="Arial" panose="020B0604020202020204" pitchFamily="34" charset="0"/>
              <a:ea typeface="Calibri"/>
              <a:cs typeface="Arial" panose="020B0604020202020204" pitchFamily="34" charset="0"/>
            </a:endParaRPr>
          </a:p>
          <a:p>
            <a:r>
              <a:rPr lang="ru-RU" dirty="0" smtClean="0">
                <a:solidFill>
                  <a:schemeClr val="tx1">
                    <a:lumMod val="65000"/>
                    <a:lumOff val="35000"/>
                  </a:schemeClr>
                </a:solidFill>
                <a:latin typeface="Arial"/>
                <a:ea typeface="Calibri"/>
              </a:rPr>
              <a:t> </a:t>
            </a:r>
            <a:endParaRPr lang="en-US" sz="2800" dirty="0">
              <a:solidFill>
                <a:schemeClr val="tx1">
                  <a:lumMod val="65000"/>
                  <a:lumOff val="35000"/>
                </a:schemeClr>
              </a:solidFill>
              <a:ea typeface="Calibri"/>
            </a:endParaRPr>
          </a:p>
        </p:txBody>
      </p:sp>
      <p:sp>
        <p:nvSpPr>
          <p:cNvPr id="25" name="Rectangle 24"/>
          <p:cNvSpPr/>
          <p:nvPr userDrawn="1"/>
        </p:nvSpPr>
        <p:spPr>
          <a:xfrm>
            <a:off x="5940152" y="923236"/>
            <a:ext cx="3263935" cy="1292662"/>
          </a:xfrm>
          <a:prstGeom prst="rect">
            <a:avLst/>
          </a:prstGeom>
        </p:spPr>
        <p:txBody>
          <a:bodyPr wrap="square">
            <a:spAutoFit/>
          </a:bodyPr>
          <a:lstStyle/>
          <a:p>
            <a:r>
              <a:rPr lang="ru-RU" sz="1300" dirty="0" smtClean="0">
                <a:solidFill>
                  <a:schemeClr val="tx1">
                    <a:lumMod val="65000"/>
                    <a:lumOff val="35000"/>
                  </a:schemeClr>
                </a:solidFill>
                <a:latin typeface="Arial"/>
                <a:ea typeface="Calibri"/>
              </a:rPr>
              <a:t>Продукция </a:t>
            </a:r>
            <a:r>
              <a:rPr lang="ru-RU" sz="1300" dirty="0" err="1" smtClean="0">
                <a:solidFill>
                  <a:schemeClr val="tx1">
                    <a:lumMod val="65000"/>
                    <a:lumOff val="35000"/>
                  </a:schemeClr>
                </a:solidFill>
                <a:latin typeface="Arial"/>
                <a:ea typeface="Calibri"/>
              </a:rPr>
              <a:t>Орифлэйм</a:t>
            </a:r>
            <a:r>
              <a:rPr lang="ru-RU" sz="1300" dirty="0" smtClean="0">
                <a:solidFill>
                  <a:schemeClr val="tx1">
                    <a:lumMod val="65000"/>
                    <a:lumOff val="35000"/>
                  </a:schemeClr>
                </a:solidFill>
                <a:latin typeface="Arial"/>
                <a:ea typeface="Calibri"/>
              </a:rPr>
              <a:t> и ее </a:t>
            </a:r>
            <a:r>
              <a:rPr lang="ru-RU" sz="1300" dirty="0" err="1" smtClean="0">
                <a:solidFill>
                  <a:schemeClr val="tx1">
                    <a:lumMod val="65000"/>
                    <a:lumOff val="35000"/>
                  </a:schemeClr>
                </a:solidFill>
                <a:latin typeface="Arial"/>
                <a:ea typeface="Calibri"/>
              </a:rPr>
              <a:t>компо</a:t>
            </a:r>
            <a:r>
              <a:rPr lang="en-US" sz="1300" dirty="0" smtClean="0">
                <a:solidFill>
                  <a:schemeClr val="tx1">
                    <a:lumMod val="65000"/>
                    <a:lumOff val="35000"/>
                  </a:schemeClr>
                </a:solidFill>
                <a:latin typeface="Arial"/>
                <a:ea typeface="Calibri"/>
              </a:rPr>
              <a:t>-</a:t>
            </a:r>
            <a:r>
              <a:rPr lang="ru-RU" sz="1300" dirty="0" err="1" smtClean="0">
                <a:solidFill>
                  <a:schemeClr val="tx1">
                    <a:lumMod val="65000"/>
                    <a:lumOff val="35000"/>
                  </a:schemeClr>
                </a:solidFill>
                <a:latin typeface="Arial"/>
                <a:ea typeface="Calibri"/>
              </a:rPr>
              <a:t>ненты</a:t>
            </a:r>
            <a:r>
              <a:rPr lang="ru-RU" sz="1300" dirty="0" smtClean="0">
                <a:solidFill>
                  <a:schemeClr val="tx1">
                    <a:lumMod val="65000"/>
                    <a:lumOff val="35000"/>
                  </a:schemeClr>
                </a:solidFill>
                <a:latin typeface="Arial"/>
                <a:ea typeface="Calibri"/>
              </a:rPr>
              <a:t> не тестировались на животных </a:t>
            </a:r>
            <a:endParaRPr lang="en-US" sz="1300" dirty="0" smtClean="0">
              <a:solidFill>
                <a:schemeClr val="tx1">
                  <a:lumMod val="65000"/>
                  <a:lumOff val="35000"/>
                </a:schemeClr>
              </a:solidFill>
              <a:latin typeface="Arial"/>
              <a:ea typeface="Calibri"/>
            </a:endParaRPr>
          </a:p>
          <a:p>
            <a:r>
              <a:rPr lang="ru-RU" sz="1300" dirty="0" smtClean="0">
                <a:solidFill>
                  <a:schemeClr val="tx1">
                    <a:lumMod val="65000"/>
                    <a:lumOff val="35000"/>
                  </a:schemeClr>
                </a:solidFill>
                <a:latin typeface="Arial"/>
                <a:ea typeface="Calibri"/>
              </a:rPr>
              <a:t>в процессе разработки. Компания </a:t>
            </a:r>
            <a:r>
              <a:rPr lang="ru-RU" sz="1300" dirty="0" err="1" smtClean="0">
                <a:solidFill>
                  <a:schemeClr val="tx1">
                    <a:lumMod val="65000"/>
                    <a:lumOff val="35000"/>
                  </a:schemeClr>
                </a:solidFill>
                <a:latin typeface="Arial"/>
                <a:ea typeface="Calibri"/>
              </a:rPr>
              <a:t>Орифлэйм</a:t>
            </a:r>
            <a:r>
              <a:rPr lang="ru-RU" sz="1300" dirty="0" smtClean="0">
                <a:solidFill>
                  <a:schemeClr val="tx1">
                    <a:lumMod val="65000"/>
                    <a:lumOff val="35000"/>
                  </a:schemeClr>
                </a:solidFill>
                <a:latin typeface="Arial"/>
                <a:ea typeface="Calibri"/>
              </a:rPr>
              <a:t> придерживается этого принципа со дня своего основания – 1967 г.</a:t>
            </a:r>
            <a:endParaRPr lang="en-US" sz="1300" dirty="0">
              <a:solidFill>
                <a:schemeClr val="tx1">
                  <a:lumMod val="65000"/>
                  <a:lumOff val="35000"/>
                </a:schemeClr>
              </a:solidFill>
              <a:ea typeface="Calibri"/>
            </a:endParaRPr>
          </a:p>
        </p:txBody>
      </p:sp>
      <p:sp>
        <p:nvSpPr>
          <p:cNvPr id="26" name="Rectangle 25"/>
          <p:cNvSpPr/>
          <p:nvPr userDrawn="1"/>
        </p:nvSpPr>
        <p:spPr>
          <a:xfrm>
            <a:off x="5964857" y="2291388"/>
            <a:ext cx="3179143" cy="1292662"/>
          </a:xfrm>
          <a:prstGeom prst="rect">
            <a:avLst/>
          </a:prstGeom>
        </p:spPr>
        <p:txBody>
          <a:bodyPr wrap="square">
            <a:spAutoFit/>
          </a:bodyPr>
          <a:lstStyle/>
          <a:p>
            <a:r>
              <a:rPr lang="ru-RU" sz="1300" dirty="0" smtClean="0">
                <a:solidFill>
                  <a:schemeClr val="tx1">
                    <a:lumMod val="65000"/>
                    <a:lumOff val="35000"/>
                  </a:schemeClr>
                </a:solidFill>
                <a:latin typeface="Arial"/>
                <a:ea typeface="Calibri"/>
              </a:rPr>
              <a:t>100% качество продукции. Наша косметика изготовлена по новейшим технологиям с жестким контролем производства и соблюдением принципов безопасности для окружающей среды.</a:t>
            </a:r>
            <a:r>
              <a:rPr lang="en-US" sz="1300" dirty="0" smtClean="0">
                <a:solidFill>
                  <a:schemeClr val="tx1">
                    <a:lumMod val="65000"/>
                    <a:lumOff val="35000"/>
                  </a:schemeClr>
                </a:solidFill>
                <a:latin typeface="Arial"/>
                <a:ea typeface="Calibri"/>
              </a:rPr>
              <a:t> </a:t>
            </a:r>
            <a:endParaRPr lang="en-US" sz="1300" dirty="0">
              <a:solidFill>
                <a:schemeClr val="tx1">
                  <a:lumMod val="65000"/>
                  <a:lumOff val="35000"/>
                </a:schemeClr>
              </a:solidFill>
              <a:ea typeface="Calibri"/>
            </a:endParaRPr>
          </a:p>
        </p:txBody>
      </p:sp>
      <p:sp>
        <p:nvSpPr>
          <p:cNvPr id="27" name="Rectangle 26"/>
          <p:cNvSpPr/>
          <p:nvPr userDrawn="1"/>
        </p:nvSpPr>
        <p:spPr>
          <a:xfrm>
            <a:off x="1331640" y="995244"/>
            <a:ext cx="3240360" cy="938719"/>
          </a:xfrm>
          <a:prstGeom prst="rect">
            <a:avLst/>
          </a:prstGeom>
        </p:spPr>
        <p:txBody>
          <a:bodyPr wrap="square">
            <a:spAutoFit/>
          </a:bodyPr>
          <a:lstStyle/>
          <a:p>
            <a:pPr algn="just"/>
            <a:r>
              <a:rPr lang="ru-RU" sz="1300" dirty="0" smtClean="0">
                <a:solidFill>
                  <a:schemeClr val="tx1">
                    <a:lumMod val="65000"/>
                    <a:lumOff val="35000"/>
                  </a:schemeClr>
                </a:solidFill>
                <a:latin typeface="Arial"/>
                <a:ea typeface="Times New Roman"/>
              </a:rPr>
              <a:t>На церемонии </a:t>
            </a:r>
            <a:r>
              <a:rPr lang="ru-RU" sz="1300" dirty="0" err="1" smtClean="0">
                <a:solidFill>
                  <a:schemeClr val="tx1">
                    <a:lumMod val="65000"/>
                    <a:lumOff val="35000"/>
                  </a:schemeClr>
                </a:solidFill>
                <a:latin typeface="Arial"/>
                <a:ea typeface="Times New Roman"/>
              </a:rPr>
              <a:t>TopBeauty</a:t>
            </a:r>
            <a:r>
              <a:rPr lang="ru-RU" sz="1300" dirty="0" smtClean="0">
                <a:solidFill>
                  <a:schemeClr val="tx1">
                    <a:lumMod val="65000"/>
                    <a:lumOff val="35000"/>
                  </a:schemeClr>
                </a:solidFill>
                <a:latin typeface="Arial"/>
                <a:ea typeface="Times New Roman"/>
              </a:rPr>
              <a:t> </a:t>
            </a:r>
            <a:r>
              <a:rPr lang="ru-RU" sz="1300" dirty="0" err="1" smtClean="0">
                <a:solidFill>
                  <a:schemeClr val="tx1">
                    <a:lumMod val="65000"/>
                    <a:lumOff val="35000"/>
                  </a:schemeClr>
                </a:solidFill>
                <a:latin typeface="Arial"/>
                <a:ea typeface="Times New Roman"/>
              </a:rPr>
              <a:t>Awards</a:t>
            </a:r>
            <a:r>
              <a:rPr lang="ru-RU" sz="1300" dirty="0" smtClean="0">
                <a:solidFill>
                  <a:schemeClr val="tx1">
                    <a:lumMod val="65000"/>
                    <a:lumOff val="35000"/>
                  </a:schemeClr>
                </a:solidFill>
                <a:latin typeface="Arial"/>
                <a:ea typeface="Times New Roman"/>
              </a:rPr>
              <a:t> 2013 обновленная линия </a:t>
            </a:r>
            <a:r>
              <a:rPr lang="ru-RU" sz="1300" b="1" dirty="0" err="1" smtClean="0">
                <a:solidFill>
                  <a:schemeClr val="tx1">
                    <a:lumMod val="65000"/>
                    <a:lumOff val="35000"/>
                  </a:schemeClr>
                </a:solidFill>
                <a:latin typeface="Arial"/>
                <a:ea typeface="Times New Roman"/>
              </a:rPr>
              <a:t>Optimals</a:t>
            </a:r>
            <a:r>
              <a:rPr lang="ru-RU" sz="1300" b="1" dirty="0" smtClean="0">
                <a:solidFill>
                  <a:schemeClr val="tx1">
                    <a:lumMod val="65000"/>
                    <a:lumOff val="35000"/>
                  </a:schemeClr>
                </a:solidFill>
                <a:latin typeface="Arial"/>
                <a:ea typeface="Times New Roman"/>
              </a:rPr>
              <a:t> от </a:t>
            </a:r>
            <a:r>
              <a:rPr lang="ru-RU" sz="1300" b="1" dirty="0" err="1" smtClean="0">
                <a:solidFill>
                  <a:schemeClr val="tx1">
                    <a:lumMod val="65000"/>
                    <a:lumOff val="35000"/>
                  </a:schemeClr>
                </a:solidFill>
                <a:latin typeface="Arial"/>
                <a:ea typeface="Times New Roman"/>
              </a:rPr>
              <a:t>Орифлэйм</a:t>
            </a:r>
            <a:r>
              <a:rPr lang="ru-RU" sz="1300" dirty="0" smtClean="0">
                <a:solidFill>
                  <a:schemeClr val="tx1">
                    <a:lumMod val="65000"/>
                    <a:lumOff val="35000"/>
                  </a:schemeClr>
                </a:solidFill>
                <a:latin typeface="Arial"/>
                <a:ea typeface="Times New Roman"/>
              </a:rPr>
              <a:t> признана лучшей среди средств по уходу за кожей</a:t>
            </a:r>
            <a:r>
              <a:rPr lang="ru-RU" sz="1600" dirty="0" smtClean="0">
                <a:solidFill>
                  <a:schemeClr val="tx1">
                    <a:lumMod val="65000"/>
                    <a:lumOff val="35000"/>
                  </a:schemeClr>
                </a:solidFill>
                <a:latin typeface="Arial"/>
                <a:ea typeface="Times New Roman"/>
              </a:rPr>
              <a:t>. </a:t>
            </a:r>
            <a:endParaRPr lang="en-US" sz="1600" dirty="0">
              <a:solidFill>
                <a:schemeClr val="tx1">
                  <a:lumMod val="65000"/>
                  <a:lumOff val="35000"/>
                </a:schemeClr>
              </a:solidFill>
              <a:latin typeface="Times New Roman"/>
              <a:ea typeface="Times New Roman"/>
            </a:endParaRPr>
          </a:p>
        </p:txBody>
      </p:sp>
      <p:sp>
        <p:nvSpPr>
          <p:cNvPr id="28" name="Rectangle 27"/>
          <p:cNvSpPr/>
          <p:nvPr userDrawn="1"/>
        </p:nvSpPr>
        <p:spPr>
          <a:xfrm>
            <a:off x="5964857" y="3659540"/>
            <a:ext cx="3179143" cy="1369606"/>
          </a:xfrm>
          <a:prstGeom prst="rect">
            <a:avLst/>
          </a:prstGeom>
        </p:spPr>
        <p:txBody>
          <a:bodyPr wrap="square">
            <a:spAutoFit/>
          </a:bodyPr>
          <a:lstStyle/>
          <a:p>
            <a:r>
              <a:rPr lang="ru-RU" sz="1300" b="1" dirty="0" smtClean="0">
                <a:solidFill>
                  <a:schemeClr val="tx1">
                    <a:lumMod val="65000"/>
                    <a:lumOff val="35000"/>
                  </a:schemeClr>
                </a:solidFill>
                <a:latin typeface="+mn-lt"/>
              </a:rPr>
              <a:t>Бумага для каталога</a:t>
            </a:r>
            <a:r>
              <a:rPr lang="ru-RU" sz="1300" b="1" dirty="0" smtClean="0">
                <a:solidFill>
                  <a:schemeClr val="tx1">
                    <a:lumMod val="65000"/>
                    <a:lumOff val="35000"/>
                  </a:schemeClr>
                </a:solidFill>
                <a:latin typeface="+mn-lt"/>
                <a:ea typeface="Calibri"/>
              </a:rPr>
              <a:t> </a:t>
            </a:r>
            <a:r>
              <a:rPr lang="ru-RU" sz="1300" b="1" dirty="0" smtClean="0">
                <a:solidFill>
                  <a:schemeClr val="tx1">
                    <a:lumMod val="65000"/>
                    <a:lumOff val="35000"/>
                  </a:schemeClr>
                </a:solidFill>
                <a:latin typeface="+mn-lt"/>
              </a:rPr>
              <a:t>производится из</a:t>
            </a:r>
            <a:r>
              <a:rPr lang="ru-RU" sz="1300" b="1" dirty="0" smtClean="0">
                <a:solidFill>
                  <a:schemeClr val="tx1">
                    <a:lumMod val="65000"/>
                    <a:lumOff val="35000"/>
                  </a:schemeClr>
                </a:solidFill>
                <a:latin typeface="+mn-lt"/>
                <a:ea typeface="Calibri"/>
              </a:rPr>
              <a:t> </a:t>
            </a:r>
            <a:r>
              <a:rPr lang="ru-RU" sz="1300" b="1" dirty="0" smtClean="0">
                <a:solidFill>
                  <a:schemeClr val="tx1">
                    <a:lumMod val="65000"/>
                    <a:lumOff val="35000"/>
                  </a:schemeClr>
                </a:solidFill>
                <a:latin typeface="+mn-lt"/>
              </a:rPr>
              <a:t>возобновляемых лесных</a:t>
            </a:r>
            <a:r>
              <a:rPr lang="ru-RU" sz="1300" b="1" dirty="0" smtClean="0">
                <a:solidFill>
                  <a:schemeClr val="tx1">
                    <a:lumMod val="65000"/>
                    <a:lumOff val="35000"/>
                  </a:schemeClr>
                </a:solidFill>
                <a:latin typeface="+mn-lt"/>
                <a:ea typeface="Calibri"/>
              </a:rPr>
              <a:t> </a:t>
            </a:r>
            <a:r>
              <a:rPr lang="ru-RU" sz="1300" b="1" dirty="0" smtClean="0">
                <a:solidFill>
                  <a:schemeClr val="tx1">
                    <a:lumMod val="65000"/>
                    <a:lumOff val="35000"/>
                  </a:schemeClr>
                </a:solidFill>
                <a:latin typeface="+mn-lt"/>
              </a:rPr>
              <a:t>ресурсов</a:t>
            </a:r>
            <a:r>
              <a:rPr lang="ru-RU" sz="1300" dirty="0" smtClean="0">
                <a:solidFill>
                  <a:schemeClr val="tx1">
                    <a:lumMod val="65000"/>
                    <a:lumOff val="35000"/>
                  </a:schemeClr>
                </a:solidFill>
                <a:latin typeface="+mn-lt"/>
              </a:rPr>
              <a:t>, что подтверждено</a:t>
            </a:r>
            <a:r>
              <a:rPr lang="ru-RU" sz="1300" dirty="0" smtClean="0">
                <a:solidFill>
                  <a:schemeClr val="tx1">
                    <a:lumMod val="65000"/>
                    <a:lumOff val="35000"/>
                  </a:schemeClr>
                </a:solidFill>
                <a:latin typeface="+mn-lt"/>
                <a:ea typeface="Calibri"/>
              </a:rPr>
              <a:t> </a:t>
            </a:r>
            <a:r>
              <a:rPr lang="ru-RU" sz="1300" dirty="0" smtClean="0">
                <a:solidFill>
                  <a:schemeClr val="tx1">
                    <a:lumMod val="65000"/>
                    <a:lumOff val="35000"/>
                  </a:schemeClr>
                </a:solidFill>
                <a:latin typeface="+mn-lt"/>
              </a:rPr>
              <a:t>сертификатом </a:t>
            </a:r>
            <a:r>
              <a:rPr lang="en-GB" sz="1300" dirty="0" smtClean="0">
                <a:solidFill>
                  <a:schemeClr val="tx1">
                    <a:lumMod val="65000"/>
                    <a:lumOff val="35000"/>
                  </a:schemeClr>
                </a:solidFill>
                <a:latin typeface="+mn-lt"/>
              </a:rPr>
              <a:t>Rainforest Alliance</a:t>
            </a:r>
            <a:r>
              <a:rPr lang="en-GB" sz="1300" dirty="0" smtClean="0">
                <a:solidFill>
                  <a:schemeClr val="tx1">
                    <a:lumMod val="65000"/>
                    <a:lumOff val="35000"/>
                  </a:schemeClr>
                </a:solidFill>
                <a:latin typeface="+mn-lt"/>
                <a:ea typeface="Calibri"/>
              </a:rPr>
              <a:t> </a:t>
            </a:r>
            <a:r>
              <a:rPr lang="ru-RU" sz="1300" dirty="0" smtClean="0">
                <a:solidFill>
                  <a:schemeClr val="tx1">
                    <a:lumMod val="65000"/>
                    <a:lumOff val="35000"/>
                  </a:schemeClr>
                </a:solidFill>
                <a:latin typeface="+mn-lt"/>
              </a:rPr>
              <a:t>(Тропического альянса).</a:t>
            </a:r>
            <a:r>
              <a:rPr lang="ru-RU" sz="1300" dirty="0" smtClean="0">
                <a:solidFill>
                  <a:schemeClr val="tx1">
                    <a:lumMod val="65000"/>
                    <a:lumOff val="35000"/>
                  </a:schemeClr>
                </a:solidFill>
                <a:latin typeface="+mn-lt"/>
                <a:ea typeface="Calibri"/>
              </a:rPr>
              <a:t> </a:t>
            </a:r>
            <a:endParaRPr lang="en-US" sz="1300" dirty="0" smtClean="0">
              <a:solidFill>
                <a:schemeClr val="tx1">
                  <a:lumMod val="65000"/>
                  <a:lumOff val="35000"/>
                </a:schemeClr>
              </a:solidFill>
              <a:latin typeface="+mn-lt"/>
              <a:ea typeface="Times New Roman"/>
            </a:endParaRPr>
          </a:p>
          <a:p>
            <a:r>
              <a:rPr lang="ru-RU" dirty="0" smtClean="0">
                <a:solidFill>
                  <a:schemeClr val="tx1">
                    <a:lumMod val="65000"/>
                    <a:lumOff val="35000"/>
                  </a:schemeClr>
                </a:solidFill>
                <a:latin typeface="Arial"/>
                <a:ea typeface="Calibri"/>
              </a:rPr>
              <a:t> </a:t>
            </a:r>
            <a:endParaRPr lang="en-US" sz="2800" dirty="0">
              <a:solidFill>
                <a:schemeClr val="tx1">
                  <a:lumMod val="65000"/>
                  <a:lumOff val="35000"/>
                </a:schemeClr>
              </a:solidFill>
              <a:ea typeface="Calibri"/>
            </a:endParaRPr>
          </a:p>
        </p:txBody>
      </p:sp>
      <p:sp>
        <p:nvSpPr>
          <p:cNvPr id="3" name="Rectangle 2"/>
          <p:cNvSpPr/>
          <p:nvPr userDrawn="1"/>
        </p:nvSpPr>
        <p:spPr>
          <a:xfrm>
            <a:off x="1331640" y="2294636"/>
            <a:ext cx="3205997" cy="1015663"/>
          </a:xfrm>
          <a:prstGeom prst="rect">
            <a:avLst/>
          </a:prstGeom>
        </p:spPr>
        <p:txBody>
          <a:bodyPr wrap="square">
            <a:spAutoFit/>
          </a:bodyPr>
          <a:lstStyle/>
          <a:p>
            <a:pPr algn="just">
              <a:spcAft>
                <a:spcPts val="0"/>
              </a:spcAft>
            </a:pPr>
            <a:r>
              <a:rPr lang="ru-RU" sz="1300" dirty="0" smtClean="0">
                <a:solidFill>
                  <a:schemeClr val="tx1">
                    <a:lumMod val="65000"/>
                    <a:lumOff val="35000"/>
                  </a:schemeClr>
                </a:solidFill>
                <a:effectLst/>
                <a:latin typeface="+mn-lt"/>
                <a:ea typeface="Calibri"/>
              </a:rPr>
              <a:t>Парфюмерная вода </a:t>
            </a:r>
            <a:r>
              <a:rPr lang="en-US" sz="1300" b="1" dirty="0" smtClean="0">
                <a:solidFill>
                  <a:schemeClr val="tx1">
                    <a:lumMod val="65000"/>
                    <a:lumOff val="35000"/>
                  </a:schemeClr>
                </a:solidFill>
                <a:effectLst/>
                <a:latin typeface="+mn-lt"/>
                <a:ea typeface="Calibri"/>
              </a:rPr>
              <a:t>Possess </a:t>
            </a:r>
            <a:r>
              <a:rPr lang="ru-RU" sz="1300" dirty="0" smtClean="0">
                <a:solidFill>
                  <a:schemeClr val="tx1">
                    <a:lumMod val="65000"/>
                    <a:lumOff val="35000"/>
                  </a:schemeClr>
                </a:solidFill>
                <a:effectLst/>
                <a:latin typeface="+mn-lt"/>
                <a:ea typeface="Calibri"/>
              </a:rPr>
              <a:t>была названа Лучшим женским ароматом года и  получила премию </a:t>
            </a:r>
            <a:r>
              <a:rPr lang="en-US" sz="1300" dirty="0" err="1" smtClean="0">
                <a:solidFill>
                  <a:schemeClr val="tx1">
                    <a:lumMod val="65000"/>
                    <a:lumOff val="35000"/>
                  </a:schemeClr>
                </a:solidFill>
                <a:effectLst/>
                <a:latin typeface="+mn-lt"/>
                <a:ea typeface="Calibri"/>
              </a:rPr>
              <a:t>Fifi</a:t>
            </a:r>
            <a:r>
              <a:rPr lang="en-US" sz="1300" dirty="0" smtClean="0">
                <a:solidFill>
                  <a:schemeClr val="tx1">
                    <a:lumMod val="65000"/>
                    <a:lumOff val="35000"/>
                  </a:schemeClr>
                </a:solidFill>
                <a:effectLst/>
                <a:latin typeface="+mn-lt"/>
                <a:ea typeface="Calibri"/>
              </a:rPr>
              <a:t> Russian Fragrance Awards</a:t>
            </a:r>
            <a:r>
              <a:rPr lang="ru-RU" sz="1300" dirty="0" smtClean="0">
                <a:solidFill>
                  <a:schemeClr val="tx1">
                    <a:lumMod val="65000"/>
                    <a:lumOff val="35000"/>
                  </a:schemeClr>
                </a:solidFill>
                <a:effectLst/>
                <a:latin typeface="+mn-lt"/>
                <a:ea typeface="Calibri"/>
              </a:rPr>
              <a:t> 2014.</a:t>
            </a:r>
            <a:endParaRPr lang="en-US" sz="1300" dirty="0" smtClean="0">
              <a:solidFill>
                <a:schemeClr val="tx1">
                  <a:lumMod val="65000"/>
                  <a:lumOff val="35000"/>
                </a:schemeClr>
              </a:solidFill>
              <a:effectLst/>
              <a:latin typeface="+mn-lt"/>
              <a:ea typeface="Calibri"/>
            </a:endParaRPr>
          </a:p>
          <a:p>
            <a:pPr>
              <a:spcAft>
                <a:spcPts val="0"/>
              </a:spcAft>
            </a:pPr>
            <a:r>
              <a:rPr lang="ru-RU" sz="800" dirty="0" smtClean="0">
                <a:solidFill>
                  <a:schemeClr val="tx1">
                    <a:lumMod val="65000"/>
                    <a:lumOff val="35000"/>
                  </a:schemeClr>
                </a:solidFill>
                <a:effectLst/>
                <a:latin typeface="Arial"/>
                <a:ea typeface="Calibri"/>
              </a:rPr>
              <a:t> </a:t>
            </a:r>
            <a:endParaRPr lang="en-US" sz="2800" dirty="0">
              <a:solidFill>
                <a:schemeClr val="tx1">
                  <a:lumMod val="65000"/>
                  <a:lumOff val="35000"/>
                </a:schemeClr>
              </a:solidFill>
              <a:effectLst/>
              <a:latin typeface="+mn-lt"/>
              <a:ea typeface="Calibri"/>
            </a:endParaRPr>
          </a:p>
        </p:txBody>
      </p:sp>
      <p:pic>
        <p:nvPicPr>
          <p:cNvPr id="6146" name="Picture 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439074" y="3731548"/>
            <a:ext cx="510002"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63542" y="2297689"/>
            <a:ext cx="1161665" cy="774984"/>
          </a:xfrm>
          <a:prstGeom prst="rect">
            <a:avLst/>
          </a:prstGeom>
        </p:spPr>
      </p:pic>
      <p:pic>
        <p:nvPicPr>
          <p:cNvPr id="16" name="Picture 2" descr="\\msk-ent01.msk.ori.local\groups\Regional Communications\2015\Corporate PR\TopBeauty Awards\Logo_awards.png"/>
          <p:cNvPicPr>
            <a:picLocks noChangeAspect="1" noChangeArrowheads="1"/>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385787" y="4922222"/>
            <a:ext cx="736295" cy="16896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a:xfrm>
            <a:off x="1366003" y="5103182"/>
            <a:ext cx="3205997" cy="1292662"/>
          </a:xfrm>
          <a:prstGeom prst="rect">
            <a:avLst/>
          </a:prstGeom>
        </p:spPr>
        <p:txBody>
          <a:bodyPr wrap="square">
            <a:spAutoFit/>
          </a:bodyPr>
          <a:lstStyle/>
          <a:p>
            <a:pPr algn="just"/>
            <a:r>
              <a:rPr lang="ru-RU" sz="1300" b="1" dirty="0" smtClean="0">
                <a:solidFill>
                  <a:schemeClr val="tx1">
                    <a:lumMod val="65000"/>
                    <a:lumOff val="35000"/>
                  </a:schemeClr>
                </a:solidFill>
                <a:latin typeface="+mn-lt"/>
              </a:rPr>
              <a:t>Легкий дневной крем против морщин «</a:t>
            </a:r>
            <a:r>
              <a:rPr lang="ru-RU" sz="1300" b="1" dirty="0" err="1" smtClean="0">
                <a:solidFill>
                  <a:schemeClr val="tx1">
                    <a:lumMod val="65000"/>
                    <a:lumOff val="35000"/>
                  </a:schemeClr>
                </a:solidFill>
                <a:latin typeface="+mn-lt"/>
              </a:rPr>
              <a:t>Эколлаген</a:t>
            </a:r>
            <a:r>
              <a:rPr lang="ru-RU" sz="1300" b="1" dirty="0" smtClean="0">
                <a:solidFill>
                  <a:schemeClr val="tx1">
                    <a:lumMod val="65000"/>
                    <a:lumOff val="35000"/>
                  </a:schemeClr>
                </a:solidFill>
                <a:latin typeface="+mn-lt"/>
              </a:rPr>
              <a:t>» </a:t>
            </a:r>
            <a:r>
              <a:rPr lang="ru-RU" sz="1300" dirty="0" smtClean="0">
                <a:solidFill>
                  <a:schemeClr val="tx1">
                    <a:lumMod val="65000"/>
                    <a:lumOff val="35000"/>
                  </a:schemeClr>
                </a:solidFill>
                <a:latin typeface="+mn-lt"/>
              </a:rPr>
              <a:t>получил премию </a:t>
            </a:r>
            <a:r>
              <a:rPr lang="ru-RU" sz="1300" b="1" dirty="0" err="1" smtClean="0">
                <a:solidFill>
                  <a:schemeClr val="tx1">
                    <a:lumMod val="65000"/>
                    <a:lumOff val="35000"/>
                  </a:schemeClr>
                </a:solidFill>
                <a:latin typeface="+mn-lt"/>
              </a:rPr>
              <a:t>TopBeauty</a:t>
            </a:r>
            <a:r>
              <a:rPr lang="ru-RU" sz="1300" b="1" dirty="0" smtClean="0">
                <a:solidFill>
                  <a:schemeClr val="tx1">
                    <a:lumMod val="65000"/>
                    <a:lumOff val="35000"/>
                  </a:schemeClr>
                </a:solidFill>
                <a:latin typeface="+mn-lt"/>
              </a:rPr>
              <a:t> </a:t>
            </a:r>
            <a:r>
              <a:rPr lang="ru-RU" sz="1300" b="1" dirty="0" err="1" smtClean="0">
                <a:solidFill>
                  <a:schemeClr val="tx1">
                    <a:lumMod val="65000"/>
                    <a:lumOff val="35000"/>
                  </a:schemeClr>
                </a:solidFill>
                <a:latin typeface="+mn-lt"/>
              </a:rPr>
              <a:t>Awards</a:t>
            </a:r>
            <a:r>
              <a:rPr lang="ru-RU" sz="1300" b="1" dirty="0" smtClean="0">
                <a:solidFill>
                  <a:schemeClr val="tx1">
                    <a:lumMod val="65000"/>
                    <a:lumOff val="35000"/>
                  </a:schemeClr>
                </a:solidFill>
                <a:latin typeface="+mn-lt"/>
              </a:rPr>
              <a:t> 2014</a:t>
            </a:r>
            <a:r>
              <a:rPr lang="ru-RU" sz="1300" dirty="0" smtClean="0">
                <a:solidFill>
                  <a:schemeClr val="tx1">
                    <a:lumMod val="65000"/>
                    <a:lumOff val="35000"/>
                  </a:schemeClr>
                </a:solidFill>
                <a:latin typeface="+mn-lt"/>
              </a:rPr>
              <a:t> и был назвал Лучшим средством </a:t>
            </a:r>
            <a:r>
              <a:rPr lang="ru-RU" sz="1300" dirty="0" err="1" smtClean="0">
                <a:solidFill>
                  <a:schemeClr val="tx1">
                    <a:lumMod val="65000"/>
                    <a:lumOff val="35000"/>
                  </a:schemeClr>
                </a:solidFill>
                <a:latin typeface="+mn-lt"/>
              </a:rPr>
              <a:t>антивозрастного</a:t>
            </a:r>
            <a:r>
              <a:rPr lang="ru-RU" sz="1300" dirty="0" smtClean="0">
                <a:solidFill>
                  <a:schemeClr val="tx1">
                    <a:lumMod val="65000"/>
                    <a:lumOff val="35000"/>
                  </a:schemeClr>
                </a:solidFill>
                <a:latin typeface="+mn-lt"/>
              </a:rPr>
              <a:t> ухода в категории масс-</a:t>
            </a:r>
            <a:r>
              <a:rPr lang="ru-RU" sz="1300" dirty="0" err="1" smtClean="0">
                <a:solidFill>
                  <a:schemeClr val="tx1">
                    <a:lumMod val="65000"/>
                    <a:lumOff val="35000"/>
                  </a:schemeClr>
                </a:solidFill>
                <a:latin typeface="+mn-lt"/>
              </a:rPr>
              <a:t>маркет</a:t>
            </a:r>
            <a:r>
              <a:rPr lang="en-US" sz="1300" dirty="0" smtClean="0">
                <a:solidFill>
                  <a:schemeClr val="tx1">
                    <a:lumMod val="65000"/>
                    <a:lumOff val="35000"/>
                  </a:schemeClr>
                </a:solidFill>
                <a:latin typeface="+mn-lt"/>
              </a:rPr>
              <a:t>.</a:t>
            </a:r>
            <a:endParaRPr lang="en-US" sz="1300" dirty="0">
              <a:solidFill>
                <a:schemeClr val="tx1">
                  <a:lumMod val="65000"/>
                  <a:lumOff val="35000"/>
                </a:schemeClr>
              </a:solidFill>
              <a:latin typeface="+mn-lt"/>
            </a:endParaRPr>
          </a:p>
        </p:txBody>
      </p:sp>
      <p:pic>
        <p:nvPicPr>
          <p:cNvPr id="1026" name="Picture 2"/>
          <p:cNvPicPr>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141867" y="923236"/>
            <a:ext cx="1224136"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81482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pic>
        <p:nvPicPr>
          <p:cNvPr id="1026" name="Picture 2" descr="C:\Users\AnnaB\Desktop\backgroun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512" y="-11114"/>
            <a:ext cx="9252000" cy="6941807"/>
          </a:xfrm>
          <a:prstGeom prst="rect">
            <a:avLst/>
          </a:prstGeom>
          <a:noFill/>
        </p:spPr>
      </p:pic>
      <p:sp>
        <p:nvSpPr>
          <p:cNvPr id="7" name="Date Placeholder 3"/>
          <p:cNvSpPr>
            <a:spLocks noGrp="1"/>
          </p:cNvSpPr>
          <p:nvPr>
            <p:ph type="dt" sz="half" idx="2"/>
          </p:nvPr>
        </p:nvSpPr>
        <p:spPr>
          <a:xfrm>
            <a:off x="457200" y="6516000"/>
            <a:ext cx="2133600" cy="365125"/>
          </a:xfrm>
          <a:prstGeom prst="rect">
            <a:avLst/>
          </a:prstGeom>
        </p:spPr>
        <p:txBody>
          <a:bodyPr vert="horz" lIns="91440" tIns="45720" rIns="91440" bIns="45720" rtlCol="0" anchor="ctr"/>
          <a:lstStyle>
            <a:lvl1pPr algn="l">
              <a:defRPr sz="900">
                <a:solidFill>
                  <a:schemeClr val="bg1"/>
                </a:solidFill>
              </a:defRPr>
            </a:lvl1pPr>
          </a:lstStyle>
          <a:p>
            <a:fld id="{1A874CCE-37EF-CE40-8532-E181A22C46D2}" type="datetime1">
              <a:rPr lang="en-GB" smtClean="0">
                <a:solidFill>
                  <a:prstClr val="white"/>
                </a:solidFill>
              </a:rPr>
              <a:pPr/>
              <a:t>02/02/2016</a:t>
            </a:fld>
            <a:endParaRPr lang="sv-SE" dirty="0">
              <a:solidFill>
                <a:prstClr val="white"/>
              </a:solidFill>
            </a:endParaRPr>
          </a:p>
        </p:txBody>
      </p:sp>
      <p:sp>
        <p:nvSpPr>
          <p:cNvPr id="8" name="Footer Placeholder 4"/>
          <p:cNvSpPr>
            <a:spLocks noGrp="1"/>
          </p:cNvSpPr>
          <p:nvPr>
            <p:ph type="ftr" sz="quarter" idx="3"/>
          </p:nvPr>
        </p:nvSpPr>
        <p:spPr>
          <a:xfrm>
            <a:off x="3124200" y="6516000"/>
            <a:ext cx="2895600" cy="365125"/>
          </a:xfrm>
          <a:prstGeom prst="rect">
            <a:avLst/>
          </a:prstGeom>
        </p:spPr>
        <p:txBody>
          <a:bodyPr vert="horz" lIns="91440" tIns="45720" rIns="91440" bIns="45720" rtlCol="0" anchor="ctr"/>
          <a:lstStyle>
            <a:lvl1pPr algn="ctr">
              <a:defRPr sz="900">
                <a:solidFill>
                  <a:schemeClr val="bg1"/>
                </a:solidFill>
              </a:defRPr>
            </a:lvl1pPr>
          </a:lstStyle>
          <a:p>
            <a:r>
              <a:rPr lang="en-US" dirty="0" smtClean="0">
                <a:solidFill>
                  <a:prstClr val="white"/>
                </a:solidFill>
              </a:rPr>
              <a:t>Copyright ©2014 by Oriflame Cosmetics SA</a:t>
            </a:r>
            <a:endParaRPr lang="sv-SE" sz="800" dirty="0">
              <a:solidFill>
                <a:prstClr val="white"/>
              </a:solidFill>
            </a:endParaRPr>
          </a:p>
        </p:txBody>
      </p:sp>
      <p:sp>
        <p:nvSpPr>
          <p:cNvPr id="9" name="Slide Number Placeholder 5"/>
          <p:cNvSpPr>
            <a:spLocks noGrp="1"/>
          </p:cNvSpPr>
          <p:nvPr>
            <p:ph type="sldNum" sz="quarter" idx="4"/>
          </p:nvPr>
        </p:nvSpPr>
        <p:spPr>
          <a:xfrm>
            <a:off x="6553200" y="6516000"/>
            <a:ext cx="2133600" cy="365125"/>
          </a:xfrm>
          <a:prstGeom prst="rect">
            <a:avLst/>
          </a:prstGeom>
        </p:spPr>
        <p:txBody>
          <a:bodyPr vert="horz" lIns="91440" tIns="45720" rIns="91440" bIns="45720" rtlCol="0" anchor="ctr"/>
          <a:lstStyle>
            <a:lvl1pPr algn="r">
              <a:defRPr sz="900">
                <a:solidFill>
                  <a:schemeClr val="bg1"/>
                </a:solidFill>
              </a:defRPr>
            </a:lvl1pPr>
          </a:lstStyle>
          <a:p>
            <a:fld id="{F8C3A03E-2591-4D09-83D1-82A7B163E028}" type="slidenum">
              <a:rPr lang="sv-SE" smtClean="0">
                <a:solidFill>
                  <a:prstClr val="white"/>
                </a:solidFill>
              </a:rPr>
              <a:pPr/>
              <a:t>‹#›</a:t>
            </a:fld>
            <a:endParaRPr lang="sv-SE" dirty="0">
              <a:solidFill>
                <a:prstClr val="white"/>
              </a:solidFill>
            </a:endParaRPr>
          </a:p>
        </p:txBody>
      </p:sp>
      <p:pic>
        <p:nvPicPr>
          <p:cNvPr id="11"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25192" y="2244036"/>
            <a:ext cx="5328592" cy="1833036"/>
          </a:xfrm>
          <a:prstGeom prst="rect">
            <a:avLst/>
          </a:prstGeom>
          <a:noFill/>
          <a:ln w="9525">
            <a:noFill/>
            <a:miter lim="800000"/>
            <a:headEnd/>
            <a:tailEnd/>
          </a:ln>
          <a:effectLst/>
        </p:spPr>
      </p:pic>
    </p:spTree>
    <p:extLst>
      <p:ext uri="{BB962C8B-B14F-4D97-AF65-F5344CB8AC3E}">
        <p14:creationId xmlns:p14="http://schemas.microsoft.com/office/powerpoint/2010/main" val="33125336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2_Только заголовок">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3001557" y="3015206"/>
            <a:ext cx="6858002" cy="82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9" name="Picture 8"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4946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62906" y="454420"/>
            <a:ext cx="1224136"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2" descr="http://mlm-oriflame.at.ua/bumaga.jp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l="-1105"/>
          <a:stretch/>
        </p:blipFill>
        <p:spPr bwMode="auto">
          <a:xfrm>
            <a:off x="4677905" y="3474664"/>
            <a:ext cx="1286953" cy="5472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oriflame-su.ru/wp-content/uploads/2012/08/images.jp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860032" y="2144327"/>
            <a:ext cx="948288" cy="883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www.677spo.com/i/p/1380571866.jp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860033" y="726872"/>
            <a:ext cx="1025354" cy="10516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NALEXEEVA\Downloads\ori_foun_color_primary.ai.jpg"/>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4949682" y="4445026"/>
            <a:ext cx="990600" cy="936625"/>
          </a:xfrm>
          <a:prstGeom prst="rect">
            <a:avLst/>
          </a:prstGeom>
          <a:noFill/>
          <a:ln>
            <a:noFill/>
          </a:ln>
          <a:extLst>
            <a:ext uri="{53640926-AAD7-44D8-BBD7-CCE9431645EC}">
              <a14:shadowObscured xmlns:a14="http://schemas.microsoft.com/office/drawing/2010/main"/>
            </a:ext>
          </a:extLst>
        </p:spPr>
      </p:pic>
      <p:sp>
        <p:nvSpPr>
          <p:cNvPr id="15" name="Rectangle 14"/>
          <p:cNvSpPr/>
          <p:nvPr userDrawn="1"/>
        </p:nvSpPr>
        <p:spPr>
          <a:xfrm>
            <a:off x="1331640" y="2625050"/>
            <a:ext cx="3240360" cy="1054135"/>
          </a:xfrm>
          <a:prstGeom prst="rect">
            <a:avLst/>
          </a:prstGeom>
        </p:spPr>
        <p:txBody>
          <a:bodyPr wrap="square">
            <a:spAutoFit/>
          </a:bodyPr>
          <a:lstStyle/>
          <a:p>
            <a:pPr algn="just"/>
            <a:r>
              <a:rPr lang="ru-RU" sz="1250" dirty="0">
                <a:solidFill>
                  <a:prstClr val="black">
                    <a:lumMod val="65000"/>
                    <a:lumOff val="35000"/>
                  </a:prstClr>
                </a:solidFill>
                <a:ea typeface="Calibri"/>
              </a:rPr>
              <a:t>На церемонии награждения премии </a:t>
            </a:r>
            <a:r>
              <a:rPr lang="ru-RU" sz="1250" b="1" dirty="0">
                <a:solidFill>
                  <a:prstClr val="black">
                    <a:lumMod val="65000"/>
                    <a:lumOff val="35000"/>
                  </a:prstClr>
                </a:solidFill>
                <a:ea typeface="Calibri"/>
              </a:rPr>
              <a:t>«Товар Года – 2014» </a:t>
            </a:r>
            <a:r>
              <a:rPr lang="ru-RU" sz="1250" b="1" dirty="0" err="1">
                <a:solidFill>
                  <a:prstClr val="black">
                    <a:lumMod val="65000"/>
                    <a:lumOff val="35000"/>
                  </a:prstClr>
                </a:solidFill>
                <a:ea typeface="Calibri"/>
              </a:rPr>
              <a:t>Орифлэйм</a:t>
            </a:r>
            <a:r>
              <a:rPr lang="ru-RU" sz="1250" b="1" dirty="0">
                <a:solidFill>
                  <a:prstClr val="black">
                    <a:lumMod val="65000"/>
                    <a:lumOff val="35000"/>
                  </a:prstClr>
                </a:solidFill>
                <a:ea typeface="Calibri"/>
              </a:rPr>
              <a:t> </a:t>
            </a:r>
            <a:r>
              <a:rPr lang="ru-RU" sz="1250" dirty="0">
                <a:solidFill>
                  <a:prstClr val="black">
                    <a:lumMod val="65000"/>
                    <a:lumOff val="35000"/>
                  </a:prstClr>
                </a:solidFill>
                <a:ea typeface="Calibri"/>
              </a:rPr>
              <a:t>впервые был награжден в специальной номинации «За высокое качество в категории Декоративная косметика» </a:t>
            </a:r>
            <a:endParaRPr lang="en-US" sz="1250" dirty="0">
              <a:solidFill>
                <a:prstClr val="black">
                  <a:lumMod val="65000"/>
                  <a:lumOff val="35000"/>
                </a:prstClr>
              </a:solidFill>
              <a:ea typeface="Calibri"/>
            </a:endParaRPr>
          </a:p>
        </p:txBody>
      </p:sp>
      <p:sp>
        <p:nvSpPr>
          <p:cNvPr id="20" name="Rectangle 19"/>
          <p:cNvSpPr/>
          <p:nvPr userDrawn="1"/>
        </p:nvSpPr>
        <p:spPr>
          <a:xfrm>
            <a:off x="5964858" y="4436293"/>
            <a:ext cx="3071638" cy="1092607"/>
          </a:xfrm>
          <a:prstGeom prst="rect">
            <a:avLst/>
          </a:prstGeom>
        </p:spPr>
        <p:txBody>
          <a:bodyPr wrap="square">
            <a:spAutoFit/>
          </a:bodyPr>
          <a:lstStyle/>
          <a:p>
            <a:r>
              <a:rPr lang="ru-RU" sz="1300" dirty="0">
                <a:solidFill>
                  <a:prstClr val="black">
                    <a:lumMod val="65000"/>
                    <a:lumOff val="35000"/>
                  </a:prstClr>
                </a:solidFill>
                <a:ea typeface="Calibri"/>
                <a:cs typeface="Arial" panose="020B0604020202020204" pitchFamily="34" charset="0"/>
              </a:rPr>
              <a:t>Компания </a:t>
            </a:r>
            <a:r>
              <a:rPr lang="ru-RU" sz="1300" dirty="0" err="1">
                <a:solidFill>
                  <a:prstClr val="black">
                    <a:lumMod val="65000"/>
                    <a:lumOff val="35000"/>
                  </a:prstClr>
                </a:solidFill>
                <a:ea typeface="Calibri"/>
                <a:cs typeface="Arial" panose="020B0604020202020204" pitchFamily="34" charset="0"/>
              </a:rPr>
              <a:t>Орифлэйм</a:t>
            </a:r>
            <a:r>
              <a:rPr lang="ru-RU" sz="1300" dirty="0">
                <a:solidFill>
                  <a:prstClr val="black">
                    <a:lumMod val="65000"/>
                    <a:lumOff val="35000"/>
                  </a:prstClr>
                </a:solidFill>
                <a:ea typeface="Calibri"/>
                <a:cs typeface="Arial" panose="020B0604020202020204" pitchFamily="34" charset="0"/>
              </a:rPr>
              <a:t> </a:t>
            </a:r>
            <a:r>
              <a:rPr lang="ru-RU" sz="1300" b="1" dirty="0">
                <a:solidFill>
                  <a:prstClr val="black">
                    <a:lumMod val="65000"/>
                    <a:lumOff val="35000"/>
                  </a:prstClr>
                </a:solidFill>
                <a:ea typeface="Calibri"/>
                <a:cs typeface="Arial" panose="020B0604020202020204" pitchFamily="34" charset="0"/>
              </a:rPr>
              <a:t>оказывает поддержку нуждающимся детям и помогает получить образование </a:t>
            </a:r>
            <a:r>
              <a:rPr lang="ru-RU" sz="1300" kern="1200" dirty="0">
                <a:solidFill>
                  <a:prstClr val="black">
                    <a:lumMod val="65000"/>
                    <a:lumOff val="35000"/>
                  </a:prstClr>
                </a:solidFill>
                <a:latin typeface="+mn-lt"/>
                <a:ea typeface="Calibri"/>
                <a:cs typeface="Arial" panose="020B0604020202020204" pitchFamily="34" charset="0"/>
              </a:rPr>
              <a:t>молодым женщинам в рамках </a:t>
            </a:r>
            <a:r>
              <a:rPr lang="ru-RU" sz="1300" kern="1200" dirty="0" smtClean="0">
                <a:solidFill>
                  <a:prstClr val="black">
                    <a:lumMod val="65000"/>
                    <a:lumOff val="35000"/>
                  </a:prstClr>
                </a:solidFill>
                <a:latin typeface="+mn-lt"/>
                <a:ea typeface="Calibri"/>
                <a:cs typeface="Arial" panose="020B0604020202020204" pitchFamily="34" charset="0"/>
              </a:rPr>
              <a:t>благотворительных </a:t>
            </a:r>
            <a:r>
              <a:rPr lang="ru-RU" sz="1300" kern="1200" dirty="0">
                <a:solidFill>
                  <a:prstClr val="black">
                    <a:lumMod val="65000"/>
                    <a:lumOff val="35000"/>
                  </a:prstClr>
                </a:solidFill>
                <a:latin typeface="+mn-lt"/>
                <a:ea typeface="Calibri"/>
                <a:cs typeface="Arial" panose="020B0604020202020204" pitchFamily="34" charset="0"/>
              </a:rPr>
              <a:t>программ</a:t>
            </a:r>
            <a:r>
              <a:rPr lang="ru-RU" sz="1300" kern="1200" dirty="0" smtClean="0">
                <a:solidFill>
                  <a:prstClr val="black">
                    <a:lumMod val="65000"/>
                    <a:lumOff val="35000"/>
                  </a:prstClr>
                </a:solidFill>
                <a:latin typeface="+mn-lt"/>
                <a:ea typeface="Calibri"/>
                <a:cs typeface="Arial" panose="020B0604020202020204" pitchFamily="34" charset="0"/>
              </a:rPr>
              <a:t>. </a:t>
            </a:r>
            <a:endParaRPr lang="en-US" sz="1300" kern="1200" dirty="0">
              <a:solidFill>
                <a:prstClr val="black">
                  <a:lumMod val="65000"/>
                  <a:lumOff val="35000"/>
                </a:prstClr>
              </a:solidFill>
              <a:latin typeface="+mn-lt"/>
              <a:ea typeface="Calibri"/>
              <a:cs typeface="Arial" panose="020B0604020202020204" pitchFamily="34" charset="0"/>
            </a:endParaRPr>
          </a:p>
        </p:txBody>
      </p:sp>
      <p:sp>
        <p:nvSpPr>
          <p:cNvPr id="25" name="Rectangle 24"/>
          <p:cNvSpPr/>
          <p:nvPr userDrawn="1"/>
        </p:nvSpPr>
        <p:spPr>
          <a:xfrm>
            <a:off x="5940153" y="582567"/>
            <a:ext cx="3263935" cy="1292662"/>
          </a:xfrm>
          <a:prstGeom prst="rect">
            <a:avLst/>
          </a:prstGeom>
        </p:spPr>
        <p:txBody>
          <a:bodyPr wrap="square">
            <a:spAutoFit/>
          </a:bodyPr>
          <a:lstStyle/>
          <a:p>
            <a:r>
              <a:rPr lang="ru-RU" sz="1300" dirty="0">
                <a:solidFill>
                  <a:prstClr val="black">
                    <a:lumMod val="65000"/>
                    <a:lumOff val="35000"/>
                  </a:prstClr>
                </a:solidFill>
                <a:ea typeface="Calibri"/>
              </a:rPr>
              <a:t>Продукция </a:t>
            </a:r>
            <a:r>
              <a:rPr lang="ru-RU" sz="1300" dirty="0" err="1">
                <a:solidFill>
                  <a:prstClr val="black">
                    <a:lumMod val="65000"/>
                    <a:lumOff val="35000"/>
                  </a:prstClr>
                </a:solidFill>
                <a:ea typeface="Calibri"/>
              </a:rPr>
              <a:t>Орифлэйм</a:t>
            </a:r>
            <a:r>
              <a:rPr lang="ru-RU" sz="1300" dirty="0">
                <a:solidFill>
                  <a:prstClr val="black">
                    <a:lumMod val="65000"/>
                    <a:lumOff val="35000"/>
                  </a:prstClr>
                </a:solidFill>
                <a:ea typeface="Calibri"/>
              </a:rPr>
              <a:t> и ее </a:t>
            </a:r>
            <a:r>
              <a:rPr lang="ru-RU" sz="1300" dirty="0" err="1">
                <a:solidFill>
                  <a:prstClr val="black">
                    <a:lumMod val="65000"/>
                    <a:lumOff val="35000"/>
                  </a:prstClr>
                </a:solidFill>
                <a:ea typeface="Calibri"/>
              </a:rPr>
              <a:t>компо</a:t>
            </a:r>
            <a:r>
              <a:rPr lang="en-US" sz="1300" dirty="0">
                <a:solidFill>
                  <a:prstClr val="black">
                    <a:lumMod val="65000"/>
                    <a:lumOff val="35000"/>
                  </a:prstClr>
                </a:solidFill>
                <a:ea typeface="Calibri"/>
              </a:rPr>
              <a:t>-</a:t>
            </a:r>
            <a:r>
              <a:rPr lang="ru-RU" sz="1300" dirty="0" err="1">
                <a:solidFill>
                  <a:prstClr val="black">
                    <a:lumMod val="65000"/>
                    <a:lumOff val="35000"/>
                  </a:prstClr>
                </a:solidFill>
                <a:ea typeface="Calibri"/>
              </a:rPr>
              <a:t>ненты</a:t>
            </a:r>
            <a:r>
              <a:rPr lang="ru-RU" sz="1300" dirty="0">
                <a:solidFill>
                  <a:prstClr val="black">
                    <a:lumMod val="65000"/>
                    <a:lumOff val="35000"/>
                  </a:prstClr>
                </a:solidFill>
                <a:ea typeface="Calibri"/>
              </a:rPr>
              <a:t> не тестировались на животных </a:t>
            </a:r>
            <a:endParaRPr lang="en-US" sz="1300" dirty="0">
              <a:solidFill>
                <a:prstClr val="black">
                  <a:lumMod val="65000"/>
                  <a:lumOff val="35000"/>
                </a:prstClr>
              </a:solidFill>
              <a:ea typeface="Calibri"/>
            </a:endParaRPr>
          </a:p>
          <a:p>
            <a:r>
              <a:rPr lang="ru-RU" sz="1300" dirty="0">
                <a:solidFill>
                  <a:prstClr val="black">
                    <a:lumMod val="65000"/>
                    <a:lumOff val="35000"/>
                  </a:prstClr>
                </a:solidFill>
                <a:ea typeface="Calibri"/>
              </a:rPr>
              <a:t>в процессе разработки. Компания </a:t>
            </a:r>
            <a:r>
              <a:rPr lang="ru-RU" sz="1300" dirty="0" err="1">
                <a:solidFill>
                  <a:prstClr val="black">
                    <a:lumMod val="65000"/>
                    <a:lumOff val="35000"/>
                  </a:prstClr>
                </a:solidFill>
                <a:ea typeface="Calibri"/>
              </a:rPr>
              <a:t>Орифлэйм</a:t>
            </a:r>
            <a:r>
              <a:rPr lang="ru-RU" sz="1300" dirty="0">
                <a:solidFill>
                  <a:prstClr val="black">
                    <a:lumMod val="65000"/>
                    <a:lumOff val="35000"/>
                  </a:prstClr>
                </a:solidFill>
                <a:ea typeface="Calibri"/>
              </a:rPr>
              <a:t> придерживается этого принципа со дня своего основания – 1967 г.</a:t>
            </a:r>
            <a:endParaRPr lang="en-US" sz="1300" dirty="0">
              <a:solidFill>
                <a:prstClr val="black">
                  <a:lumMod val="65000"/>
                  <a:lumOff val="35000"/>
                </a:prstClr>
              </a:solidFill>
              <a:ea typeface="Calibri"/>
            </a:endParaRPr>
          </a:p>
        </p:txBody>
      </p:sp>
      <p:sp>
        <p:nvSpPr>
          <p:cNvPr id="26" name="Rectangle 25"/>
          <p:cNvSpPr/>
          <p:nvPr userDrawn="1"/>
        </p:nvSpPr>
        <p:spPr>
          <a:xfrm>
            <a:off x="5964858" y="1896928"/>
            <a:ext cx="3179143" cy="1292662"/>
          </a:xfrm>
          <a:prstGeom prst="rect">
            <a:avLst/>
          </a:prstGeom>
        </p:spPr>
        <p:txBody>
          <a:bodyPr wrap="square">
            <a:spAutoFit/>
          </a:bodyPr>
          <a:lstStyle/>
          <a:p>
            <a:r>
              <a:rPr lang="ru-RU" sz="1300" dirty="0">
                <a:solidFill>
                  <a:prstClr val="black">
                    <a:lumMod val="65000"/>
                    <a:lumOff val="35000"/>
                  </a:prstClr>
                </a:solidFill>
                <a:ea typeface="Calibri"/>
              </a:rPr>
              <a:t>100% качество продукции. Наша косметика изготовлена по новейшим технологиям с жестким контролем производства и соблюдением принципов безопасности для окружающей среды.</a:t>
            </a:r>
            <a:r>
              <a:rPr lang="en-US" sz="1300" dirty="0">
                <a:solidFill>
                  <a:prstClr val="black">
                    <a:lumMod val="65000"/>
                    <a:lumOff val="35000"/>
                  </a:prstClr>
                </a:solidFill>
                <a:ea typeface="Calibri"/>
              </a:rPr>
              <a:t> </a:t>
            </a:r>
          </a:p>
        </p:txBody>
      </p:sp>
      <p:sp>
        <p:nvSpPr>
          <p:cNvPr id="27" name="Rectangle 26"/>
          <p:cNvSpPr/>
          <p:nvPr userDrawn="1"/>
        </p:nvSpPr>
        <p:spPr>
          <a:xfrm>
            <a:off x="1331640" y="627680"/>
            <a:ext cx="3240360" cy="861774"/>
          </a:xfrm>
          <a:prstGeom prst="rect">
            <a:avLst/>
          </a:prstGeom>
        </p:spPr>
        <p:txBody>
          <a:bodyPr wrap="square">
            <a:spAutoFit/>
          </a:bodyPr>
          <a:lstStyle/>
          <a:p>
            <a:pPr algn="just"/>
            <a:r>
              <a:rPr lang="ru-RU" sz="1250" dirty="0">
                <a:solidFill>
                  <a:prstClr val="black">
                    <a:lumMod val="65000"/>
                    <a:lumOff val="35000"/>
                  </a:prstClr>
                </a:solidFill>
                <a:ea typeface="Times New Roman"/>
              </a:rPr>
              <a:t>На церемонии </a:t>
            </a:r>
            <a:r>
              <a:rPr lang="ru-RU" sz="1250" dirty="0" err="1">
                <a:solidFill>
                  <a:prstClr val="black">
                    <a:lumMod val="65000"/>
                    <a:lumOff val="35000"/>
                  </a:prstClr>
                </a:solidFill>
                <a:ea typeface="Times New Roman"/>
              </a:rPr>
              <a:t>TopBeauty</a:t>
            </a:r>
            <a:r>
              <a:rPr lang="ru-RU" sz="1250" dirty="0">
                <a:solidFill>
                  <a:prstClr val="black">
                    <a:lumMod val="65000"/>
                    <a:lumOff val="35000"/>
                  </a:prstClr>
                </a:solidFill>
                <a:ea typeface="Times New Roman"/>
              </a:rPr>
              <a:t> </a:t>
            </a:r>
            <a:r>
              <a:rPr lang="ru-RU" sz="1250" dirty="0" err="1">
                <a:solidFill>
                  <a:prstClr val="black">
                    <a:lumMod val="65000"/>
                    <a:lumOff val="35000"/>
                  </a:prstClr>
                </a:solidFill>
                <a:ea typeface="Times New Roman"/>
              </a:rPr>
              <a:t>Awards</a:t>
            </a:r>
            <a:r>
              <a:rPr lang="ru-RU" sz="1250" dirty="0">
                <a:solidFill>
                  <a:prstClr val="black">
                    <a:lumMod val="65000"/>
                    <a:lumOff val="35000"/>
                  </a:prstClr>
                </a:solidFill>
                <a:ea typeface="Times New Roman"/>
              </a:rPr>
              <a:t> 2013 обновленная линия </a:t>
            </a:r>
            <a:r>
              <a:rPr lang="ru-RU" sz="1250" b="1" dirty="0" err="1">
                <a:solidFill>
                  <a:prstClr val="black">
                    <a:lumMod val="65000"/>
                    <a:lumOff val="35000"/>
                  </a:prstClr>
                </a:solidFill>
                <a:ea typeface="Times New Roman"/>
              </a:rPr>
              <a:t>Optimals</a:t>
            </a:r>
            <a:r>
              <a:rPr lang="ru-RU" sz="1250" b="1" dirty="0">
                <a:solidFill>
                  <a:prstClr val="black">
                    <a:lumMod val="65000"/>
                    <a:lumOff val="35000"/>
                  </a:prstClr>
                </a:solidFill>
                <a:ea typeface="Times New Roman"/>
              </a:rPr>
              <a:t> от </a:t>
            </a:r>
            <a:r>
              <a:rPr lang="ru-RU" sz="1250" b="1" dirty="0" err="1">
                <a:solidFill>
                  <a:prstClr val="black">
                    <a:lumMod val="65000"/>
                    <a:lumOff val="35000"/>
                  </a:prstClr>
                </a:solidFill>
                <a:ea typeface="Times New Roman"/>
              </a:rPr>
              <a:t>Орифлэйм</a:t>
            </a:r>
            <a:r>
              <a:rPr lang="ru-RU" sz="1250" dirty="0">
                <a:solidFill>
                  <a:prstClr val="black">
                    <a:lumMod val="65000"/>
                    <a:lumOff val="35000"/>
                  </a:prstClr>
                </a:solidFill>
                <a:ea typeface="Times New Roman"/>
              </a:rPr>
              <a:t> признана лучшей среди средств по уходу за кожей. </a:t>
            </a:r>
            <a:endParaRPr lang="en-US" sz="1250" dirty="0">
              <a:solidFill>
                <a:prstClr val="black">
                  <a:lumMod val="65000"/>
                  <a:lumOff val="35000"/>
                </a:prstClr>
              </a:solidFill>
              <a:latin typeface="Times New Roman"/>
              <a:ea typeface="Times New Roman"/>
            </a:endParaRPr>
          </a:p>
        </p:txBody>
      </p:sp>
      <p:sp>
        <p:nvSpPr>
          <p:cNvPr id="28" name="Rectangle 27"/>
          <p:cNvSpPr/>
          <p:nvPr userDrawn="1"/>
        </p:nvSpPr>
        <p:spPr>
          <a:xfrm>
            <a:off x="5964858" y="3265081"/>
            <a:ext cx="3179143" cy="1369606"/>
          </a:xfrm>
          <a:prstGeom prst="rect">
            <a:avLst/>
          </a:prstGeom>
        </p:spPr>
        <p:txBody>
          <a:bodyPr wrap="square">
            <a:spAutoFit/>
          </a:bodyPr>
          <a:lstStyle/>
          <a:p>
            <a:r>
              <a:rPr lang="ru-RU" sz="1300" b="1" dirty="0">
                <a:solidFill>
                  <a:prstClr val="black">
                    <a:lumMod val="65000"/>
                    <a:lumOff val="35000"/>
                  </a:prstClr>
                </a:solidFill>
              </a:rPr>
              <a:t>Бумага для каталога</a:t>
            </a:r>
            <a:r>
              <a:rPr lang="ru-RU" sz="1300" b="1" dirty="0">
                <a:solidFill>
                  <a:prstClr val="black">
                    <a:lumMod val="65000"/>
                    <a:lumOff val="35000"/>
                  </a:prstClr>
                </a:solidFill>
                <a:ea typeface="Calibri"/>
              </a:rPr>
              <a:t> </a:t>
            </a:r>
            <a:r>
              <a:rPr lang="ru-RU" sz="1300" b="1" dirty="0">
                <a:solidFill>
                  <a:prstClr val="black">
                    <a:lumMod val="65000"/>
                    <a:lumOff val="35000"/>
                  </a:prstClr>
                </a:solidFill>
              </a:rPr>
              <a:t>производится из</a:t>
            </a:r>
            <a:r>
              <a:rPr lang="ru-RU" sz="1300" b="1" dirty="0">
                <a:solidFill>
                  <a:prstClr val="black">
                    <a:lumMod val="65000"/>
                    <a:lumOff val="35000"/>
                  </a:prstClr>
                </a:solidFill>
                <a:ea typeface="Calibri"/>
              </a:rPr>
              <a:t> </a:t>
            </a:r>
            <a:r>
              <a:rPr lang="ru-RU" sz="1300" b="1" dirty="0">
                <a:solidFill>
                  <a:prstClr val="black">
                    <a:lumMod val="65000"/>
                    <a:lumOff val="35000"/>
                  </a:prstClr>
                </a:solidFill>
              </a:rPr>
              <a:t>возобновляемых лесных</a:t>
            </a:r>
            <a:r>
              <a:rPr lang="ru-RU" sz="1300" b="1" dirty="0">
                <a:solidFill>
                  <a:prstClr val="black">
                    <a:lumMod val="65000"/>
                    <a:lumOff val="35000"/>
                  </a:prstClr>
                </a:solidFill>
                <a:ea typeface="Calibri"/>
              </a:rPr>
              <a:t> </a:t>
            </a:r>
            <a:r>
              <a:rPr lang="ru-RU" sz="1300" b="1" dirty="0">
                <a:solidFill>
                  <a:prstClr val="black">
                    <a:lumMod val="65000"/>
                    <a:lumOff val="35000"/>
                  </a:prstClr>
                </a:solidFill>
              </a:rPr>
              <a:t>ресурсов</a:t>
            </a:r>
            <a:r>
              <a:rPr lang="ru-RU" sz="1300" dirty="0">
                <a:solidFill>
                  <a:prstClr val="black">
                    <a:lumMod val="65000"/>
                    <a:lumOff val="35000"/>
                  </a:prstClr>
                </a:solidFill>
              </a:rPr>
              <a:t>, что подтверждено</a:t>
            </a:r>
            <a:r>
              <a:rPr lang="ru-RU" sz="1300" dirty="0">
                <a:solidFill>
                  <a:prstClr val="black">
                    <a:lumMod val="65000"/>
                    <a:lumOff val="35000"/>
                  </a:prstClr>
                </a:solidFill>
                <a:ea typeface="Calibri"/>
              </a:rPr>
              <a:t> </a:t>
            </a:r>
            <a:r>
              <a:rPr lang="ru-RU" sz="1300" dirty="0">
                <a:solidFill>
                  <a:prstClr val="black">
                    <a:lumMod val="65000"/>
                    <a:lumOff val="35000"/>
                  </a:prstClr>
                </a:solidFill>
              </a:rPr>
              <a:t>сертификатом </a:t>
            </a:r>
            <a:r>
              <a:rPr lang="en-GB" sz="1300" dirty="0">
                <a:solidFill>
                  <a:prstClr val="black">
                    <a:lumMod val="65000"/>
                    <a:lumOff val="35000"/>
                  </a:prstClr>
                </a:solidFill>
              </a:rPr>
              <a:t>Rainforest Alliance</a:t>
            </a:r>
            <a:r>
              <a:rPr lang="en-GB" sz="1300" dirty="0">
                <a:solidFill>
                  <a:prstClr val="black">
                    <a:lumMod val="65000"/>
                    <a:lumOff val="35000"/>
                  </a:prstClr>
                </a:solidFill>
                <a:ea typeface="Calibri"/>
              </a:rPr>
              <a:t> </a:t>
            </a:r>
            <a:r>
              <a:rPr lang="ru-RU" sz="1300" dirty="0">
                <a:solidFill>
                  <a:prstClr val="black">
                    <a:lumMod val="65000"/>
                    <a:lumOff val="35000"/>
                  </a:prstClr>
                </a:solidFill>
              </a:rPr>
              <a:t>(Тропического альянса).</a:t>
            </a:r>
            <a:r>
              <a:rPr lang="ru-RU" sz="1300" dirty="0">
                <a:solidFill>
                  <a:prstClr val="black">
                    <a:lumMod val="65000"/>
                    <a:lumOff val="35000"/>
                  </a:prstClr>
                </a:solidFill>
                <a:ea typeface="Calibri"/>
              </a:rPr>
              <a:t> </a:t>
            </a:r>
            <a:endParaRPr lang="en-US" sz="1300" dirty="0">
              <a:solidFill>
                <a:prstClr val="black">
                  <a:lumMod val="65000"/>
                  <a:lumOff val="35000"/>
                </a:prstClr>
              </a:solidFill>
              <a:ea typeface="Times New Roman"/>
            </a:endParaRPr>
          </a:p>
          <a:p>
            <a:r>
              <a:rPr lang="ru-RU" dirty="0">
                <a:solidFill>
                  <a:prstClr val="black">
                    <a:lumMod val="65000"/>
                    <a:lumOff val="35000"/>
                  </a:prstClr>
                </a:solidFill>
                <a:ea typeface="Calibri"/>
              </a:rPr>
              <a:t> </a:t>
            </a:r>
            <a:endParaRPr lang="en-US" sz="2800" dirty="0">
              <a:solidFill>
                <a:prstClr val="black">
                  <a:lumMod val="65000"/>
                  <a:lumOff val="35000"/>
                </a:prstClr>
              </a:solidFill>
              <a:ea typeface="Calibri"/>
            </a:endParaRPr>
          </a:p>
        </p:txBody>
      </p:sp>
      <p:sp>
        <p:nvSpPr>
          <p:cNvPr id="3" name="Rectangle 2"/>
          <p:cNvSpPr/>
          <p:nvPr userDrawn="1"/>
        </p:nvSpPr>
        <p:spPr>
          <a:xfrm>
            <a:off x="1331641" y="1658122"/>
            <a:ext cx="3205997" cy="1015663"/>
          </a:xfrm>
          <a:prstGeom prst="rect">
            <a:avLst/>
          </a:prstGeom>
        </p:spPr>
        <p:txBody>
          <a:bodyPr wrap="square">
            <a:spAutoFit/>
          </a:bodyPr>
          <a:lstStyle/>
          <a:p>
            <a:pPr algn="just"/>
            <a:r>
              <a:rPr lang="ru-RU" sz="1250" dirty="0">
                <a:solidFill>
                  <a:prstClr val="black">
                    <a:lumMod val="65000"/>
                    <a:lumOff val="35000"/>
                  </a:prstClr>
                </a:solidFill>
                <a:ea typeface="Calibri"/>
              </a:rPr>
              <a:t>Парфюмерная вода </a:t>
            </a:r>
            <a:r>
              <a:rPr lang="en-US" sz="1250" b="1" dirty="0">
                <a:solidFill>
                  <a:prstClr val="black">
                    <a:lumMod val="65000"/>
                    <a:lumOff val="35000"/>
                  </a:prstClr>
                </a:solidFill>
                <a:ea typeface="Calibri"/>
              </a:rPr>
              <a:t>Possess </a:t>
            </a:r>
            <a:r>
              <a:rPr lang="ru-RU" sz="1250" dirty="0">
                <a:solidFill>
                  <a:prstClr val="black">
                    <a:lumMod val="65000"/>
                    <a:lumOff val="35000"/>
                  </a:prstClr>
                </a:solidFill>
                <a:ea typeface="Calibri"/>
              </a:rPr>
              <a:t>была названа Лучшим женским ароматом года и  получила премию </a:t>
            </a:r>
            <a:r>
              <a:rPr lang="en-US" sz="1250" dirty="0" err="1" smtClean="0">
                <a:solidFill>
                  <a:prstClr val="black">
                    <a:lumMod val="65000"/>
                    <a:lumOff val="35000"/>
                  </a:prstClr>
                </a:solidFill>
                <a:ea typeface="Calibri"/>
              </a:rPr>
              <a:t>FiFi</a:t>
            </a:r>
            <a:r>
              <a:rPr lang="en-US" sz="1250" dirty="0" smtClean="0">
                <a:solidFill>
                  <a:prstClr val="black">
                    <a:lumMod val="65000"/>
                    <a:lumOff val="35000"/>
                  </a:prstClr>
                </a:solidFill>
                <a:ea typeface="Calibri"/>
              </a:rPr>
              <a:t> </a:t>
            </a:r>
            <a:r>
              <a:rPr lang="en-US" sz="1250" dirty="0">
                <a:solidFill>
                  <a:prstClr val="black">
                    <a:lumMod val="65000"/>
                    <a:lumOff val="35000"/>
                  </a:prstClr>
                </a:solidFill>
                <a:ea typeface="Calibri"/>
              </a:rPr>
              <a:t>Russian Fragrance Awards</a:t>
            </a:r>
            <a:r>
              <a:rPr lang="ru-RU" sz="1250" dirty="0">
                <a:solidFill>
                  <a:prstClr val="black">
                    <a:lumMod val="65000"/>
                    <a:lumOff val="35000"/>
                  </a:prstClr>
                </a:solidFill>
                <a:ea typeface="Calibri"/>
              </a:rPr>
              <a:t> 2014</a:t>
            </a:r>
            <a:r>
              <a:rPr lang="ru-RU" sz="1300" dirty="0">
                <a:solidFill>
                  <a:prstClr val="black">
                    <a:lumMod val="65000"/>
                    <a:lumOff val="35000"/>
                  </a:prstClr>
                </a:solidFill>
                <a:ea typeface="Calibri"/>
              </a:rPr>
              <a:t>.</a:t>
            </a:r>
            <a:endParaRPr lang="en-US" sz="1300" dirty="0">
              <a:solidFill>
                <a:prstClr val="black">
                  <a:lumMod val="65000"/>
                  <a:lumOff val="35000"/>
                </a:prstClr>
              </a:solidFill>
              <a:ea typeface="Calibri"/>
            </a:endParaRPr>
          </a:p>
          <a:p>
            <a:r>
              <a:rPr lang="ru-RU" sz="800" dirty="0">
                <a:solidFill>
                  <a:prstClr val="black">
                    <a:lumMod val="65000"/>
                    <a:lumOff val="35000"/>
                  </a:prstClr>
                </a:solidFill>
                <a:ea typeface="Calibri"/>
              </a:rPr>
              <a:t> </a:t>
            </a:r>
            <a:endParaRPr lang="en-US" sz="2800" dirty="0">
              <a:solidFill>
                <a:prstClr val="black">
                  <a:lumMod val="65000"/>
                  <a:lumOff val="35000"/>
                </a:prstClr>
              </a:solidFill>
              <a:ea typeface="Calibri"/>
            </a:endParaRPr>
          </a:p>
        </p:txBody>
      </p:sp>
      <p:pic>
        <p:nvPicPr>
          <p:cNvPr id="6146"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33606" y="2488582"/>
            <a:ext cx="510002"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169975" y="1624069"/>
            <a:ext cx="1161665" cy="774984"/>
          </a:xfrm>
          <a:prstGeom prst="rect">
            <a:avLst/>
          </a:prstGeom>
        </p:spPr>
      </p:pic>
      <p:pic>
        <p:nvPicPr>
          <p:cNvPr id="16" name="Picture 2" descr="\\msk-ent01.msk.ori.local\groups\Regional Communications\2015\Corporate PR\TopBeauty Awards\Logo_awards.png"/>
          <p:cNvPicPr>
            <a:picLocks noChangeAspect="1" noChangeArrowheads="1"/>
          </p:cNvPicPr>
          <p:nvPr userDrawn="1"/>
        </p:nvPicPr>
        <p:blipFill rotWithShape="1">
          <a:blip r:embed="rId9" cstate="email">
            <a:extLst>
              <a:ext uri="{28A0092B-C50C-407E-A947-70E740481C1C}">
                <a14:useLocalDpi xmlns:a14="http://schemas.microsoft.com/office/drawing/2010/main"/>
              </a:ext>
            </a:extLst>
          </a:blip>
          <a:srcRect/>
          <a:stretch/>
        </p:blipFill>
        <p:spPr bwMode="auto">
          <a:xfrm>
            <a:off x="530560" y="3690245"/>
            <a:ext cx="657820" cy="150956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a:xfrm>
            <a:off x="1330144" y="3857054"/>
            <a:ext cx="3205997" cy="1054135"/>
          </a:xfrm>
          <a:prstGeom prst="rect">
            <a:avLst/>
          </a:prstGeom>
        </p:spPr>
        <p:txBody>
          <a:bodyPr wrap="square">
            <a:spAutoFit/>
          </a:bodyPr>
          <a:lstStyle/>
          <a:p>
            <a:pPr algn="just"/>
            <a:r>
              <a:rPr lang="ru-RU" sz="1220" b="1" dirty="0">
                <a:solidFill>
                  <a:prstClr val="black">
                    <a:lumMod val="65000"/>
                    <a:lumOff val="35000"/>
                  </a:prstClr>
                </a:solidFill>
              </a:rPr>
              <a:t>Легкий дневной крем против морщин «</a:t>
            </a:r>
            <a:r>
              <a:rPr lang="ru-RU" sz="1220" b="1" dirty="0" err="1">
                <a:solidFill>
                  <a:prstClr val="black">
                    <a:lumMod val="65000"/>
                    <a:lumOff val="35000"/>
                  </a:prstClr>
                </a:solidFill>
              </a:rPr>
              <a:t>Эколлаген</a:t>
            </a:r>
            <a:r>
              <a:rPr lang="ru-RU" sz="1220" b="1" dirty="0">
                <a:solidFill>
                  <a:prstClr val="black">
                    <a:lumMod val="65000"/>
                    <a:lumOff val="35000"/>
                  </a:prstClr>
                </a:solidFill>
              </a:rPr>
              <a:t>» </a:t>
            </a:r>
            <a:r>
              <a:rPr lang="ru-RU" sz="1220" dirty="0">
                <a:solidFill>
                  <a:prstClr val="black">
                    <a:lumMod val="65000"/>
                    <a:lumOff val="35000"/>
                  </a:prstClr>
                </a:solidFill>
              </a:rPr>
              <a:t>получил премию </a:t>
            </a:r>
            <a:r>
              <a:rPr lang="ru-RU" sz="1220" b="1" dirty="0" err="1">
                <a:solidFill>
                  <a:prstClr val="black">
                    <a:lumMod val="65000"/>
                    <a:lumOff val="35000"/>
                  </a:prstClr>
                </a:solidFill>
              </a:rPr>
              <a:t>TopBeauty</a:t>
            </a:r>
            <a:r>
              <a:rPr lang="ru-RU" sz="1220" b="1" dirty="0">
                <a:solidFill>
                  <a:prstClr val="black">
                    <a:lumMod val="65000"/>
                    <a:lumOff val="35000"/>
                  </a:prstClr>
                </a:solidFill>
              </a:rPr>
              <a:t> </a:t>
            </a:r>
            <a:r>
              <a:rPr lang="ru-RU" sz="1220" b="1" dirty="0" err="1">
                <a:solidFill>
                  <a:prstClr val="black">
                    <a:lumMod val="65000"/>
                    <a:lumOff val="35000"/>
                  </a:prstClr>
                </a:solidFill>
              </a:rPr>
              <a:t>Awards</a:t>
            </a:r>
            <a:r>
              <a:rPr lang="ru-RU" sz="1220" b="1" dirty="0">
                <a:solidFill>
                  <a:prstClr val="black">
                    <a:lumMod val="65000"/>
                    <a:lumOff val="35000"/>
                  </a:prstClr>
                </a:solidFill>
              </a:rPr>
              <a:t> 2014</a:t>
            </a:r>
            <a:r>
              <a:rPr lang="ru-RU" sz="1220" dirty="0">
                <a:solidFill>
                  <a:prstClr val="black">
                    <a:lumMod val="65000"/>
                    <a:lumOff val="35000"/>
                  </a:prstClr>
                </a:solidFill>
              </a:rPr>
              <a:t> и был назвал Лучшим средством </a:t>
            </a:r>
            <a:r>
              <a:rPr lang="ru-RU" sz="1220" dirty="0" err="1">
                <a:solidFill>
                  <a:prstClr val="black">
                    <a:lumMod val="65000"/>
                    <a:lumOff val="35000"/>
                  </a:prstClr>
                </a:solidFill>
              </a:rPr>
              <a:t>антивозрастного</a:t>
            </a:r>
            <a:r>
              <a:rPr lang="ru-RU" sz="1220" dirty="0">
                <a:solidFill>
                  <a:prstClr val="black">
                    <a:lumMod val="65000"/>
                    <a:lumOff val="35000"/>
                  </a:prstClr>
                </a:solidFill>
              </a:rPr>
              <a:t> ухода в категории масс-</a:t>
            </a:r>
            <a:r>
              <a:rPr lang="ru-RU" sz="1220" dirty="0" err="1">
                <a:solidFill>
                  <a:prstClr val="black">
                    <a:lumMod val="65000"/>
                    <a:lumOff val="35000"/>
                  </a:prstClr>
                </a:solidFill>
              </a:rPr>
              <a:t>маркет</a:t>
            </a:r>
            <a:r>
              <a:rPr lang="en-US" sz="1250" dirty="0">
                <a:solidFill>
                  <a:prstClr val="black">
                    <a:lumMod val="65000"/>
                    <a:lumOff val="35000"/>
                  </a:prstClr>
                </a:solidFill>
              </a:rPr>
              <a:t>.</a:t>
            </a:r>
          </a:p>
        </p:txBody>
      </p:sp>
      <p:pic>
        <p:nvPicPr>
          <p:cNvPr id="4" name="Picture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89488" y="5381651"/>
            <a:ext cx="870522" cy="870522"/>
          </a:xfrm>
          <a:prstGeom prst="rect">
            <a:avLst/>
          </a:prstGeom>
        </p:spPr>
      </p:pic>
      <p:sp>
        <p:nvSpPr>
          <p:cNvPr id="7" name="TextBox 6"/>
          <p:cNvSpPr txBox="1"/>
          <p:nvPr userDrawn="1"/>
        </p:nvSpPr>
        <p:spPr>
          <a:xfrm>
            <a:off x="1331640" y="5034424"/>
            <a:ext cx="3204501" cy="1823576"/>
          </a:xfrm>
          <a:prstGeom prst="rect">
            <a:avLst/>
          </a:prstGeom>
          <a:noFill/>
        </p:spPr>
        <p:txBody>
          <a:bodyPr wrap="square" rtlCol="0">
            <a:spAutoFit/>
          </a:bodyPr>
          <a:lstStyle/>
          <a:p>
            <a:pPr algn="just"/>
            <a:r>
              <a:rPr lang="ru-RU" sz="1220" dirty="0" smtClean="0">
                <a:solidFill>
                  <a:prstClr val="black">
                    <a:lumMod val="65000"/>
                    <a:lumOff val="35000"/>
                  </a:prstClr>
                </a:solidFill>
                <a:ea typeface="Calibri"/>
              </a:rPr>
              <a:t>Oriflame стал победителем в экспертной премии в области красоты </a:t>
            </a:r>
            <a:r>
              <a:rPr lang="ru-RU" sz="1220" dirty="0" err="1" smtClean="0">
                <a:solidFill>
                  <a:prstClr val="black">
                    <a:lumMod val="65000"/>
                    <a:lumOff val="35000"/>
                  </a:prstClr>
                </a:solidFill>
                <a:ea typeface="Calibri"/>
              </a:rPr>
              <a:t>Allure</a:t>
            </a:r>
            <a:r>
              <a:rPr lang="ru-RU" sz="1220" dirty="0" smtClean="0">
                <a:solidFill>
                  <a:prstClr val="black">
                    <a:lumMod val="65000"/>
                    <a:lumOff val="35000"/>
                  </a:prstClr>
                </a:solidFill>
                <a:ea typeface="Calibri"/>
              </a:rPr>
              <a:t> Best </a:t>
            </a:r>
            <a:r>
              <a:rPr lang="ru-RU" sz="1220" dirty="0" err="1" smtClean="0">
                <a:solidFill>
                  <a:prstClr val="black">
                    <a:lumMod val="65000"/>
                    <a:lumOff val="35000"/>
                  </a:prstClr>
                </a:solidFill>
                <a:ea typeface="Calibri"/>
              </a:rPr>
              <a:t>Of</a:t>
            </a:r>
            <a:r>
              <a:rPr lang="ru-RU" sz="1220" dirty="0" smtClean="0">
                <a:solidFill>
                  <a:prstClr val="black">
                    <a:lumMod val="65000"/>
                    <a:lumOff val="35000"/>
                  </a:prstClr>
                </a:solidFill>
                <a:ea typeface="Calibri"/>
              </a:rPr>
              <a:t> </a:t>
            </a:r>
            <a:r>
              <a:rPr lang="ru-RU" sz="1220" dirty="0" err="1" smtClean="0">
                <a:solidFill>
                  <a:prstClr val="black">
                    <a:lumMod val="65000"/>
                    <a:lumOff val="35000"/>
                  </a:prstClr>
                </a:solidFill>
                <a:ea typeface="Calibri"/>
              </a:rPr>
              <a:t>Beauty</a:t>
            </a:r>
            <a:r>
              <a:rPr lang="ru-RU" sz="1220" dirty="0" smtClean="0">
                <a:solidFill>
                  <a:prstClr val="black">
                    <a:lumMod val="65000"/>
                    <a:lumOff val="35000"/>
                  </a:prstClr>
                </a:solidFill>
                <a:ea typeface="Calibri"/>
              </a:rPr>
              <a:t> 2015.</a:t>
            </a:r>
          </a:p>
          <a:p>
            <a:pPr algn="just">
              <a:defRPr/>
            </a:pPr>
            <a:r>
              <a:rPr lang="ru-RU" sz="1220" dirty="0" smtClean="0">
                <a:solidFill>
                  <a:prstClr val="black">
                    <a:lumMod val="65000"/>
                    <a:lumOff val="35000"/>
                  </a:prstClr>
                </a:solidFill>
                <a:ea typeface="Calibri"/>
              </a:rPr>
              <a:t>Два продукта были отмечены жюри: в своих номинациях победили: </a:t>
            </a:r>
            <a:r>
              <a:rPr lang="ru-RU" sz="1220" b="1" dirty="0" smtClean="0">
                <a:solidFill>
                  <a:prstClr val="black">
                    <a:lumMod val="65000"/>
                    <a:lumOff val="35000"/>
                  </a:prstClr>
                </a:solidFill>
                <a:ea typeface="Calibri"/>
              </a:rPr>
              <a:t>Шампунь-объем для тонких волос «Зеленый чай и бергамот» </a:t>
            </a:r>
            <a:r>
              <a:rPr lang="ru-RU" sz="1220" dirty="0" smtClean="0">
                <a:solidFill>
                  <a:prstClr val="black">
                    <a:lumMod val="65000"/>
                    <a:lumOff val="35000"/>
                  </a:prstClr>
                </a:solidFill>
                <a:ea typeface="Calibri"/>
              </a:rPr>
              <a:t>и </a:t>
            </a:r>
            <a:r>
              <a:rPr lang="ru-RU" sz="1220" b="1" dirty="0" smtClean="0">
                <a:solidFill>
                  <a:prstClr val="black">
                    <a:lumMod val="65000"/>
                    <a:lumOff val="35000"/>
                  </a:prstClr>
                </a:solidFill>
                <a:ea typeface="Calibri"/>
              </a:rPr>
              <a:t>Контурный карандаш для губ «Роскошный контур» Giordani </a:t>
            </a:r>
            <a:r>
              <a:rPr lang="ru-RU" sz="1220" b="1" dirty="0" err="1" smtClean="0">
                <a:solidFill>
                  <a:prstClr val="black">
                    <a:lumMod val="65000"/>
                    <a:lumOff val="35000"/>
                  </a:prstClr>
                </a:solidFill>
                <a:ea typeface="Calibri"/>
              </a:rPr>
              <a:t>Gold</a:t>
            </a:r>
            <a:r>
              <a:rPr lang="ru-RU" sz="1220" b="1" dirty="0" smtClean="0">
                <a:solidFill>
                  <a:prstClr val="black">
                    <a:lumMod val="65000"/>
                    <a:lumOff val="35000"/>
                  </a:prstClr>
                </a:solidFill>
                <a:ea typeface="Calibri"/>
              </a:rPr>
              <a:t>. </a:t>
            </a:r>
            <a:endParaRPr lang="ru-RU" sz="1220" b="1" dirty="0">
              <a:solidFill>
                <a:prstClr val="black">
                  <a:lumMod val="65000"/>
                  <a:lumOff val="35000"/>
                </a:prstClr>
              </a:solidFill>
              <a:ea typeface="Calibri"/>
            </a:endParaRPr>
          </a:p>
        </p:txBody>
      </p:sp>
      <p:pic>
        <p:nvPicPr>
          <p:cNvPr id="21" name="Picture 20"/>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4893672" y="5804793"/>
            <a:ext cx="1161665" cy="774984"/>
          </a:xfrm>
          <a:prstGeom prst="rect">
            <a:avLst/>
          </a:prstGeom>
        </p:spPr>
      </p:pic>
      <p:sp>
        <p:nvSpPr>
          <p:cNvPr id="2" name="TextBox 1"/>
          <p:cNvSpPr txBox="1"/>
          <p:nvPr userDrawn="1"/>
        </p:nvSpPr>
        <p:spPr>
          <a:xfrm>
            <a:off x="5292080" y="5877272"/>
            <a:ext cx="617079" cy="246221"/>
          </a:xfrm>
          <a:prstGeom prst="rect">
            <a:avLst/>
          </a:prstGeom>
          <a:noFill/>
        </p:spPr>
        <p:txBody>
          <a:bodyPr wrap="square" rtlCol="0">
            <a:spAutoFit/>
          </a:bodyPr>
          <a:lstStyle/>
          <a:p>
            <a:r>
              <a:rPr lang="ru-RU" sz="1000" b="1" dirty="0" smtClean="0">
                <a:solidFill>
                  <a:schemeClr val="tx2"/>
                </a:solidFill>
              </a:rPr>
              <a:t>2015</a:t>
            </a:r>
            <a:endParaRPr lang="ru-RU" sz="1000" b="1" dirty="0">
              <a:solidFill>
                <a:schemeClr val="tx2"/>
              </a:solidFill>
            </a:endParaRPr>
          </a:p>
        </p:txBody>
      </p:sp>
      <p:sp>
        <p:nvSpPr>
          <p:cNvPr id="22" name="TextBox 21"/>
          <p:cNvSpPr txBox="1"/>
          <p:nvPr userDrawn="1"/>
        </p:nvSpPr>
        <p:spPr>
          <a:xfrm>
            <a:off x="570545" y="1700808"/>
            <a:ext cx="617079" cy="246221"/>
          </a:xfrm>
          <a:prstGeom prst="rect">
            <a:avLst/>
          </a:prstGeom>
          <a:noFill/>
        </p:spPr>
        <p:txBody>
          <a:bodyPr wrap="square" rtlCol="0">
            <a:spAutoFit/>
          </a:bodyPr>
          <a:lstStyle/>
          <a:p>
            <a:r>
              <a:rPr lang="ru-RU" sz="1000" b="1" dirty="0" smtClean="0">
                <a:solidFill>
                  <a:schemeClr val="tx2"/>
                </a:solidFill>
              </a:rPr>
              <a:t>2014</a:t>
            </a:r>
            <a:endParaRPr lang="ru-RU" sz="1000" b="1" dirty="0">
              <a:solidFill>
                <a:schemeClr val="tx2"/>
              </a:solidFill>
            </a:endParaRPr>
          </a:p>
        </p:txBody>
      </p:sp>
      <p:sp>
        <p:nvSpPr>
          <p:cNvPr id="23" name="Rectangle 22"/>
          <p:cNvSpPr/>
          <p:nvPr userDrawn="1"/>
        </p:nvSpPr>
        <p:spPr>
          <a:xfrm>
            <a:off x="5969121" y="5621319"/>
            <a:ext cx="3067375" cy="1177245"/>
          </a:xfrm>
          <a:prstGeom prst="rect">
            <a:avLst/>
          </a:prstGeom>
        </p:spPr>
        <p:txBody>
          <a:bodyPr wrap="square">
            <a:spAutoFit/>
          </a:bodyPr>
          <a:lstStyle/>
          <a:p>
            <a:pPr algn="just"/>
            <a:r>
              <a:rPr lang="ru-RU" sz="1250" kern="1200" dirty="0" smtClean="0">
                <a:solidFill>
                  <a:prstClr val="black">
                    <a:lumMod val="65000"/>
                    <a:lumOff val="35000"/>
                  </a:prstClr>
                </a:solidFill>
                <a:latin typeface="+mn-lt"/>
                <a:ea typeface="Calibri"/>
                <a:cs typeface="+mn-cs"/>
              </a:rPr>
              <a:t>Туалетная вода </a:t>
            </a:r>
            <a:r>
              <a:rPr lang="en-US" sz="1250" b="1" kern="1200" dirty="0" smtClean="0">
                <a:solidFill>
                  <a:prstClr val="black">
                    <a:lumMod val="65000"/>
                    <a:lumOff val="35000"/>
                  </a:prstClr>
                </a:solidFill>
                <a:latin typeface="+mn-lt"/>
                <a:ea typeface="Calibri"/>
                <a:cs typeface="+mn-cs"/>
              </a:rPr>
              <a:t>Excite Force</a:t>
            </a:r>
            <a:r>
              <a:rPr lang="ru-RU" sz="1250" b="1" kern="1200" dirty="0" smtClean="0">
                <a:solidFill>
                  <a:prstClr val="black">
                    <a:lumMod val="65000"/>
                    <a:lumOff val="35000"/>
                  </a:prstClr>
                </a:solidFill>
                <a:latin typeface="+mn-lt"/>
                <a:ea typeface="Calibri"/>
                <a:cs typeface="+mn-cs"/>
              </a:rPr>
              <a:t> </a:t>
            </a:r>
            <a:r>
              <a:rPr lang="ru-RU" sz="1250" kern="1200" dirty="0" smtClean="0">
                <a:solidFill>
                  <a:prstClr val="black">
                    <a:lumMod val="65000"/>
                    <a:lumOff val="35000"/>
                  </a:prstClr>
                </a:solidFill>
                <a:latin typeface="+mn-lt"/>
                <a:ea typeface="Calibri"/>
                <a:cs typeface="+mn-cs"/>
              </a:rPr>
              <a:t>была </a:t>
            </a:r>
            <a:r>
              <a:rPr lang="ru-RU" sz="1250" dirty="0">
                <a:solidFill>
                  <a:prstClr val="black">
                    <a:lumMod val="65000"/>
                    <a:lumOff val="35000"/>
                  </a:prstClr>
                </a:solidFill>
                <a:ea typeface="Calibri"/>
              </a:rPr>
              <a:t>названа Лучшим </a:t>
            </a:r>
            <a:r>
              <a:rPr lang="ru-RU" sz="1250" dirty="0" smtClean="0">
                <a:solidFill>
                  <a:prstClr val="black">
                    <a:lumMod val="65000"/>
                    <a:lumOff val="35000"/>
                  </a:prstClr>
                </a:solidFill>
                <a:ea typeface="Calibri"/>
              </a:rPr>
              <a:t>мужским  </a:t>
            </a:r>
            <a:r>
              <a:rPr lang="ru-RU" sz="1250" dirty="0">
                <a:solidFill>
                  <a:prstClr val="black">
                    <a:lumMod val="65000"/>
                    <a:lumOff val="35000"/>
                  </a:prstClr>
                </a:solidFill>
                <a:ea typeface="Calibri"/>
              </a:rPr>
              <a:t>ароматом </a:t>
            </a:r>
            <a:r>
              <a:rPr lang="ru-RU" sz="1250" kern="1200" dirty="0" smtClean="0">
                <a:solidFill>
                  <a:prstClr val="black">
                    <a:lumMod val="65000"/>
                    <a:lumOff val="35000"/>
                  </a:prstClr>
                </a:solidFill>
                <a:latin typeface="+mn-lt"/>
                <a:ea typeface="Calibri"/>
                <a:cs typeface="+mn-cs"/>
              </a:rPr>
              <a:t>года в номинации </a:t>
            </a:r>
            <a:r>
              <a:rPr lang="en-US" sz="1250" kern="1200" dirty="0" err="1" smtClean="0">
                <a:solidFill>
                  <a:prstClr val="black">
                    <a:lumMod val="65000"/>
                    <a:lumOff val="35000"/>
                  </a:prstClr>
                </a:solidFill>
                <a:latin typeface="+mn-lt"/>
                <a:ea typeface="Calibri"/>
                <a:cs typeface="+mn-cs"/>
              </a:rPr>
              <a:t>LifeStyle</a:t>
            </a:r>
            <a:r>
              <a:rPr lang="en-US" sz="1250" kern="1200" dirty="0" smtClean="0">
                <a:solidFill>
                  <a:prstClr val="black">
                    <a:lumMod val="65000"/>
                    <a:lumOff val="35000"/>
                  </a:prstClr>
                </a:solidFill>
                <a:latin typeface="+mn-lt"/>
                <a:ea typeface="Calibri"/>
                <a:cs typeface="+mn-cs"/>
              </a:rPr>
              <a:t> Homme</a:t>
            </a:r>
            <a:r>
              <a:rPr lang="ru-RU" sz="1250" kern="1200" dirty="0" smtClean="0">
                <a:solidFill>
                  <a:prstClr val="black">
                    <a:lumMod val="65000"/>
                    <a:lumOff val="35000"/>
                  </a:prstClr>
                </a:solidFill>
                <a:latin typeface="+mn-lt"/>
                <a:ea typeface="Calibri"/>
                <a:cs typeface="+mn-cs"/>
              </a:rPr>
              <a:t> и  получила </a:t>
            </a:r>
            <a:r>
              <a:rPr lang="ru-RU" sz="1250" dirty="0" smtClean="0">
                <a:solidFill>
                  <a:prstClr val="black">
                    <a:lumMod val="65000"/>
                    <a:lumOff val="35000"/>
                  </a:prstClr>
                </a:solidFill>
                <a:ea typeface="Calibri"/>
              </a:rPr>
              <a:t>премию </a:t>
            </a:r>
            <a:r>
              <a:rPr lang="en-US" sz="1250" dirty="0" err="1" smtClean="0">
                <a:solidFill>
                  <a:prstClr val="black">
                    <a:lumMod val="65000"/>
                    <a:lumOff val="35000"/>
                  </a:prstClr>
                </a:solidFill>
                <a:ea typeface="Calibri"/>
              </a:rPr>
              <a:t>FiFi</a:t>
            </a:r>
            <a:r>
              <a:rPr lang="en-US" sz="1250" dirty="0" smtClean="0">
                <a:solidFill>
                  <a:prstClr val="black">
                    <a:lumMod val="65000"/>
                    <a:lumOff val="35000"/>
                  </a:prstClr>
                </a:solidFill>
                <a:ea typeface="Calibri"/>
              </a:rPr>
              <a:t> Russian </a:t>
            </a:r>
            <a:r>
              <a:rPr lang="en-US" sz="1250" dirty="0">
                <a:solidFill>
                  <a:prstClr val="black">
                    <a:lumMod val="65000"/>
                    <a:lumOff val="35000"/>
                  </a:prstClr>
                </a:solidFill>
                <a:ea typeface="Calibri"/>
              </a:rPr>
              <a:t>Fragrance </a:t>
            </a:r>
            <a:r>
              <a:rPr lang="en-US" sz="1250" dirty="0" smtClean="0">
                <a:solidFill>
                  <a:prstClr val="black">
                    <a:lumMod val="65000"/>
                    <a:lumOff val="35000"/>
                  </a:prstClr>
                </a:solidFill>
                <a:ea typeface="Calibri"/>
              </a:rPr>
              <a:t>Awards</a:t>
            </a:r>
            <a:r>
              <a:rPr lang="ru-RU" sz="1250" dirty="0" smtClean="0">
                <a:solidFill>
                  <a:prstClr val="black">
                    <a:lumMod val="65000"/>
                    <a:lumOff val="35000"/>
                  </a:prstClr>
                </a:solidFill>
                <a:ea typeface="Calibri"/>
              </a:rPr>
              <a:t> 2015.</a:t>
            </a:r>
            <a:endParaRPr lang="en-US" sz="1250" dirty="0">
              <a:solidFill>
                <a:prstClr val="black">
                  <a:lumMod val="65000"/>
                  <a:lumOff val="35000"/>
                </a:prstClr>
              </a:solidFill>
              <a:ea typeface="Calibri"/>
            </a:endParaRPr>
          </a:p>
          <a:p>
            <a:r>
              <a:rPr lang="ru-RU" sz="800" dirty="0">
                <a:solidFill>
                  <a:prstClr val="black">
                    <a:lumMod val="65000"/>
                    <a:lumOff val="35000"/>
                  </a:prstClr>
                </a:solidFill>
                <a:ea typeface="Calibri"/>
              </a:rPr>
              <a:t> </a:t>
            </a:r>
            <a:endParaRPr lang="en-US" sz="2800" dirty="0">
              <a:solidFill>
                <a:prstClr val="black">
                  <a:lumMod val="65000"/>
                  <a:lumOff val="35000"/>
                </a:prstClr>
              </a:solidFill>
              <a:ea typeface="Calibri"/>
            </a:endParaRPr>
          </a:p>
        </p:txBody>
      </p:sp>
    </p:spTree>
    <p:extLst>
      <p:ext uri="{BB962C8B-B14F-4D97-AF65-F5344CB8AC3E}">
        <p14:creationId xmlns:p14="http://schemas.microsoft.com/office/powerpoint/2010/main" val="252063270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pic>
        <p:nvPicPr>
          <p:cNvPr id="1026" name="Picture 2" descr="C:\Users\AnnaB\Desktop\backgroun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512" y="-11114"/>
            <a:ext cx="9252000" cy="6941807"/>
          </a:xfrm>
          <a:prstGeom prst="rect">
            <a:avLst/>
          </a:prstGeom>
          <a:noFill/>
        </p:spPr>
      </p:pic>
      <p:sp>
        <p:nvSpPr>
          <p:cNvPr id="7" name="Date Placeholder 3"/>
          <p:cNvSpPr>
            <a:spLocks noGrp="1"/>
          </p:cNvSpPr>
          <p:nvPr>
            <p:ph type="dt" sz="half" idx="2"/>
          </p:nvPr>
        </p:nvSpPr>
        <p:spPr>
          <a:xfrm>
            <a:off x="457200" y="6516002"/>
            <a:ext cx="2133600" cy="365125"/>
          </a:xfrm>
          <a:prstGeom prst="rect">
            <a:avLst/>
          </a:prstGeom>
        </p:spPr>
        <p:txBody>
          <a:bodyPr vert="horz" lIns="91440" tIns="45720" rIns="91440" bIns="45720" rtlCol="0" anchor="ctr"/>
          <a:lstStyle>
            <a:lvl1pPr algn="l">
              <a:defRPr sz="900">
                <a:solidFill>
                  <a:schemeClr val="bg1"/>
                </a:solidFill>
              </a:defRPr>
            </a:lvl1pPr>
          </a:lstStyle>
          <a:p>
            <a:fld id="{1A874CCE-37EF-CE40-8532-E181A22C46D2}" type="datetime1">
              <a:rPr lang="en-GB" smtClean="0">
                <a:solidFill>
                  <a:prstClr val="white"/>
                </a:solidFill>
              </a:rPr>
              <a:pPr/>
              <a:t>02/02/2016</a:t>
            </a:fld>
            <a:endParaRPr lang="sv-SE" dirty="0">
              <a:solidFill>
                <a:prstClr val="white"/>
              </a:solidFill>
            </a:endParaRPr>
          </a:p>
        </p:txBody>
      </p:sp>
      <p:sp>
        <p:nvSpPr>
          <p:cNvPr id="8" name="Footer Placeholder 4"/>
          <p:cNvSpPr>
            <a:spLocks noGrp="1"/>
          </p:cNvSpPr>
          <p:nvPr>
            <p:ph type="ftr" sz="quarter" idx="3"/>
          </p:nvPr>
        </p:nvSpPr>
        <p:spPr>
          <a:xfrm>
            <a:off x="3124200" y="6516002"/>
            <a:ext cx="2895600" cy="365125"/>
          </a:xfrm>
          <a:prstGeom prst="rect">
            <a:avLst/>
          </a:prstGeom>
        </p:spPr>
        <p:txBody>
          <a:bodyPr vert="horz" lIns="91440" tIns="45720" rIns="91440" bIns="45720" rtlCol="0" anchor="ctr"/>
          <a:lstStyle>
            <a:lvl1pPr algn="ctr">
              <a:defRPr sz="900">
                <a:solidFill>
                  <a:schemeClr val="bg1"/>
                </a:solidFill>
              </a:defRPr>
            </a:lvl1pPr>
          </a:lstStyle>
          <a:p>
            <a:r>
              <a:rPr lang="en-US" dirty="0" smtClean="0">
                <a:solidFill>
                  <a:prstClr val="white"/>
                </a:solidFill>
              </a:rPr>
              <a:t>Copyright ©2014 by Oriflame Cosmetics SA</a:t>
            </a:r>
            <a:endParaRPr lang="sv-SE" sz="800" dirty="0">
              <a:solidFill>
                <a:prstClr val="white"/>
              </a:solidFill>
            </a:endParaRPr>
          </a:p>
        </p:txBody>
      </p:sp>
      <p:sp>
        <p:nvSpPr>
          <p:cNvPr id="9" name="Slide Number Placeholder 5"/>
          <p:cNvSpPr>
            <a:spLocks noGrp="1"/>
          </p:cNvSpPr>
          <p:nvPr>
            <p:ph type="sldNum" sz="quarter" idx="4"/>
          </p:nvPr>
        </p:nvSpPr>
        <p:spPr>
          <a:xfrm>
            <a:off x="6553200" y="6516002"/>
            <a:ext cx="2133600" cy="365125"/>
          </a:xfrm>
          <a:prstGeom prst="rect">
            <a:avLst/>
          </a:prstGeom>
        </p:spPr>
        <p:txBody>
          <a:bodyPr vert="horz" lIns="91440" tIns="45720" rIns="91440" bIns="45720" rtlCol="0" anchor="ctr"/>
          <a:lstStyle>
            <a:lvl1pPr algn="r">
              <a:defRPr sz="900">
                <a:solidFill>
                  <a:schemeClr val="bg1"/>
                </a:solidFill>
              </a:defRPr>
            </a:lvl1pPr>
          </a:lstStyle>
          <a:p>
            <a:fld id="{F8C3A03E-2591-4D09-83D1-82A7B163E028}" type="slidenum">
              <a:rPr lang="sv-SE" smtClean="0">
                <a:solidFill>
                  <a:prstClr val="white"/>
                </a:solidFill>
              </a:rPr>
              <a:pPr/>
              <a:t>‹#›</a:t>
            </a:fld>
            <a:endParaRPr lang="sv-SE" dirty="0">
              <a:solidFill>
                <a:prstClr val="white"/>
              </a:solidFill>
            </a:endParaRPr>
          </a:p>
        </p:txBody>
      </p:sp>
      <p:pic>
        <p:nvPicPr>
          <p:cNvPr id="11"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25193" y="2244036"/>
            <a:ext cx="5328592" cy="1833036"/>
          </a:xfrm>
          <a:prstGeom prst="rect">
            <a:avLst/>
          </a:prstGeom>
          <a:noFill/>
          <a:ln w="9525">
            <a:noFill/>
            <a:miter lim="800000"/>
            <a:headEnd/>
            <a:tailEnd/>
          </a:ln>
          <a:effectLst/>
        </p:spPr>
      </p:pic>
    </p:spTree>
    <p:extLst>
      <p:ext uri="{BB962C8B-B14F-4D97-AF65-F5344CB8AC3E}">
        <p14:creationId xmlns:p14="http://schemas.microsoft.com/office/powerpoint/2010/main" val="12604516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15209" y="3015208"/>
            <a:ext cx="6858003"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6" name="Picture 5"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0002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Только заголовок">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23202" y="3007214"/>
            <a:ext cx="6858000" cy="8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6" name="Picture 5"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3575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4_Только заголовок">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3033464" y="2996950"/>
            <a:ext cx="6858001"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260648"/>
            <a:ext cx="4906888" cy="490066"/>
          </a:xfrm>
        </p:spPr>
        <p:txBody>
          <a:bodyPr/>
          <a:lstStyle>
            <a:lvl1pPr algn="l">
              <a:defRPr i="1"/>
            </a:lvl1pPr>
          </a:lstStyle>
          <a:p>
            <a:r>
              <a:rPr lang="ru-RU" dirty="0" smtClean="0"/>
              <a:t>Образец заголовка</a:t>
            </a:r>
            <a:endParaRPr lang="ru-RU" dirty="0"/>
          </a:p>
        </p:txBody>
      </p:sp>
      <p:pic>
        <p:nvPicPr>
          <p:cNvPr id="7" name="Picture 6"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2462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51212" y="3051212"/>
            <a:ext cx="6858004" cy="75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2204864"/>
            <a:ext cx="7772400" cy="2304256"/>
          </a:xfrm>
        </p:spPr>
        <p:txBody>
          <a:bodyPr/>
          <a:lstStyle/>
          <a:p>
            <a:r>
              <a:rPr lang="ru-RU" smtClean="0"/>
              <a:t>Образец заголовка</a:t>
            </a:r>
            <a:endParaRPr lang="ru-RU"/>
          </a:p>
        </p:txBody>
      </p:sp>
      <p:pic>
        <p:nvPicPr>
          <p:cNvPr id="8" name="Picture 7"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4511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Титульный слайд">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3001557" y="3015206"/>
            <a:ext cx="6858002" cy="82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2204864"/>
            <a:ext cx="7772400" cy="2304256"/>
          </a:xfrm>
        </p:spPr>
        <p:txBody>
          <a:bodyPr/>
          <a:lstStyle/>
          <a:p>
            <a:r>
              <a:rPr lang="ru-RU" smtClean="0"/>
              <a:t>Образец заголовка</a:t>
            </a:r>
            <a:endParaRPr lang="ru-RU"/>
          </a:p>
        </p:txBody>
      </p:sp>
      <p:pic>
        <p:nvPicPr>
          <p:cNvPr id="8" name="Picture 7"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5458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15209" y="3015208"/>
            <a:ext cx="6858003"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2204864"/>
            <a:ext cx="7772400" cy="2304256"/>
          </a:xfrm>
        </p:spPr>
        <p:txBody>
          <a:bodyPr/>
          <a:lstStyle/>
          <a:p>
            <a:r>
              <a:rPr lang="ru-RU" smtClean="0"/>
              <a:t>Образец заголовка</a:t>
            </a:r>
            <a:endParaRPr lang="ru-RU"/>
          </a:p>
        </p:txBody>
      </p:sp>
      <p:pic>
        <p:nvPicPr>
          <p:cNvPr id="8" name="Picture 7"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543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3023202" y="3007214"/>
            <a:ext cx="6858000" cy="8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2204864"/>
            <a:ext cx="7772400" cy="2304256"/>
          </a:xfrm>
        </p:spPr>
        <p:txBody>
          <a:bodyPr/>
          <a:lstStyle/>
          <a:p>
            <a:r>
              <a:rPr lang="ru-RU" smtClean="0"/>
              <a:t>Образец заголовка</a:t>
            </a:r>
            <a:endParaRPr lang="ru-RU"/>
          </a:p>
        </p:txBody>
      </p:sp>
      <p:pic>
        <p:nvPicPr>
          <p:cNvPr id="5" name="Picture 4" descr="C:\Users\NALEXEEVA\Downloads\ORI_LOGO_SML_RGB_BLACK.jp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88640"/>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505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4906888" cy="490066"/>
          </a:xfrm>
          <a:prstGeom prst="rect">
            <a:avLst/>
          </a:prstGeom>
        </p:spPr>
        <p:txBody>
          <a:bodyPr vert="horz" lIns="91440" tIns="45720" rIns="91440" bIns="45720" rtlCol="0" anchor="ctr">
            <a:no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998147471"/>
      </p:ext>
    </p:extLst>
  </p:cSld>
  <p:clrMap bg1="lt1" tx1="dk1" bg2="lt2" tx2="dk2" accent1="accent1" accent2="accent2" accent3="accent3" accent4="accent4" accent5="accent5" accent6="accent6" hlink="hlink" folHlink="folHlink"/>
  <p:sldLayoutIdLst>
    <p:sldLayoutId id="2147483714" r:id="rId1"/>
    <p:sldLayoutId id="2147483709" r:id="rId2"/>
    <p:sldLayoutId id="2147483659" r:id="rId3"/>
    <p:sldLayoutId id="2147483707" r:id="rId4"/>
    <p:sldLayoutId id="2147483719" r:id="rId5"/>
    <p:sldLayoutId id="2147483658" r:id="rId6"/>
    <p:sldLayoutId id="2147483715" r:id="rId7"/>
    <p:sldLayoutId id="2147483710" r:id="rId8"/>
    <p:sldLayoutId id="2147483706" r:id="rId9"/>
    <p:sldLayoutId id="2147483716" r:id="rId10"/>
    <p:sldLayoutId id="2147483712" r:id="rId11"/>
    <p:sldLayoutId id="2147483704" r:id="rId12"/>
    <p:sldLayoutId id="2147483717" r:id="rId13"/>
    <p:sldLayoutId id="2147483718" r:id="rId14"/>
    <p:sldLayoutId id="2147483660" r:id="rId15"/>
    <p:sldLayoutId id="2147483708" r:id="rId16"/>
    <p:sldLayoutId id="2147483703" r:id="rId17"/>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02630"/>
            <a:ext cx="4906888" cy="490066"/>
          </a:xfrm>
          <a:prstGeom prst="rect">
            <a:avLst/>
          </a:prstGeom>
        </p:spPr>
        <p:txBody>
          <a:bodyPr vert="horz" lIns="91440" tIns="45720" rIns="91440" bIns="45720" rtlCol="0" anchor="ctr">
            <a:no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pic>
        <p:nvPicPr>
          <p:cNvPr id="7" name="Picture 6" descr="C:\Users\NALEXEEVA\Downloads\ORI_LOGO_SML_RGB_BLACK.jpg"/>
          <p:cNvPicPr>
            <a:picLocks noChangeAspect="1" noChangeArrowheads="1"/>
          </p:cNvPicPr>
          <p:nvPr userDrawn="1"/>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16632"/>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740661"/>
      </p:ext>
    </p:extLst>
  </p:cSld>
  <p:clrMap bg1="lt1" tx1="dk1" bg2="lt2" tx2="dk2" accent1="accent1" accent2="accent2" accent3="accent3" accent4="accent4" accent5="accent5" accent6="accent6" hlink="hlink" folHlink="folHlink"/>
  <p:sldLayoutIdLst>
    <p:sldLayoutId id="2147483688" r:id="rId1"/>
    <p:sldLayoutId id="2147483731" r:id="rId2"/>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02630"/>
            <a:ext cx="4906888" cy="490066"/>
          </a:xfrm>
          <a:prstGeom prst="rect">
            <a:avLst/>
          </a:prstGeom>
        </p:spPr>
        <p:txBody>
          <a:bodyPr vert="horz" lIns="91440" tIns="45720" rIns="91440" bIns="45720" rtlCol="0" anchor="ctr">
            <a:noAutofit/>
          </a:bodyPr>
          <a:lstStyle/>
          <a:p>
            <a:r>
              <a:rPr lang="ru-RU" smtClean="0"/>
              <a:t>Образец заголовка</a:t>
            </a:r>
            <a:endParaRPr lang="ru-RU"/>
          </a:p>
        </p:txBody>
      </p:sp>
      <p:sp>
        <p:nvSpPr>
          <p:cNvPr id="3" name="Текст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pic>
        <p:nvPicPr>
          <p:cNvPr id="7" name="Picture 6" descr="C:\Users\NALEXEEVA\Downloads\ORI_LOGO_SML_RGB_BLACK.jpg"/>
          <p:cNvPicPr>
            <a:picLocks noChangeAspect="1" noChangeArrowheads="1"/>
          </p:cNvPicPr>
          <p:nvPr userDrawn="1"/>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116634"/>
            <a:ext cx="1340520" cy="49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53798"/>
      </p:ext>
    </p:extLst>
  </p:cSld>
  <p:clrMap bg1="lt1" tx1="dk1" bg2="lt2" tx2="dk2" accent1="accent1" accent2="accent2" accent3="accent3" accent4="accent4" accent5="accent5" accent6="accent6" hlink="hlink" folHlink="folHlink"/>
  <p:sldLayoutIdLst>
    <p:sldLayoutId id="2147483733" r:id="rId1"/>
    <p:sldLayoutId id="2147483734" r:id="rId2"/>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528" y="156947"/>
            <a:ext cx="7328866" cy="677108"/>
          </a:xfrm>
          <a:prstGeom prst="rect">
            <a:avLst/>
          </a:prstGeom>
        </p:spPr>
        <p:txBody>
          <a:bodyPr wrap="none">
            <a:spAutoFit/>
          </a:bodyPr>
          <a:lstStyle/>
          <a:p>
            <a:r>
              <a:rPr lang="ru-RU" sz="3800" dirty="0" smtClean="0">
                <a:solidFill>
                  <a:schemeClr val="tx1">
                    <a:lumMod val="65000"/>
                    <a:lumOff val="35000"/>
                  </a:schemeClr>
                </a:solidFill>
                <a:cs typeface="Arial" panose="020B0604020202020204" pitchFamily="34" charset="0"/>
              </a:rPr>
              <a:t>ПРЕЗЕНТАЦИЯ КАТАЛОГА</a:t>
            </a:r>
            <a:r>
              <a:rPr lang="en-US" sz="3800" dirty="0" smtClean="0">
                <a:solidFill>
                  <a:schemeClr val="tx1">
                    <a:lumMod val="65000"/>
                    <a:lumOff val="35000"/>
                  </a:schemeClr>
                </a:solidFill>
                <a:cs typeface="Arial" panose="020B0604020202020204" pitchFamily="34" charset="0"/>
              </a:rPr>
              <a:t> </a:t>
            </a:r>
            <a:r>
              <a:rPr lang="ru-RU" sz="3800" dirty="0" smtClean="0">
                <a:solidFill>
                  <a:schemeClr val="tx1">
                    <a:lumMod val="65000"/>
                    <a:lumOff val="35000"/>
                  </a:schemeClr>
                </a:solidFill>
                <a:cs typeface="Arial" panose="020B0604020202020204" pitchFamily="34" charset="0"/>
              </a:rPr>
              <a:t>№3</a:t>
            </a:r>
            <a:endParaRPr lang="en-US" sz="3800" dirty="0">
              <a:solidFill>
                <a:schemeClr val="tx1">
                  <a:lumMod val="65000"/>
                  <a:lumOff val="35000"/>
                </a:schemeClr>
              </a:solidFill>
              <a:cs typeface="Arial" panose="020B0604020202020204" pitchFamily="34" charset="0"/>
            </a:endParaRPr>
          </a:p>
        </p:txBody>
      </p:sp>
      <p:sp>
        <p:nvSpPr>
          <p:cNvPr id="7" name="Rectangle 6"/>
          <p:cNvSpPr/>
          <p:nvPr/>
        </p:nvSpPr>
        <p:spPr>
          <a:xfrm>
            <a:off x="1942711" y="791796"/>
            <a:ext cx="4887300" cy="461665"/>
          </a:xfrm>
          <a:prstGeom prst="rect">
            <a:avLst/>
          </a:prstGeom>
        </p:spPr>
        <p:txBody>
          <a:bodyPr wrap="none">
            <a:spAutoFit/>
          </a:bodyPr>
          <a:lstStyle/>
          <a:p>
            <a:r>
              <a:rPr lang="ru-RU" sz="2400" dirty="0" smtClean="0">
                <a:solidFill>
                  <a:prstClr val="black">
                    <a:lumMod val="65000"/>
                    <a:lumOff val="35000"/>
                  </a:prstClr>
                </a:solidFill>
                <a:cs typeface="Arial" panose="020B0604020202020204" pitchFamily="34" charset="0"/>
              </a:rPr>
              <a:t>14 февраля 2016 – 5 марта 2016</a:t>
            </a:r>
            <a:endParaRPr lang="en-US" sz="2400" dirty="0">
              <a:solidFill>
                <a:prstClr val="black">
                  <a:lumMod val="65000"/>
                  <a:lumOff val="35000"/>
                </a:prstClr>
              </a:solidFill>
              <a:cs typeface="Arial" panose="020B0604020202020204" pitchFamily="34" charset="0"/>
            </a:endParaRPr>
          </a:p>
        </p:txBody>
      </p:sp>
      <p:sp>
        <p:nvSpPr>
          <p:cNvPr id="10" name="Rectangle 9"/>
          <p:cNvSpPr/>
          <p:nvPr/>
        </p:nvSpPr>
        <p:spPr>
          <a:xfrm>
            <a:off x="323528" y="5589240"/>
            <a:ext cx="8568952" cy="830997"/>
          </a:xfrm>
          <a:prstGeom prst="rect">
            <a:avLst/>
          </a:prstGeom>
        </p:spPr>
        <p:txBody>
          <a:bodyPr wrap="square">
            <a:spAutoFit/>
          </a:bodyPr>
          <a:lstStyle/>
          <a:p>
            <a:r>
              <a:rPr lang="ru-RU" sz="2400" dirty="0" smtClean="0">
                <a:solidFill>
                  <a:prstClr val="black">
                    <a:lumMod val="65000"/>
                    <a:lumOff val="35000"/>
                  </a:prstClr>
                </a:solidFill>
                <a:cs typeface="Arial" panose="020B0604020202020204" pitchFamily="34" charset="0"/>
              </a:rPr>
              <a:t>Тема каталога:</a:t>
            </a:r>
          </a:p>
          <a:p>
            <a:r>
              <a:rPr lang="ru-RU" sz="2400" dirty="0" smtClean="0">
                <a:solidFill>
                  <a:prstClr val="black">
                    <a:lumMod val="65000"/>
                    <a:lumOff val="35000"/>
                  </a:prstClr>
                </a:solidFill>
                <a:cs typeface="Arial" panose="020B0604020202020204" pitchFamily="34" charset="0"/>
              </a:rPr>
              <a:t>Будь самой привлекательной этой весной!</a:t>
            </a:r>
            <a:endParaRPr lang="en-US" sz="2400" dirty="0">
              <a:solidFill>
                <a:prstClr val="black">
                  <a:lumMod val="65000"/>
                  <a:lumOff val="35000"/>
                </a:prstClr>
              </a:solidFill>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323528" y="1672867"/>
            <a:ext cx="3529100" cy="3236872"/>
          </a:xfrm>
          <a:prstGeom prst="rect">
            <a:avLst/>
          </a:prstGeom>
        </p:spPr>
      </p:pic>
      <p:pic>
        <p:nvPicPr>
          <p:cNvPr id="12" name="Picture 11"/>
          <p:cNvPicPr>
            <a:picLocks noChangeAspect="1"/>
          </p:cNvPicPr>
          <p:nvPr/>
        </p:nvPicPr>
        <p:blipFill>
          <a:blip r:embed="rId3"/>
          <a:stretch>
            <a:fillRect/>
          </a:stretch>
        </p:blipFill>
        <p:spPr>
          <a:xfrm>
            <a:off x="2656384" y="2148813"/>
            <a:ext cx="3529100" cy="3236872"/>
          </a:xfrm>
          <a:prstGeom prst="rect">
            <a:avLst/>
          </a:prstGeom>
        </p:spPr>
      </p:pic>
      <p:pic>
        <p:nvPicPr>
          <p:cNvPr id="13" name="Picture 12"/>
          <p:cNvPicPr>
            <a:picLocks noChangeAspect="1"/>
          </p:cNvPicPr>
          <p:nvPr/>
        </p:nvPicPr>
        <p:blipFill>
          <a:blip r:embed="rId3"/>
          <a:stretch>
            <a:fillRect/>
          </a:stretch>
        </p:blipFill>
        <p:spPr>
          <a:xfrm>
            <a:off x="5065461" y="1313907"/>
            <a:ext cx="3529100" cy="3236872"/>
          </a:xfrm>
          <a:prstGeom prst="rect">
            <a:avLst/>
          </a:prstGeom>
        </p:spPr>
      </p:pic>
    </p:spTree>
    <p:extLst>
      <p:ext uri="{BB962C8B-B14F-4D97-AF65-F5344CB8AC3E}">
        <p14:creationId xmlns:p14="http://schemas.microsoft.com/office/powerpoint/2010/main" val="17217484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8373" y="425572"/>
            <a:ext cx="6687253" cy="60068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693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720784" y="908720"/>
            <a:ext cx="6349257" cy="2481987"/>
          </a:xfrm>
        </p:spPr>
        <p:txBody>
          <a:bodyPr>
            <a:noAutofit/>
          </a:bodyPr>
          <a:lstStyle/>
          <a:p>
            <a:r>
              <a:rPr lang="ru-RU" dirty="0">
                <a:solidFill>
                  <a:srgbClr val="595959"/>
                </a:solidFill>
              </a:rPr>
              <a:t>Пудра сооответствует высокому стандарту качества люкс-серии </a:t>
            </a:r>
            <a:r>
              <a:rPr lang="en-US" dirty="0">
                <a:solidFill>
                  <a:srgbClr val="595959"/>
                </a:solidFill>
              </a:rPr>
              <a:t>Giordani Gold. </a:t>
            </a:r>
            <a:r>
              <a:rPr lang="ru-RU" dirty="0">
                <a:solidFill>
                  <a:srgbClr val="595959"/>
                </a:solidFill>
              </a:rPr>
              <a:t>Изготавливается вручную в Италии</a:t>
            </a:r>
            <a:r>
              <a:rPr lang="ru-RU" dirty="0" smtClean="0">
                <a:solidFill>
                  <a:srgbClr val="595959"/>
                </a:solidFill>
              </a:rPr>
              <a:t>.</a:t>
            </a:r>
          </a:p>
          <a:p>
            <a:r>
              <a:rPr lang="ru-RU" dirty="0" smtClean="0">
                <a:solidFill>
                  <a:srgbClr val="595959"/>
                </a:solidFill>
              </a:rPr>
              <a:t>С помощью этой пудры можно добиться эффекта стробинга в макияже.</a:t>
            </a:r>
            <a:endParaRPr lang="sv-SE" dirty="0">
              <a:solidFill>
                <a:srgbClr val="595959"/>
              </a:solidFill>
            </a:endParaRPr>
          </a:p>
          <a:p>
            <a:r>
              <a:rPr lang="ru-RU" dirty="0" smtClean="0">
                <a:solidFill>
                  <a:srgbClr val="595959"/>
                </a:solidFill>
              </a:rPr>
              <a:t>Стробинг </a:t>
            </a:r>
            <a:r>
              <a:rPr lang="ru-RU" dirty="0" smtClean="0">
                <a:solidFill>
                  <a:srgbClr val="595959"/>
                </a:solidFill>
              </a:rPr>
              <a:t>– это </a:t>
            </a:r>
            <a:r>
              <a:rPr lang="ru-RU" dirty="0">
                <a:solidFill>
                  <a:srgbClr val="595959"/>
                </a:solidFill>
              </a:rPr>
              <a:t>придание формы без скульптурирования, только за счет использования света для прорисовывания структуры лица. </a:t>
            </a:r>
            <a:endParaRPr lang="ru-RU" dirty="0" smtClean="0">
              <a:solidFill>
                <a:srgbClr val="595959"/>
              </a:solidFill>
            </a:endParaRPr>
          </a:p>
          <a:p>
            <a:r>
              <a:rPr lang="ru-RU" dirty="0" err="1" smtClean="0">
                <a:solidFill>
                  <a:srgbClr val="595959"/>
                </a:solidFill>
                <a:cs typeface="Arial" panose="020B0604020202020204" pitchFamily="34" charset="0"/>
              </a:rPr>
              <a:t>Стробинг</a:t>
            </a:r>
            <a:r>
              <a:rPr lang="ru-RU" dirty="0" smtClean="0">
                <a:solidFill>
                  <a:srgbClr val="595959"/>
                </a:solidFill>
                <a:cs typeface="Arial" panose="020B0604020202020204" pitchFamily="34" charset="0"/>
              </a:rPr>
              <a:t> – стал </a:t>
            </a:r>
            <a:r>
              <a:rPr lang="ru-RU" dirty="0">
                <a:solidFill>
                  <a:srgbClr val="595959"/>
                </a:solidFill>
                <a:cs typeface="Arial" panose="020B0604020202020204" pitchFamily="34" charset="0"/>
              </a:rPr>
              <a:t>самым популярным трендом макияжа в 2015-2016 гг.</a:t>
            </a:r>
          </a:p>
          <a:p>
            <a:r>
              <a:rPr lang="ru-RU" dirty="0" smtClean="0">
                <a:solidFill>
                  <a:srgbClr val="595959"/>
                </a:solidFill>
              </a:rPr>
              <a:t>Самое </a:t>
            </a:r>
            <a:r>
              <a:rPr lang="ru-RU" dirty="0">
                <a:solidFill>
                  <a:srgbClr val="595959"/>
                </a:solidFill>
              </a:rPr>
              <a:t>важное в </a:t>
            </a:r>
            <a:r>
              <a:rPr lang="ru-RU" dirty="0" err="1" smtClean="0">
                <a:solidFill>
                  <a:srgbClr val="595959"/>
                </a:solidFill>
              </a:rPr>
              <a:t>стробинге</a:t>
            </a:r>
            <a:r>
              <a:rPr lang="ru-RU" dirty="0">
                <a:solidFill>
                  <a:srgbClr val="595959"/>
                </a:solidFill>
              </a:rPr>
              <a:t> </a:t>
            </a:r>
            <a:r>
              <a:rPr lang="ru-RU" dirty="0" smtClean="0">
                <a:solidFill>
                  <a:srgbClr val="595959"/>
                </a:solidFill>
              </a:rPr>
              <a:t>– это </a:t>
            </a:r>
            <a:r>
              <a:rPr lang="ru-RU" dirty="0">
                <a:solidFill>
                  <a:srgbClr val="595959"/>
                </a:solidFill>
              </a:rPr>
              <a:t>подчеркнуть все высокие точки лица, не только скулы, как принято подумать, но и нос, середину лба, контур верхней губы</a:t>
            </a:r>
            <a:r>
              <a:rPr lang="ru-RU" dirty="0" smtClean="0">
                <a:solidFill>
                  <a:srgbClr val="595959"/>
                </a:solidFill>
              </a:rPr>
              <a:t>.</a:t>
            </a:r>
          </a:p>
          <a:p>
            <a:endParaRPr lang="ru-RU" dirty="0">
              <a:solidFill>
                <a:srgbClr val="595959"/>
              </a:solidFill>
            </a:endParaRPr>
          </a:p>
          <a:p>
            <a:endParaRPr lang="ru-RU" dirty="0" smtClean="0">
              <a:solidFill>
                <a:srgbClr val="595959"/>
              </a:solidFill>
            </a:endParaRPr>
          </a:p>
        </p:txBody>
      </p:sp>
      <p:sp>
        <p:nvSpPr>
          <p:cNvPr id="10" name="Rectangle 9"/>
          <p:cNvSpPr/>
          <p:nvPr/>
        </p:nvSpPr>
        <p:spPr>
          <a:xfrm>
            <a:off x="1058652" y="4965253"/>
            <a:ext cx="1059173" cy="253916"/>
          </a:xfrm>
          <a:prstGeom prst="rect">
            <a:avLst/>
          </a:prstGeom>
        </p:spPr>
        <p:txBody>
          <a:bodyPr wrap="square">
            <a:spAutoFit/>
          </a:bodyPr>
          <a:lstStyle/>
          <a:p>
            <a:pPr algn="ctr"/>
            <a:r>
              <a:rPr lang="ru-RU" sz="1050" dirty="0" smtClean="0">
                <a:solidFill>
                  <a:srgbClr val="595959"/>
                </a:solidFill>
              </a:rPr>
              <a:t>Код 32574 </a:t>
            </a:r>
            <a:endParaRPr lang="ru-RU" sz="1050" dirty="0">
              <a:solidFill>
                <a:srgbClr val="595959"/>
              </a:solidFill>
            </a:endParaRPr>
          </a:p>
        </p:txBody>
      </p:sp>
      <p:sp>
        <p:nvSpPr>
          <p:cNvPr id="3" name="Rectangle 2"/>
          <p:cNvSpPr/>
          <p:nvPr/>
        </p:nvSpPr>
        <p:spPr>
          <a:xfrm>
            <a:off x="441338" y="98629"/>
            <a:ext cx="7227006" cy="954107"/>
          </a:xfrm>
          <a:prstGeom prst="rect">
            <a:avLst/>
          </a:prstGeom>
        </p:spPr>
        <p:txBody>
          <a:bodyPr wrap="square">
            <a:spAutoFit/>
          </a:bodyPr>
          <a:lstStyle/>
          <a:p>
            <a:r>
              <a:rPr lang="ru-RU" sz="2800" b="1" dirty="0">
                <a:solidFill>
                  <a:srgbClr val="595959"/>
                </a:solidFill>
              </a:rPr>
              <a:t>Сияющая пудра в шариках </a:t>
            </a:r>
            <a:r>
              <a:rPr lang="ru-RU" sz="2800" b="1" dirty="0" err="1">
                <a:solidFill>
                  <a:srgbClr val="595959"/>
                </a:solidFill>
              </a:rPr>
              <a:t>Giordani</a:t>
            </a:r>
            <a:r>
              <a:rPr lang="ru-RU" sz="2800" b="1" dirty="0">
                <a:solidFill>
                  <a:srgbClr val="595959"/>
                </a:solidFill>
              </a:rPr>
              <a:t> </a:t>
            </a:r>
            <a:r>
              <a:rPr lang="ru-RU" sz="2800" b="1" dirty="0" err="1">
                <a:solidFill>
                  <a:srgbClr val="595959"/>
                </a:solidFill>
              </a:rPr>
              <a:t>Gold</a:t>
            </a:r>
            <a:endParaRPr lang="en-US" sz="2800" b="1" dirty="0">
              <a:solidFill>
                <a:srgbClr val="595959"/>
              </a:solidFill>
            </a:endParaRPr>
          </a:p>
        </p:txBody>
      </p:sp>
      <p:sp>
        <p:nvSpPr>
          <p:cNvPr id="12" name="Content Placeholder 13"/>
          <p:cNvSpPr txBox="1">
            <a:spLocks/>
          </p:cNvSpPr>
          <p:nvPr/>
        </p:nvSpPr>
        <p:spPr>
          <a:xfrm>
            <a:off x="2720784" y="3459498"/>
            <a:ext cx="3269770" cy="3024336"/>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ru-RU" sz="600" dirty="0" smtClean="0">
              <a:solidFill>
                <a:srgbClr val="595959"/>
              </a:solidFill>
            </a:endParaRPr>
          </a:p>
          <a:p>
            <a:pPr marL="0" indent="0">
              <a:buNone/>
            </a:pPr>
            <a:r>
              <a:rPr lang="ru-RU" dirty="0" smtClean="0">
                <a:solidFill>
                  <a:srgbClr val="595959"/>
                </a:solidFill>
              </a:rPr>
              <a:t>Многофункциональна – в </a:t>
            </a:r>
            <a:r>
              <a:rPr lang="ru-RU" dirty="0">
                <a:solidFill>
                  <a:srgbClr val="595959"/>
                </a:solidFill>
              </a:rPr>
              <a:t>состав входят шарики 5 оттенков*, каждый из которых выполняет свою функцию: </a:t>
            </a:r>
          </a:p>
          <a:p>
            <a:r>
              <a:rPr lang="ru-RU" sz="1200" b="1" dirty="0">
                <a:solidFill>
                  <a:srgbClr val="595959"/>
                </a:solidFill>
              </a:rPr>
              <a:t>ж</a:t>
            </a:r>
            <a:r>
              <a:rPr lang="ru-RU" sz="1200" b="1" dirty="0" smtClean="0">
                <a:solidFill>
                  <a:srgbClr val="595959"/>
                </a:solidFill>
              </a:rPr>
              <a:t>елтые -</a:t>
            </a:r>
            <a:r>
              <a:rPr lang="ru-RU" sz="1200" dirty="0" smtClean="0">
                <a:solidFill>
                  <a:srgbClr val="595959"/>
                </a:solidFill>
              </a:rPr>
              <a:t> </a:t>
            </a:r>
            <a:r>
              <a:rPr lang="ru-RU" sz="1200" dirty="0">
                <a:solidFill>
                  <a:srgbClr val="595959"/>
                </a:solidFill>
              </a:rPr>
              <a:t>маскируют голубой </a:t>
            </a:r>
            <a:r>
              <a:rPr lang="ru-RU" sz="1200" dirty="0" err="1">
                <a:solidFill>
                  <a:srgbClr val="595959"/>
                </a:solidFill>
              </a:rPr>
              <a:t>подтон</a:t>
            </a:r>
            <a:r>
              <a:rPr lang="ru-RU" sz="1200" dirty="0">
                <a:solidFill>
                  <a:srgbClr val="595959"/>
                </a:solidFill>
              </a:rPr>
              <a:t> кожи, выравнивают ее;</a:t>
            </a:r>
          </a:p>
          <a:p>
            <a:r>
              <a:rPr lang="ru-RU" sz="1200" b="1" dirty="0" smtClean="0">
                <a:solidFill>
                  <a:srgbClr val="595959"/>
                </a:solidFill>
              </a:rPr>
              <a:t>зеленые</a:t>
            </a:r>
            <a:r>
              <a:rPr lang="ru-RU" sz="1200" dirty="0" smtClean="0">
                <a:solidFill>
                  <a:srgbClr val="595959"/>
                </a:solidFill>
              </a:rPr>
              <a:t> </a:t>
            </a:r>
            <a:r>
              <a:rPr lang="ru-RU" sz="1200" dirty="0">
                <a:solidFill>
                  <a:srgbClr val="595959"/>
                </a:solidFill>
              </a:rPr>
              <a:t>– нивелируют красноту;</a:t>
            </a:r>
          </a:p>
          <a:p>
            <a:r>
              <a:rPr lang="ru-RU" sz="1200" b="1" dirty="0" smtClean="0">
                <a:solidFill>
                  <a:srgbClr val="595959"/>
                </a:solidFill>
              </a:rPr>
              <a:t>розовые</a:t>
            </a:r>
            <a:r>
              <a:rPr lang="ru-RU" sz="1200" dirty="0" smtClean="0">
                <a:solidFill>
                  <a:srgbClr val="595959"/>
                </a:solidFill>
              </a:rPr>
              <a:t> </a:t>
            </a:r>
            <a:r>
              <a:rPr lang="ru-RU" sz="1200" dirty="0">
                <a:solidFill>
                  <a:srgbClr val="595959"/>
                </a:solidFill>
              </a:rPr>
              <a:t>– обеспечивают здоровый цвет лица;</a:t>
            </a:r>
          </a:p>
          <a:p>
            <a:r>
              <a:rPr lang="ru-RU" sz="1200" b="1" dirty="0" smtClean="0">
                <a:solidFill>
                  <a:srgbClr val="595959"/>
                </a:solidFill>
              </a:rPr>
              <a:t>фиолетовые</a:t>
            </a:r>
            <a:r>
              <a:rPr lang="ru-RU" sz="1200" dirty="0" smtClean="0">
                <a:solidFill>
                  <a:srgbClr val="595959"/>
                </a:solidFill>
              </a:rPr>
              <a:t> </a:t>
            </a:r>
            <a:r>
              <a:rPr lang="ru-RU" sz="1200" dirty="0">
                <a:solidFill>
                  <a:srgbClr val="595959"/>
                </a:solidFill>
              </a:rPr>
              <a:t>– скрывают точечные покраснения;</a:t>
            </a:r>
          </a:p>
          <a:p>
            <a:r>
              <a:rPr lang="ru-RU" sz="1200" b="1" dirty="0" smtClean="0">
                <a:solidFill>
                  <a:srgbClr val="595959"/>
                </a:solidFill>
              </a:rPr>
              <a:t>белые</a:t>
            </a:r>
            <a:r>
              <a:rPr lang="ru-RU" sz="1200" dirty="0" smtClean="0">
                <a:solidFill>
                  <a:srgbClr val="595959"/>
                </a:solidFill>
              </a:rPr>
              <a:t> </a:t>
            </a:r>
            <a:r>
              <a:rPr lang="ru-RU" sz="1200" dirty="0">
                <a:solidFill>
                  <a:srgbClr val="595959"/>
                </a:solidFill>
              </a:rPr>
              <a:t>– скрывают темные круги, подсвечивают кожу</a:t>
            </a:r>
            <a:r>
              <a:rPr lang="ru-RU" dirty="0">
                <a:solidFill>
                  <a:srgbClr val="595959"/>
                </a:solidFill>
              </a:rPr>
              <a:t>;</a:t>
            </a:r>
          </a:p>
        </p:txBody>
      </p:sp>
      <p:sp>
        <p:nvSpPr>
          <p:cNvPr id="13" name="Content Placeholder 14"/>
          <p:cNvSpPr txBox="1">
            <a:spLocks/>
          </p:cNvSpPr>
          <p:nvPr/>
        </p:nvSpPr>
        <p:spPr>
          <a:xfrm>
            <a:off x="6118531" y="3487562"/>
            <a:ext cx="2951510" cy="3024336"/>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ru-RU" sz="500" b="1" dirty="0" smtClean="0">
              <a:solidFill>
                <a:srgbClr val="595959"/>
              </a:solidFill>
            </a:endParaRPr>
          </a:p>
          <a:p>
            <a:pPr marL="0" lvl="0" indent="0" algn="ctr">
              <a:lnSpc>
                <a:spcPct val="90000"/>
              </a:lnSpc>
              <a:spcBef>
                <a:spcPts val="1000"/>
              </a:spcBef>
              <a:buNone/>
            </a:pPr>
            <a:r>
              <a:rPr lang="ru-RU" sz="1600" b="1" dirty="0" smtClean="0">
                <a:solidFill>
                  <a:prstClr val="black">
                    <a:lumMod val="65000"/>
                    <a:lumOff val="35000"/>
                  </a:prstClr>
                </a:solidFill>
                <a:cs typeface="Arial" panose="020B0604020202020204" pitchFamily="34" charset="0"/>
              </a:rPr>
              <a:t>Рекомендуем </a:t>
            </a:r>
            <a:r>
              <a:rPr lang="ru-RU" sz="1600" b="1" dirty="0">
                <a:solidFill>
                  <a:prstClr val="black">
                    <a:lumMod val="65000"/>
                    <a:lumOff val="35000"/>
                  </a:prstClr>
                </a:solidFill>
                <a:cs typeface="Arial" panose="020B0604020202020204" pitchFamily="34" charset="0"/>
              </a:rPr>
              <a:t>приобрести вместе с этим продуктом</a:t>
            </a:r>
            <a:r>
              <a:rPr lang="ru-RU" sz="1600" b="1" dirty="0" smtClean="0">
                <a:solidFill>
                  <a:prstClr val="black">
                    <a:lumMod val="65000"/>
                    <a:lumOff val="35000"/>
                  </a:prstClr>
                </a:solidFill>
                <a:cs typeface="Arial" panose="020B0604020202020204" pitchFamily="34" charset="0"/>
              </a:rPr>
              <a:t>:</a:t>
            </a:r>
          </a:p>
          <a:p>
            <a:pPr>
              <a:lnSpc>
                <a:spcPct val="90000"/>
              </a:lnSpc>
              <a:spcBef>
                <a:spcPts val="1000"/>
              </a:spcBef>
            </a:pPr>
            <a:r>
              <a:rPr lang="ru-RU" sz="1600" dirty="0" err="1" smtClean="0">
                <a:solidFill>
                  <a:prstClr val="black">
                    <a:lumMod val="65000"/>
                    <a:lumOff val="35000"/>
                  </a:prstClr>
                </a:solidFill>
                <a:cs typeface="Arial" panose="020B0604020202020204" pitchFamily="34" charset="0"/>
              </a:rPr>
              <a:t>Антивозрастная</a:t>
            </a:r>
            <a:r>
              <a:rPr lang="ru-RU" sz="1600" dirty="0" smtClean="0">
                <a:solidFill>
                  <a:prstClr val="black">
                    <a:lumMod val="65000"/>
                    <a:lumOff val="35000"/>
                  </a:prstClr>
                </a:solidFill>
                <a:cs typeface="Arial" panose="020B0604020202020204" pitchFamily="34" charset="0"/>
              </a:rPr>
              <a:t> тональная основа </a:t>
            </a:r>
            <a:r>
              <a:rPr lang="ru-RU" sz="1600" dirty="0" err="1" smtClean="0">
                <a:solidFill>
                  <a:prstClr val="black">
                    <a:lumMod val="65000"/>
                    <a:lumOff val="35000"/>
                  </a:prstClr>
                </a:solidFill>
                <a:cs typeface="Arial" panose="020B0604020202020204" pitchFamily="34" charset="0"/>
              </a:rPr>
              <a:t>Giordani</a:t>
            </a:r>
            <a:r>
              <a:rPr lang="ru-RU" sz="1600" dirty="0" smtClean="0">
                <a:solidFill>
                  <a:prstClr val="black">
                    <a:lumMod val="65000"/>
                    <a:lumOff val="35000"/>
                  </a:prstClr>
                </a:solidFill>
                <a:cs typeface="Arial" panose="020B0604020202020204" pitchFamily="34" charset="0"/>
              </a:rPr>
              <a:t> </a:t>
            </a:r>
            <a:r>
              <a:rPr lang="ru-RU" sz="1600" dirty="0" err="1">
                <a:solidFill>
                  <a:prstClr val="black">
                    <a:lumMod val="65000"/>
                    <a:lumOff val="35000"/>
                  </a:prstClr>
                </a:solidFill>
                <a:cs typeface="Arial" panose="020B0604020202020204" pitchFamily="34" charset="0"/>
              </a:rPr>
              <a:t>Gold</a:t>
            </a:r>
            <a:r>
              <a:rPr lang="ru-RU" sz="1600" dirty="0">
                <a:solidFill>
                  <a:prstClr val="black">
                    <a:lumMod val="65000"/>
                    <a:lumOff val="35000"/>
                  </a:prstClr>
                </a:solidFill>
                <a:cs typeface="Arial" panose="020B0604020202020204" pitchFamily="34" charset="0"/>
              </a:rPr>
              <a:t> </a:t>
            </a:r>
            <a:r>
              <a:rPr lang="ru-RU" dirty="0" smtClean="0">
                <a:solidFill>
                  <a:prstClr val="black">
                    <a:lumMod val="65000"/>
                    <a:lumOff val="35000"/>
                  </a:prstClr>
                </a:solidFill>
                <a:cs typeface="Arial" panose="020B0604020202020204" pitchFamily="34" charset="0"/>
              </a:rPr>
              <a:t>(32047)</a:t>
            </a:r>
            <a:endParaRPr lang="ru-RU" dirty="0">
              <a:solidFill>
                <a:prstClr val="black">
                  <a:lumMod val="65000"/>
                  <a:lumOff val="35000"/>
                </a:prstClr>
              </a:solidFill>
              <a:cs typeface="Arial" panose="020B0604020202020204" pitchFamily="34" charset="0"/>
            </a:endParaRPr>
          </a:p>
          <a:p>
            <a:pPr>
              <a:lnSpc>
                <a:spcPct val="90000"/>
              </a:lnSpc>
              <a:spcBef>
                <a:spcPts val="1000"/>
              </a:spcBef>
            </a:pPr>
            <a:r>
              <a:rPr lang="ru-RU" sz="1600" dirty="0" err="1" smtClean="0">
                <a:solidFill>
                  <a:prstClr val="black">
                    <a:lumMod val="65000"/>
                    <a:lumOff val="35000"/>
                  </a:prstClr>
                </a:solidFill>
                <a:cs typeface="Arial" panose="020B0604020202020204" pitchFamily="34" charset="0"/>
              </a:rPr>
              <a:t>Консиллер</a:t>
            </a:r>
            <a:r>
              <a:rPr lang="ru-RU" sz="1600" dirty="0" smtClean="0">
                <a:solidFill>
                  <a:prstClr val="black">
                    <a:lumMod val="65000"/>
                    <a:lumOff val="35000"/>
                  </a:prstClr>
                </a:solidFill>
                <a:cs typeface="Arial" panose="020B0604020202020204" pitchFamily="34" charset="0"/>
              </a:rPr>
              <a:t> </a:t>
            </a:r>
            <a:r>
              <a:rPr lang="ru-RU" sz="1600" dirty="0" err="1" smtClean="0">
                <a:solidFill>
                  <a:prstClr val="black">
                    <a:lumMod val="65000"/>
                    <a:lumOff val="35000"/>
                  </a:prstClr>
                </a:solidFill>
                <a:cs typeface="Arial" panose="020B0604020202020204" pitchFamily="34" charset="0"/>
              </a:rPr>
              <a:t>Giordani</a:t>
            </a:r>
            <a:r>
              <a:rPr lang="ru-RU" sz="1600" dirty="0" smtClean="0">
                <a:solidFill>
                  <a:prstClr val="black">
                    <a:lumMod val="65000"/>
                    <a:lumOff val="35000"/>
                  </a:prstClr>
                </a:solidFill>
                <a:cs typeface="Arial" panose="020B0604020202020204" pitchFamily="34" charset="0"/>
              </a:rPr>
              <a:t> </a:t>
            </a:r>
            <a:r>
              <a:rPr lang="ru-RU" sz="1600" dirty="0" err="1">
                <a:solidFill>
                  <a:prstClr val="black">
                    <a:lumMod val="65000"/>
                    <a:lumOff val="35000"/>
                  </a:prstClr>
                </a:solidFill>
                <a:cs typeface="Arial" panose="020B0604020202020204" pitchFamily="34" charset="0"/>
              </a:rPr>
              <a:t>Gold</a:t>
            </a:r>
            <a:r>
              <a:rPr lang="ru-RU" sz="1600" dirty="0">
                <a:solidFill>
                  <a:prstClr val="black">
                    <a:lumMod val="65000"/>
                    <a:lumOff val="35000"/>
                  </a:prstClr>
                </a:solidFill>
                <a:cs typeface="Arial" panose="020B0604020202020204" pitchFamily="34" charset="0"/>
              </a:rPr>
              <a:t> </a:t>
            </a:r>
            <a:r>
              <a:rPr lang="ru-RU" dirty="0" smtClean="0">
                <a:solidFill>
                  <a:prstClr val="black">
                    <a:lumMod val="65000"/>
                    <a:lumOff val="35000"/>
                  </a:prstClr>
                </a:solidFill>
                <a:cs typeface="Arial" panose="020B0604020202020204" pitchFamily="34" charset="0"/>
              </a:rPr>
              <a:t>(32252)</a:t>
            </a:r>
          </a:p>
          <a:p>
            <a:pPr>
              <a:lnSpc>
                <a:spcPct val="90000"/>
              </a:lnSpc>
              <a:spcBef>
                <a:spcPts val="1000"/>
              </a:spcBef>
            </a:pPr>
            <a:r>
              <a:rPr lang="ru-RU" sz="1600" dirty="0" smtClean="0">
                <a:solidFill>
                  <a:prstClr val="black">
                    <a:lumMod val="65000"/>
                    <a:lumOff val="35000"/>
                  </a:prstClr>
                </a:solidFill>
                <a:cs typeface="Arial" panose="020B0604020202020204" pitchFamily="34" charset="0"/>
              </a:rPr>
              <a:t>Румяна в шариках</a:t>
            </a:r>
            <a:r>
              <a:rPr lang="en-US" sz="1600" dirty="0" smtClean="0">
                <a:solidFill>
                  <a:prstClr val="black">
                    <a:lumMod val="65000"/>
                    <a:lumOff val="35000"/>
                  </a:prstClr>
                </a:solidFill>
                <a:cs typeface="Arial" panose="020B0604020202020204" pitchFamily="34" charset="0"/>
              </a:rPr>
              <a:t> Giordani Gold </a:t>
            </a:r>
            <a:r>
              <a:rPr lang="ru-RU" dirty="0" smtClean="0">
                <a:solidFill>
                  <a:prstClr val="black">
                    <a:lumMod val="65000"/>
                    <a:lumOff val="35000"/>
                  </a:prstClr>
                </a:solidFill>
                <a:cs typeface="Arial" panose="020B0604020202020204" pitchFamily="34" charset="0"/>
              </a:rPr>
              <a:t>(выберите тон 32081-32084)</a:t>
            </a:r>
          </a:p>
          <a:p>
            <a:pPr>
              <a:lnSpc>
                <a:spcPct val="90000"/>
              </a:lnSpc>
              <a:spcBef>
                <a:spcPts val="1000"/>
              </a:spcBef>
            </a:pPr>
            <a:endParaRPr lang="ru-RU" sz="1600" dirty="0">
              <a:solidFill>
                <a:prstClr val="black">
                  <a:lumMod val="65000"/>
                  <a:lumOff val="35000"/>
                </a:prstClr>
              </a:solidFill>
              <a:cs typeface="Arial" panose="020B0604020202020204" pitchFamily="34" charset="0"/>
            </a:endParaRPr>
          </a:p>
        </p:txBody>
      </p:sp>
      <p:sp>
        <p:nvSpPr>
          <p:cNvPr id="14" name="Title 1"/>
          <p:cNvSpPr txBox="1">
            <a:spLocks/>
          </p:cNvSpPr>
          <p:nvPr/>
        </p:nvSpPr>
        <p:spPr>
          <a:xfrm>
            <a:off x="661626" y="5993296"/>
            <a:ext cx="1584176"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Разворот задней обложки каталога</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936115"/>
            <a:ext cx="2949144" cy="2909183"/>
          </a:xfrm>
          <a:prstGeom prst="rect">
            <a:avLst/>
          </a:prstGeom>
        </p:spPr>
      </p:pic>
    </p:spTree>
    <p:extLst>
      <p:ext uri="{BB962C8B-B14F-4D97-AF65-F5344CB8AC3E}">
        <p14:creationId xmlns:p14="http://schemas.microsoft.com/office/powerpoint/2010/main" val="23230274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2348880"/>
            <a:ext cx="7772400" cy="2304256"/>
          </a:xfrm>
        </p:spPr>
        <p:txBody>
          <a:bodyPr/>
          <a:lstStyle/>
          <a:p>
            <a:pPr marL="0" indent="0"/>
            <a:r>
              <a:rPr lang="ru-RU" dirty="0" smtClean="0">
                <a:solidFill>
                  <a:prstClr val="black">
                    <a:lumMod val="65000"/>
                    <a:lumOff val="35000"/>
                  </a:prstClr>
                </a:solidFill>
                <a:latin typeface="+mn-lt"/>
                <a:cs typeface="Arial" panose="020B0604020202020204" pitchFamily="34" charset="0"/>
              </a:rPr>
              <a:t> Какой новый продукт </a:t>
            </a:r>
            <a:br>
              <a:rPr lang="ru-RU" dirty="0" smtClean="0">
                <a:solidFill>
                  <a:prstClr val="black">
                    <a:lumMod val="65000"/>
                    <a:lumOff val="35000"/>
                  </a:prstClr>
                </a:solidFill>
                <a:latin typeface="+mn-lt"/>
                <a:cs typeface="Arial" panose="020B0604020202020204" pitchFamily="34" charset="0"/>
              </a:rPr>
            </a:br>
            <a:r>
              <a:rPr lang="ru-RU" dirty="0" smtClean="0">
                <a:solidFill>
                  <a:prstClr val="black">
                    <a:lumMod val="65000"/>
                    <a:lumOff val="35000"/>
                  </a:prstClr>
                </a:solidFill>
                <a:latin typeface="+mn-lt"/>
                <a:cs typeface="Arial" panose="020B0604020202020204" pitchFamily="34" charset="0"/>
              </a:rPr>
              <a:t>серии </a:t>
            </a:r>
            <a:r>
              <a:rPr lang="en-US" dirty="0" smtClean="0">
                <a:solidFill>
                  <a:prstClr val="black">
                    <a:lumMod val="65000"/>
                    <a:lumOff val="35000"/>
                  </a:prstClr>
                </a:solidFill>
                <a:latin typeface="+mn-lt"/>
                <a:cs typeface="Arial" panose="020B0604020202020204" pitchFamily="34" charset="0"/>
              </a:rPr>
              <a:t>The ONE </a:t>
            </a:r>
            <a:r>
              <a:rPr lang="ru-RU" sz="3600" b="1" dirty="0" smtClean="0">
                <a:solidFill>
                  <a:srgbClr val="EEECE1">
                    <a:lumMod val="50000"/>
                  </a:srgbClr>
                </a:solidFill>
                <a:latin typeface="+mn-lt"/>
                <a:cs typeface="Arial" panose="020B0604020202020204" pitchFamily="34" charset="0"/>
              </a:rPr>
              <a:t>обеспечивает эффект косметологической </a:t>
            </a:r>
            <a:br>
              <a:rPr lang="ru-RU" sz="3600" b="1" dirty="0" smtClean="0">
                <a:solidFill>
                  <a:srgbClr val="EEECE1">
                    <a:lumMod val="50000"/>
                  </a:srgbClr>
                </a:solidFill>
                <a:latin typeface="+mn-lt"/>
                <a:cs typeface="Arial" panose="020B0604020202020204" pitchFamily="34" charset="0"/>
              </a:rPr>
            </a:br>
            <a:r>
              <a:rPr lang="ru-RU" sz="3600" b="1" dirty="0" smtClean="0">
                <a:solidFill>
                  <a:srgbClr val="EEECE1">
                    <a:lumMod val="50000"/>
                  </a:srgbClr>
                </a:solidFill>
                <a:latin typeface="+mn-lt"/>
                <a:cs typeface="Arial" panose="020B0604020202020204" pitchFamily="34" charset="0"/>
              </a:rPr>
              <a:t>процедуры?</a:t>
            </a:r>
            <a:endParaRPr lang="ru-RU" dirty="0">
              <a:latin typeface="+mn-lt"/>
            </a:endParaRPr>
          </a:p>
        </p:txBody>
      </p:sp>
    </p:spTree>
    <p:extLst>
      <p:ext uri="{BB962C8B-B14F-4D97-AF65-F5344CB8AC3E}">
        <p14:creationId xmlns:p14="http://schemas.microsoft.com/office/powerpoint/2010/main" val="3228224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520" y="1340768"/>
            <a:ext cx="8485418" cy="3896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0994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627784" y="980728"/>
            <a:ext cx="6407894" cy="2232248"/>
          </a:xfrm>
        </p:spPr>
        <p:txBody>
          <a:bodyPr>
            <a:normAutofit lnSpcReduction="10000"/>
          </a:bodyPr>
          <a:lstStyle/>
          <a:p>
            <a:pPr lvl="0"/>
            <a:r>
              <a:rPr lang="ru-RU" sz="1600" dirty="0" smtClean="0">
                <a:solidFill>
                  <a:srgbClr val="595959"/>
                </a:solidFill>
              </a:rPr>
              <a:t>По статистике – каждая 4-ая женщина хотела бы увеличить объем губ. При этом процедура по увеличению объема не всегда безопасна и результат не всегда отвечает изначальным ожиданиям.</a:t>
            </a:r>
          </a:p>
          <a:p>
            <a:pPr lvl="0"/>
            <a:r>
              <a:rPr lang="ru-RU" sz="1600" dirty="0" smtClean="0">
                <a:solidFill>
                  <a:srgbClr val="595959"/>
                </a:solidFill>
              </a:rPr>
              <a:t>Бальзам для губ </a:t>
            </a:r>
            <a:r>
              <a:rPr lang="en-US" sz="1600" dirty="0" smtClean="0">
                <a:solidFill>
                  <a:srgbClr val="595959"/>
                </a:solidFill>
              </a:rPr>
              <a:t>The ONE</a:t>
            </a:r>
            <a:r>
              <a:rPr lang="ru-RU" sz="1600" dirty="0" smtClean="0">
                <a:solidFill>
                  <a:srgbClr val="595959"/>
                </a:solidFill>
              </a:rPr>
              <a:t> – это эффективный безопасный сопособ придать губам объем и обеспечить качественный уход.</a:t>
            </a:r>
          </a:p>
          <a:p>
            <a:pPr lvl="0"/>
            <a:r>
              <a:rPr lang="ru-RU" sz="1600" dirty="0" smtClean="0">
                <a:solidFill>
                  <a:srgbClr val="595959"/>
                </a:solidFill>
              </a:rPr>
              <a:t>Большинство мужчин выделяют пухлые губы – как самую привлекательную черту женщин при первой встрече.</a:t>
            </a:r>
            <a:endParaRPr lang="ru-RU" sz="1600" dirty="0">
              <a:solidFill>
                <a:srgbClr val="595959"/>
              </a:solidFill>
            </a:endParaRPr>
          </a:p>
          <a:p>
            <a:pPr>
              <a:lnSpc>
                <a:spcPct val="107000"/>
              </a:lnSpc>
            </a:pPr>
            <a:endParaRPr lang="ru-RU" sz="1600" dirty="0">
              <a:solidFill>
                <a:srgbClr val="595959"/>
              </a:solidFill>
              <a:ea typeface="Calibri" panose="020F0502020204030204" pitchFamily="34" charset="0"/>
              <a:cs typeface="Times New Roman" panose="02020603050405020304" pitchFamily="18" charset="0"/>
            </a:endParaRPr>
          </a:p>
        </p:txBody>
      </p:sp>
      <p:sp>
        <p:nvSpPr>
          <p:cNvPr id="6" name="Content Placeholder 5"/>
          <p:cNvSpPr>
            <a:spLocks noGrp="1"/>
          </p:cNvSpPr>
          <p:nvPr>
            <p:ph idx="11"/>
          </p:nvPr>
        </p:nvSpPr>
        <p:spPr>
          <a:xfrm>
            <a:off x="5868144" y="3284984"/>
            <a:ext cx="3167534" cy="3384376"/>
          </a:xfrm>
        </p:spPr>
        <p:txBody>
          <a:bodyPr/>
          <a:lstStyle/>
          <a:p>
            <a:pPr marL="0" indent="0">
              <a:buNone/>
            </a:pPr>
            <a:endParaRPr lang="en-US" sz="300" b="1" dirty="0" smtClean="0">
              <a:solidFill>
                <a:schemeClr val="tx1">
                  <a:lumMod val="65000"/>
                  <a:lumOff val="35000"/>
                </a:schemeClr>
              </a:solidFill>
              <a:cs typeface="Arial" panose="020B0604020202020204" pitchFamily="34" charset="0"/>
            </a:endParaRPr>
          </a:p>
          <a:p>
            <a:pPr marL="0" indent="0">
              <a:buNone/>
            </a:pPr>
            <a:r>
              <a:rPr lang="ru-RU" sz="1800" b="1" dirty="0" smtClean="0">
                <a:solidFill>
                  <a:schemeClr val="tx1">
                    <a:lumMod val="65000"/>
                    <a:lumOff val="35000"/>
                  </a:schemeClr>
                </a:solidFill>
                <a:cs typeface="Arial" panose="020B0604020202020204" pitchFamily="34" charset="0"/>
              </a:rPr>
              <a:t>Рекомендуем приобрести вместе с этим продуктом:</a:t>
            </a:r>
          </a:p>
          <a:p>
            <a:pPr marL="0" indent="0">
              <a:buNone/>
            </a:pPr>
            <a:endParaRPr lang="ru-RU" sz="1800" b="1" dirty="0" smtClean="0">
              <a:solidFill>
                <a:schemeClr val="tx1">
                  <a:lumMod val="65000"/>
                  <a:lumOff val="35000"/>
                </a:schemeClr>
              </a:solidFill>
              <a:cs typeface="Arial" panose="020B0604020202020204" pitchFamily="34" charset="0"/>
            </a:endParaRPr>
          </a:p>
          <a:p>
            <a:r>
              <a:rPr lang="ru-RU" sz="1600" dirty="0" smtClean="0">
                <a:solidFill>
                  <a:schemeClr val="tx1">
                    <a:lumMod val="65000"/>
                    <a:lumOff val="35000"/>
                  </a:schemeClr>
                </a:solidFill>
                <a:cs typeface="Arial" panose="020B0604020202020204" pitchFamily="34" charset="0"/>
              </a:rPr>
              <a:t>Стойкая </a:t>
            </a:r>
            <a:r>
              <a:rPr lang="ru-RU" sz="1600" dirty="0">
                <a:solidFill>
                  <a:schemeClr val="tx1">
                    <a:lumMod val="65000"/>
                    <a:lumOff val="35000"/>
                  </a:schemeClr>
                </a:solidFill>
                <a:cs typeface="Arial" panose="020B0604020202020204" pitchFamily="34" charset="0"/>
              </a:rPr>
              <a:t>матирующая </a:t>
            </a:r>
            <a:r>
              <a:rPr lang="ru-RU" sz="1600" dirty="0" smtClean="0">
                <a:solidFill>
                  <a:schemeClr val="tx1">
                    <a:lumMod val="65000"/>
                    <a:lumOff val="35000"/>
                  </a:schemeClr>
                </a:solidFill>
                <a:cs typeface="Arial" panose="020B0604020202020204" pitchFamily="34" charset="0"/>
              </a:rPr>
              <a:t>тональная основа </a:t>
            </a:r>
            <a:r>
              <a:rPr lang="ru-RU" sz="1600" dirty="0">
                <a:solidFill>
                  <a:schemeClr val="tx1">
                    <a:lumMod val="65000"/>
                    <a:lumOff val="35000"/>
                  </a:schemeClr>
                </a:solidFill>
                <a:cs typeface="Arial" panose="020B0604020202020204" pitchFamily="34" charset="0"/>
              </a:rPr>
              <a:t>c SPF 20 </a:t>
            </a:r>
            <a:r>
              <a:rPr lang="ru-RU" sz="1600" dirty="0" err="1">
                <a:solidFill>
                  <a:schemeClr val="tx1">
                    <a:lumMod val="65000"/>
                    <a:lumOff val="35000"/>
                  </a:schemeClr>
                </a:solidFill>
                <a:cs typeface="Arial" panose="020B0604020202020204" pitchFamily="34" charset="0"/>
              </a:rPr>
              <a:t>The</a:t>
            </a:r>
            <a:r>
              <a:rPr lang="ru-RU" sz="1600" dirty="0">
                <a:solidFill>
                  <a:schemeClr val="tx1">
                    <a:lumMod val="65000"/>
                    <a:lumOff val="35000"/>
                  </a:schemeClr>
                </a:solidFill>
                <a:cs typeface="Arial" panose="020B0604020202020204" pitchFamily="34" charset="0"/>
              </a:rPr>
              <a:t> ONE </a:t>
            </a:r>
            <a:r>
              <a:rPr lang="ru-RU" sz="1600" dirty="0" err="1" smtClean="0">
                <a:solidFill>
                  <a:schemeClr val="tx1">
                    <a:lumMod val="65000"/>
                    <a:lumOff val="35000"/>
                  </a:schemeClr>
                </a:solidFill>
                <a:cs typeface="Arial" panose="020B0604020202020204" pitchFamily="34" charset="0"/>
              </a:rPr>
              <a:t>Matte</a:t>
            </a:r>
            <a:r>
              <a:rPr lang="ru-RU" sz="1600" dirty="0" smtClean="0">
                <a:solidFill>
                  <a:schemeClr val="tx1">
                    <a:lumMod val="65000"/>
                    <a:lumOff val="35000"/>
                  </a:schemeClr>
                </a:solidFill>
                <a:cs typeface="Arial" panose="020B0604020202020204" pitchFamily="34" charset="0"/>
              </a:rPr>
              <a:t> </a:t>
            </a:r>
            <a:r>
              <a:rPr lang="ru-RU" sz="1600" dirty="0" err="1" smtClean="0">
                <a:solidFill>
                  <a:schemeClr val="tx1">
                    <a:lumMod val="65000"/>
                    <a:lumOff val="35000"/>
                  </a:schemeClr>
                </a:solidFill>
                <a:cs typeface="Arial" panose="020B0604020202020204" pitchFamily="34" charset="0"/>
              </a:rPr>
              <a:t>Velvet</a:t>
            </a:r>
            <a:r>
              <a:rPr lang="ru-RU" sz="1600" dirty="0" smtClean="0">
                <a:solidFill>
                  <a:schemeClr val="tx1">
                    <a:lumMod val="65000"/>
                    <a:lumOff val="35000"/>
                  </a:schemeClr>
                </a:solidFill>
                <a:cs typeface="Arial" panose="020B0604020202020204" pitchFamily="34" charset="0"/>
              </a:rPr>
              <a:t> </a:t>
            </a:r>
            <a:r>
              <a:rPr lang="ru-RU" sz="1600" dirty="0">
                <a:solidFill>
                  <a:schemeClr val="tx1">
                    <a:lumMod val="65000"/>
                    <a:lumOff val="35000"/>
                  </a:schemeClr>
                </a:solidFill>
                <a:cs typeface="Arial" panose="020B0604020202020204" pitchFamily="34" charset="0"/>
              </a:rPr>
              <a:t>(</a:t>
            </a:r>
            <a:r>
              <a:rPr lang="ru-RU" sz="1600" dirty="0" smtClean="0">
                <a:solidFill>
                  <a:schemeClr val="tx1">
                    <a:lumMod val="65000"/>
                    <a:lumOff val="35000"/>
                  </a:schemeClr>
                </a:solidFill>
                <a:cs typeface="Arial" panose="020B0604020202020204" pitchFamily="34" charset="0"/>
              </a:rPr>
              <a:t>31589)</a:t>
            </a:r>
          </a:p>
          <a:p>
            <a:endParaRPr lang="ru-RU" sz="1600" dirty="0">
              <a:solidFill>
                <a:schemeClr val="tx1">
                  <a:lumMod val="65000"/>
                  <a:lumOff val="35000"/>
                </a:schemeClr>
              </a:solidFill>
              <a:cs typeface="Arial" panose="020B0604020202020204" pitchFamily="34" charset="0"/>
            </a:endParaRPr>
          </a:p>
          <a:p>
            <a:r>
              <a:rPr lang="ru-RU" sz="1600" dirty="0">
                <a:solidFill>
                  <a:schemeClr val="tx1">
                    <a:lumMod val="65000"/>
                    <a:lumOff val="35000"/>
                  </a:schemeClr>
                </a:solidFill>
                <a:cs typeface="Arial" panose="020B0604020202020204" pitchFamily="34" charset="0"/>
              </a:rPr>
              <a:t>К</a:t>
            </a:r>
            <a:r>
              <a:rPr lang="ru-RU" sz="1600" dirty="0" smtClean="0">
                <a:solidFill>
                  <a:schemeClr val="tx1">
                    <a:lumMod val="65000"/>
                    <a:lumOff val="35000"/>
                  </a:schemeClr>
                </a:solidFill>
                <a:cs typeface="Arial" panose="020B0604020202020204" pitchFamily="34" charset="0"/>
              </a:rPr>
              <a:t>исть </a:t>
            </a:r>
            <a:r>
              <a:rPr lang="ru-RU" sz="1600" dirty="0">
                <a:solidFill>
                  <a:schemeClr val="tx1">
                    <a:lumMod val="65000"/>
                    <a:lumOff val="35000"/>
                  </a:schemeClr>
                </a:solidFill>
                <a:cs typeface="Arial" panose="020B0604020202020204" pitchFamily="34" charset="0"/>
              </a:rPr>
              <a:t>для тональной </a:t>
            </a:r>
            <a:r>
              <a:rPr lang="ru-RU" sz="1600" dirty="0" smtClean="0">
                <a:solidFill>
                  <a:schemeClr val="tx1">
                    <a:lumMod val="65000"/>
                    <a:lumOff val="35000"/>
                  </a:schemeClr>
                </a:solidFill>
                <a:cs typeface="Arial" panose="020B0604020202020204" pitchFamily="34" charset="0"/>
              </a:rPr>
              <a:t>основы (24148)</a:t>
            </a:r>
          </a:p>
        </p:txBody>
      </p:sp>
      <p:sp>
        <p:nvSpPr>
          <p:cNvPr id="10" name="Rectangle 9"/>
          <p:cNvSpPr/>
          <p:nvPr/>
        </p:nvSpPr>
        <p:spPr>
          <a:xfrm>
            <a:off x="467544" y="246473"/>
            <a:ext cx="7560840" cy="830997"/>
          </a:xfrm>
          <a:prstGeom prst="rect">
            <a:avLst/>
          </a:prstGeom>
        </p:spPr>
        <p:txBody>
          <a:bodyPr wrap="square">
            <a:spAutoFit/>
          </a:bodyPr>
          <a:lstStyle/>
          <a:p>
            <a:r>
              <a:rPr lang="ru-RU" sz="2400" b="1" dirty="0">
                <a:solidFill>
                  <a:schemeClr val="tx1">
                    <a:lumMod val="65000"/>
                    <a:lumOff val="35000"/>
                  </a:schemeClr>
                </a:solidFill>
                <a:cs typeface="Arial" panose="020B0604020202020204" pitchFamily="34" charset="0"/>
              </a:rPr>
              <a:t>Бальзам для мгновенного увеличения </a:t>
            </a:r>
            <a:endParaRPr lang="ru-RU" sz="2400" b="1" dirty="0" smtClean="0">
              <a:solidFill>
                <a:schemeClr val="tx1">
                  <a:lumMod val="65000"/>
                  <a:lumOff val="35000"/>
                </a:schemeClr>
              </a:solidFill>
              <a:cs typeface="Arial" panose="020B0604020202020204" pitchFamily="34" charset="0"/>
            </a:endParaRPr>
          </a:p>
          <a:p>
            <a:r>
              <a:rPr lang="ru-RU" sz="2400" b="1" dirty="0" smtClean="0">
                <a:solidFill>
                  <a:schemeClr val="tx1">
                    <a:lumMod val="65000"/>
                    <a:lumOff val="35000"/>
                  </a:schemeClr>
                </a:solidFill>
                <a:cs typeface="Arial" panose="020B0604020202020204" pitchFamily="34" charset="0"/>
              </a:rPr>
              <a:t>объема </a:t>
            </a:r>
            <a:r>
              <a:rPr lang="ru-RU" sz="2400" b="1" dirty="0">
                <a:solidFill>
                  <a:schemeClr val="tx1">
                    <a:lumMod val="65000"/>
                    <a:lumOff val="35000"/>
                  </a:schemeClr>
                </a:solidFill>
                <a:cs typeface="Arial" panose="020B0604020202020204" pitchFamily="34" charset="0"/>
              </a:rPr>
              <a:t>губ </a:t>
            </a:r>
            <a:r>
              <a:rPr lang="ru-RU" sz="2400" b="1" dirty="0" err="1">
                <a:solidFill>
                  <a:schemeClr val="tx1">
                    <a:lumMod val="65000"/>
                    <a:lumOff val="35000"/>
                  </a:schemeClr>
                </a:solidFill>
                <a:cs typeface="Arial" panose="020B0604020202020204" pitchFamily="34" charset="0"/>
              </a:rPr>
              <a:t>The</a:t>
            </a:r>
            <a:r>
              <a:rPr lang="ru-RU" sz="2400" b="1" dirty="0">
                <a:solidFill>
                  <a:schemeClr val="tx1">
                    <a:lumMod val="65000"/>
                    <a:lumOff val="35000"/>
                  </a:schemeClr>
                </a:solidFill>
                <a:cs typeface="Arial" panose="020B0604020202020204" pitchFamily="34" charset="0"/>
              </a:rPr>
              <a:t> ONE</a:t>
            </a:r>
            <a:endParaRPr lang="en-US" sz="2400" b="1" dirty="0">
              <a:solidFill>
                <a:schemeClr val="tx1">
                  <a:lumMod val="65000"/>
                  <a:lumOff val="35000"/>
                </a:schemeClr>
              </a:solidFill>
              <a:cs typeface="Arial" panose="020B0604020202020204" pitchFamily="34" charset="0"/>
            </a:endParaRPr>
          </a:p>
        </p:txBody>
      </p:sp>
      <p:sp>
        <p:nvSpPr>
          <p:cNvPr id="9" name="Title 1"/>
          <p:cNvSpPr txBox="1">
            <a:spLocks/>
          </p:cNvSpPr>
          <p:nvPr/>
        </p:nvSpPr>
        <p:spPr>
          <a:xfrm>
            <a:off x="547359" y="6147653"/>
            <a:ext cx="1584176"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16 - 17</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ctangle 10"/>
          <p:cNvSpPr/>
          <p:nvPr/>
        </p:nvSpPr>
        <p:spPr>
          <a:xfrm>
            <a:off x="547359" y="5284749"/>
            <a:ext cx="1726200" cy="415498"/>
          </a:xfrm>
          <a:prstGeom prst="rect">
            <a:avLst/>
          </a:prstGeom>
        </p:spPr>
        <p:txBody>
          <a:bodyPr wrap="square">
            <a:spAutoFit/>
          </a:bodyPr>
          <a:lstStyle/>
          <a:p>
            <a:pPr algn="ctr"/>
            <a:r>
              <a:rPr lang="ru-RU" sz="1050" dirty="0" smtClean="0">
                <a:solidFill>
                  <a:srgbClr val="595959"/>
                </a:solidFill>
              </a:rPr>
              <a:t> Код</a:t>
            </a:r>
            <a:endParaRPr lang="ru-RU" sz="1050" dirty="0">
              <a:solidFill>
                <a:srgbClr val="595959"/>
              </a:solidFill>
            </a:endParaRPr>
          </a:p>
          <a:p>
            <a:pPr algn="ctr"/>
            <a:r>
              <a:rPr lang="ru-RU" sz="1050" dirty="0" smtClean="0">
                <a:solidFill>
                  <a:srgbClr val="595959"/>
                </a:solidFill>
              </a:rPr>
              <a:t>32365</a:t>
            </a:r>
            <a:endParaRPr lang="en-US" sz="1050" dirty="0">
              <a:solidFill>
                <a:srgbClr val="595959"/>
              </a:solidFill>
            </a:endParaRPr>
          </a:p>
        </p:txBody>
      </p:sp>
      <p:sp>
        <p:nvSpPr>
          <p:cNvPr id="13" name="Content Placeholder 5"/>
          <p:cNvSpPr txBox="1">
            <a:spLocks/>
          </p:cNvSpPr>
          <p:nvPr/>
        </p:nvSpPr>
        <p:spPr>
          <a:xfrm>
            <a:off x="2627785" y="3284984"/>
            <a:ext cx="3136251" cy="3384375"/>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buNone/>
            </a:pPr>
            <a:r>
              <a:rPr lang="ru-RU" sz="1600" b="1" dirty="0" smtClean="0">
                <a:solidFill>
                  <a:srgbClr val="595959"/>
                </a:solidFill>
                <a:ea typeface="Calibri" panose="020F0502020204030204" pitchFamily="34" charset="0"/>
                <a:cs typeface="Times New Roman" panose="02020603050405020304" pitchFamily="18" charset="0"/>
              </a:rPr>
              <a:t>Бальзам </a:t>
            </a:r>
            <a:r>
              <a:rPr lang="ru-RU" sz="1600" b="1" dirty="0">
                <a:solidFill>
                  <a:srgbClr val="595959"/>
                </a:solidFill>
                <a:ea typeface="Calibri" panose="020F0502020204030204" pitchFamily="34" charset="0"/>
                <a:cs typeface="Times New Roman" panose="02020603050405020304" pitchFamily="18" charset="0"/>
              </a:rPr>
              <a:t>для губ с формулой двойного действия: </a:t>
            </a:r>
          </a:p>
          <a:p>
            <a:pPr>
              <a:lnSpc>
                <a:spcPct val="107000"/>
              </a:lnSpc>
            </a:pPr>
            <a:r>
              <a:rPr lang="ru-RU" dirty="0" smtClean="0">
                <a:solidFill>
                  <a:srgbClr val="595959"/>
                </a:solidFill>
                <a:ea typeface="Calibri" panose="020F0502020204030204" pitchFamily="34" charset="0"/>
                <a:cs typeface="Times New Roman" panose="02020603050405020304" pitchFamily="18" charset="0"/>
              </a:rPr>
              <a:t>стимулирует </a:t>
            </a:r>
            <a:r>
              <a:rPr lang="ru-RU" dirty="0">
                <a:solidFill>
                  <a:srgbClr val="595959"/>
                </a:solidFill>
                <a:ea typeface="Calibri" panose="020F0502020204030204" pitchFamily="34" charset="0"/>
                <a:cs typeface="Times New Roman" panose="02020603050405020304" pitchFamily="18" charset="0"/>
              </a:rPr>
              <a:t>микроциркуляцию для мгновенного увеличения объема, активно увлажняет, и </a:t>
            </a:r>
            <a:r>
              <a:rPr lang="ru-RU" dirty="0" smtClean="0">
                <a:solidFill>
                  <a:srgbClr val="595959"/>
                </a:solidFill>
                <a:ea typeface="Calibri" panose="020F0502020204030204" pitchFamily="34" charset="0"/>
                <a:cs typeface="Times New Roman" panose="02020603050405020304" pitchFamily="18" charset="0"/>
              </a:rPr>
              <a:t>ухаживает</a:t>
            </a:r>
            <a:r>
              <a:rPr lang="en-US" dirty="0" smtClean="0">
                <a:solidFill>
                  <a:srgbClr val="595959"/>
                </a:solidFill>
                <a:ea typeface="Calibri" panose="020F0502020204030204" pitchFamily="34" charset="0"/>
                <a:cs typeface="Times New Roman" panose="02020603050405020304" pitchFamily="18" charset="0"/>
              </a:rPr>
              <a:t> </a:t>
            </a:r>
            <a:r>
              <a:rPr lang="ru-RU" dirty="0" smtClean="0">
                <a:solidFill>
                  <a:srgbClr val="595959"/>
                </a:solidFill>
                <a:ea typeface="Calibri" panose="020F0502020204030204" pitchFamily="34" charset="0"/>
                <a:cs typeface="Times New Roman" panose="02020603050405020304" pitchFamily="18" charset="0"/>
              </a:rPr>
              <a:t>за кожей губ*</a:t>
            </a:r>
            <a:endParaRPr lang="en-US" dirty="0" smtClean="0">
              <a:solidFill>
                <a:srgbClr val="595959"/>
              </a:solidFill>
              <a:ea typeface="Calibri" panose="020F0502020204030204" pitchFamily="34" charset="0"/>
              <a:cs typeface="Times New Roman" panose="02020603050405020304" pitchFamily="18" charset="0"/>
            </a:endParaRPr>
          </a:p>
          <a:p>
            <a:pPr>
              <a:lnSpc>
                <a:spcPct val="107000"/>
              </a:lnSpc>
            </a:pPr>
            <a:endParaRPr lang="ru-RU" dirty="0">
              <a:solidFill>
                <a:srgbClr val="595959"/>
              </a:solidFill>
              <a:ea typeface="Calibri" panose="020F0502020204030204" pitchFamily="34" charset="0"/>
              <a:cs typeface="Times New Roman" panose="02020603050405020304" pitchFamily="18" charset="0"/>
            </a:endParaRPr>
          </a:p>
          <a:p>
            <a:pPr>
              <a:lnSpc>
                <a:spcPct val="107000"/>
              </a:lnSpc>
            </a:pPr>
            <a:r>
              <a:rPr lang="ru-RU" dirty="0" smtClean="0">
                <a:solidFill>
                  <a:srgbClr val="595959"/>
                </a:solidFill>
                <a:ea typeface="Calibri" panose="020F0502020204030204" pitchFamily="34" charset="0"/>
                <a:cs typeface="Times New Roman" panose="02020603050405020304" pitchFamily="18" charset="0"/>
              </a:rPr>
              <a:t>поддерживает </a:t>
            </a:r>
            <a:r>
              <a:rPr lang="ru-RU" dirty="0">
                <a:solidFill>
                  <a:srgbClr val="595959"/>
                </a:solidFill>
                <a:ea typeface="Calibri" panose="020F0502020204030204" pitchFamily="34" charset="0"/>
                <a:cs typeface="Times New Roman" panose="02020603050405020304" pitchFamily="18" charset="0"/>
              </a:rPr>
              <a:t>долгосрочный** эффект пухлых губ</a:t>
            </a:r>
          </a:p>
          <a:p>
            <a:pPr marL="0" indent="0">
              <a:lnSpc>
                <a:spcPct val="107000"/>
              </a:lnSpc>
              <a:buNone/>
            </a:pPr>
            <a:endParaRPr lang="ru-RU" dirty="0">
              <a:solidFill>
                <a:srgbClr val="595959"/>
              </a:solidFill>
              <a:ea typeface="Calibri" panose="020F0502020204030204" pitchFamily="34" charset="0"/>
              <a:cs typeface="Times New Roman" panose="02020603050405020304" pitchFamily="18" charset="0"/>
            </a:endParaRPr>
          </a:p>
          <a:p>
            <a:pPr marL="0" indent="0">
              <a:lnSpc>
                <a:spcPct val="107000"/>
              </a:lnSpc>
              <a:buNone/>
            </a:pPr>
            <a:r>
              <a:rPr lang="ru-RU" sz="1200" dirty="0">
                <a:solidFill>
                  <a:srgbClr val="595959"/>
                </a:solidFill>
                <a:ea typeface="Calibri" panose="020F0502020204030204" pitchFamily="34" charset="0"/>
                <a:cs typeface="Times New Roman" panose="02020603050405020304" pitchFamily="18" charset="0"/>
              </a:rPr>
              <a:t>**По результатам клинических тестов</a:t>
            </a:r>
          </a:p>
          <a:p>
            <a:pPr marL="0" indent="0">
              <a:lnSpc>
                <a:spcPct val="107000"/>
              </a:lnSpc>
              <a:buNone/>
            </a:pPr>
            <a:r>
              <a:rPr lang="ru-RU" sz="1200" dirty="0">
                <a:solidFill>
                  <a:srgbClr val="595959"/>
                </a:solidFill>
                <a:ea typeface="Calibri" panose="020F0502020204030204" pitchFamily="34" charset="0"/>
                <a:cs typeface="Times New Roman" panose="02020603050405020304" pitchFamily="18" charset="0"/>
              </a:rPr>
              <a:t>*Тест </a:t>
            </a:r>
            <a:r>
              <a:rPr lang="ru-RU" sz="1200" dirty="0" err="1">
                <a:solidFill>
                  <a:srgbClr val="595959"/>
                </a:solidFill>
                <a:ea typeface="Calibri" panose="020F0502020204030204" pitchFamily="34" charset="0"/>
                <a:cs typeface="Times New Roman" panose="02020603050405020304" pitchFamily="18" charset="0"/>
              </a:rPr>
              <a:t>in</a:t>
            </a:r>
            <a:r>
              <a:rPr lang="ru-RU" sz="1200" dirty="0">
                <a:solidFill>
                  <a:srgbClr val="595959"/>
                </a:solidFill>
                <a:ea typeface="Calibri" panose="020F0502020204030204" pitchFamily="34" charset="0"/>
                <a:cs typeface="Times New Roman" panose="02020603050405020304" pitchFamily="18" charset="0"/>
              </a:rPr>
              <a:t> </a:t>
            </a:r>
            <a:r>
              <a:rPr lang="ru-RU" sz="1200" dirty="0" err="1">
                <a:solidFill>
                  <a:srgbClr val="595959"/>
                </a:solidFill>
                <a:ea typeface="Calibri" panose="020F0502020204030204" pitchFamily="34" charset="0"/>
                <a:cs typeface="Times New Roman" panose="02020603050405020304" pitchFamily="18" charset="0"/>
              </a:rPr>
              <a:t>vitro</a:t>
            </a:r>
            <a:endParaRPr lang="ru-RU" sz="1200" dirty="0">
              <a:solidFill>
                <a:srgbClr val="595959"/>
              </a:solidFill>
              <a:ea typeface="Calibri" panose="020F0502020204030204" pitchFamily="34" charset="0"/>
              <a:cs typeface="Times New Roman" panose="02020603050405020304" pitchFamily="18" charset="0"/>
            </a:endParaRPr>
          </a:p>
          <a:p>
            <a:pPr marL="0" indent="0">
              <a:lnSpc>
                <a:spcPct val="107000"/>
              </a:lnSpc>
              <a:buNone/>
            </a:pPr>
            <a:endParaRPr lang="ru-RU" sz="500" b="1" dirty="0">
              <a:solidFill>
                <a:srgbClr val="595959"/>
              </a:solidFill>
              <a:ea typeface="Calibri" panose="020F0502020204030204" pitchFamily="34" charset="0"/>
              <a:cs typeface="Times New Roman" panose="02020603050405020304" pitchFamily="18" charset="0"/>
            </a:endParaRPr>
          </a:p>
          <a:p>
            <a:pPr>
              <a:lnSpc>
                <a:spcPct val="107000"/>
              </a:lnSpc>
            </a:pPr>
            <a:endParaRPr lang="ru-RU" sz="300" dirty="0" smtClean="0">
              <a:solidFill>
                <a:srgbClr val="595959"/>
              </a:solidFill>
              <a:ea typeface="Calibri" panose="020F0502020204030204" pitchFamily="34" charset="0"/>
              <a:cs typeface="Times New Roman" panose="02020603050405020304" pitchFamily="18" charset="0"/>
            </a:endParaRPr>
          </a:p>
          <a:p>
            <a:pPr marL="0" indent="0">
              <a:lnSpc>
                <a:spcPct val="107000"/>
              </a:lnSpc>
              <a:buNone/>
            </a:pPr>
            <a:endParaRPr lang="ru-RU" sz="200" dirty="0">
              <a:solidFill>
                <a:srgbClr val="595959"/>
              </a:solidFill>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000" b="90000" l="0" r="89863">
                        <a14:foregroundMark x1="50687" y1="58600" x2="62543" y2="59000"/>
                        <a14:foregroundMark x1="62543" y1="58400" x2="63230" y2="31700"/>
                        <a14:foregroundMark x1="50000" y1="58200" x2="49656" y2="32100"/>
                        <a14:foregroundMark x1="50000" y1="31700" x2="50687" y2="25900"/>
                        <a14:foregroundMark x1="62543" y1="31300" x2="62199" y2="24800"/>
                        <a14:foregroundMark x1="61856" y1="25000" x2="61512" y2="5000"/>
                        <a14:foregroundMark x1="50687" y1="25700" x2="51546" y2="4800"/>
                        <a14:foregroundMark x1="51890" y1="5900" x2="55498" y2="4000"/>
                        <a14:foregroundMark x1="56357" y1="4000" x2="58935" y2="3800"/>
                        <a14:foregroundMark x1="59278" y1="4400" x2="60997" y2="5000"/>
                        <a14:foregroundMark x1="38488" y1="31100" x2="39347" y2="54500"/>
                        <a14:foregroundMark x1="24914" y1="31500" x2="24570" y2="54700"/>
                        <a14:foregroundMark x1="24914" y1="55600" x2="38832" y2="55400"/>
                        <a14:foregroundMark x1="24914" y1="30400" x2="30069" y2="28900"/>
                        <a14:foregroundMark x1="32646" y1="29100" x2="38488" y2="30200"/>
                        <a14:foregroundMark x1="30412" y1="28700" x2="34021" y2="28900"/>
                        <a14:backgroundMark x1="25258" y1="56200" x2="38144" y2="55600"/>
                        <a14:backgroundMark x1="40034" y1="55100" x2="38832" y2="30000"/>
                        <a14:backgroundMark x1="24055" y1="55800" x2="24914" y2="29800"/>
                        <a14:backgroundMark x1="25945" y1="29300" x2="28179" y2="27800"/>
                        <a14:backgroundMark x1="28179" y1="28500" x2="34536" y2="28100"/>
                        <a14:backgroundMark x1="33677" y1="28300" x2="38832" y2="29600"/>
                        <a14:backgroundMark x1="50344" y1="59500" x2="62887" y2="59200"/>
                        <a14:backgroundMark x1="63746" y1="59500" x2="64089" y2="31700"/>
                        <a14:backgroundMark x1="64433" y1="31300" x2="62199" y2="17500"/>
                        <a14:backgroundMark x1="62199" y1="18200" x2="62543" y2="4400"/>
                        <a14:backgroundMark x1="63746" y1="4800" x2="57732" y2="3100"/>
                        <a14:backgroundMark x1="57388" y1="3800" x2="50000" y2="4600"/>
                        <a14:backgroundMark x1="50000" y1="5300" x2="49313" y2="30800"/>
                        <a14:backgroundMark x1="49313" y1="31300" x2="49313" y2="58600"/>
                      </a14:backgroundRemoval>
                    </a14:imgEffect>
                  </a14:imgLayer>
                </a14:imgProps>
              </a:ext>
              <a:ext uri="{28A0092B-C50C-407E-A947-70E740481C1C}">
                <a14:useLocalDpi xmlns:a14="http://schemas.microsoft.com/office/drawing/2010/main" val="0"/>
              </a:ext>
            </a:extLst>
          </a:blip>
          <a:srcRect r="17772" b="36830"/>
          <a:stretch/>
        </p:blipFill>
        <p:spPr>
          <a:xfrm>
            <a:off x="443960" y="1954276"/>
            <a:ext cx="2016224" cy="2661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39245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55576" y="2060848"/>
            <a:ext cx="7772400" cy="2304256"/>
          </a:xfrm>
        </p:spPr>
        <p:txBody>
          <a:bodyPr/>
          <a:lstStyle/>
          <a:p>
            <a:pPr marL="0" indent="0"/>
            <a:r>
              <a:rPr lang="ru-RU" sz="2800" dirty="0" smtClean="0">
                <a:solidFill>
                  <a:schemeClr val="tx1">
                    <a:lumMod val="65000"/>
                    <a:lumOff val="35000"/>
                  </a:schemeClr>
                </a:solidFill>
                <a:latin typeface="+mn-lt"/>
                <a:cs typeface="Arial" panose="020B0604020202020204" pitchFamily="34" charset="0"/>
              </a:rPr>
              <a:t>Какая серия поможет </a:t>
            </a:r>
            <a:br>
              <a:rPr lang="ru-RU" sz="2800" dirty="0" smtClean="0">
                <a:solidFill>
                  <a:schemeClr val="tx1">
                    <a:lumMod val="65000"/>
                    <a:lumOff val="35000"/>
                  </a:schemeClr>
                </a:solidFill>
                <a:latin typeface="+mn-lt"/>
                <a:cs typeface="Arial" panose="020B0604020202020204" pitchFamily="34" charset="0"/>
              </a:rPr>
            </a:br>
            <a:r>
              <a:rPr lang="ru-RU" sz="3600" b="1" dirty="0" smtClean="0">
                <a:solidFill>
                  <a:srgbClr val="EEECE1">
                    <a:lumMod val="50000"/>
                  </a:srgbClr>
                </a:solidFill>
                <a:cs typeface="Arial" panose="020B0604020202020204" pitchFamily="34" charset="0"/>
              </a:rPr>
              <a:t>повысить упругость кожи </a:t>
            </a:r>
            <a:br>
              <a:rPr lang="ru-RU" sz="3600" b="1" dirty="0" smtClean="0">
                <a:solidFill>
                  <a:srgbClr val="EEECE1">
                    <a:lumMod val="50000"/>
                  </a:srgbClr>
                </a:solidFill>
                <a:cs typeface="Arial" panose="020B0604020202020204" pitchFamily="34" charset="0"/>
              </a:rPr>
            </a:br>
            <a:r>
              <a:rPr lang="ru-RU" sz="3600" b="1" dirty="0" smtClean="0">
                <a:solidFill>
                  <a:srgbClr val="EEECE1">
                    <a:lumMod val="50000"/>
                  </a:srgbClr>
                </a:solidFill>
                <a:cs typeface="Arial" panose="020B0604020202020204" pitchFamily="34" charset="0"/>
              </a:rPr>
              <a:t>на 70% всего за 3 месяца? </a:t>
            </a:r>
            <a:endParaRPr lang="ru-RU" dirty="0">
              <a:latin typeface="+mn-lt"/>
            </a:endParaRPr>
          </a:p>
        </p:txBody>
      </p:sp>
    </p:spTree>
    <p:extLst>
      <p:ext uri="{BB962C8B-B14F-4D97-AF65-F5344CB8AC3E}">
        <p14:creationId xmlns:p14="http://schemas.microsoft.com/office/powerpoint/2010/main" val="7412590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1340768"/>
            <a:ext cx="8878793" cy="40706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1585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627784" y="980728"/>
            <a:ext cx="6407894" cy="2232248"/>
          </a:xfrm>
        </p:spPr>
        <p:txBody>
          <a:bodyPr>
            <a:normAutofit fontScale="85000" lnSpcReduction="10000"/>
          </a:bodyPr>
          <a:lstStyle/>
          <a:p>
            <a:pPr>
              <a:lnSpc>
                <a:spcPct val="120000"/>
              </a:lnSpc>
            </a:pPr>
            <a:r>
              <a:rPr lang="ru-RU" dirty="0">
                <a:solidFill>
                  <a:srgbClr val="595959"/>
                </a:solidFill>
                <a:ea typeface="Batang" pitchFamily="18" charset="-127"/>
              </a:rPr>
              <a:t>Потеря упругости – один из основных показателей </a:t>
            </a:r>
            <a:r>
              <a:rPr lang="ru-RU" dirty="0" smtClean="0">
                <a:solidFill>
                  <a:srgbClr val="595959"/>
                </a:solidFill>
                <a:ea typeface="Batang" pitchFamily="18" charset="-127"/>
              </a:rPr>
              <a:t>восприятия старения </a:t>
            </a:r>
            <a:r>
              <a:rPr lang="ru-RU" dirty="0">
                <a:solidFill>
                  <a:srgbClr val="595959"/>
                </a:solidFill>
                <a:ea typeface="Batang" pitchFamily="18" charset="-127"/>
              </a:rPr>
              <a:t>кожи. </a:t>
            </a:r>
            <a:endParaRPr lang="ru-RU" dirty="0" smtClean="0">
              <a:solidFill>
                <a:srgbClr val="595959"/>
              </a:solidFill>
              <a:ea typeface="Batang" pitchFamily="18" charset="-127"/>
            </a:endParaRPr>
          </a:p>
          <a:p>
            <a:pPr>
              <a:lnSpc>
                <a:spcPct val="120000"/>
              </a:lnSpc>
            </a:pPr>
            <a:r>
              <a:rPr lang="ru-RU" dirty="0" smtClean="0">
                <a:solidFill>
                  <a:srgbClr val="595959"/>
                </a:solidFill>
                <a:ea typeface="Batang" pitchFamily="18" charset="-127"/>
              </a:rPr>
              <a:t>Фибробласты </a:t>
            </a:r>
            <a:r>
              <a:rPr lang="ru-RU" dirty="0">
                <a:solidFill>
                  <a:srgbClr val="595959"/>
                </a:solidFill>
                <a:ea typeface="Batang" pitchFamily="18" charset="-127"/>
              </a:rPr>
              <a:t>в глубоких слоях кожи отвечают за поддержание упругости, со временем они теряют </a:t>
            </a:r>
            <a:r>
              <a:rPr lang="ru-RU" dirty="0" smtClean="0">
                <a:solidFill>
                  <a:srgbClr val="595959"/>
                </a:solidFill>
                <a:ea typeface="Batang" pitchFamily="18" charset="-127"/>
              </a:rPr>
              <a:t>гибкость вследствие уменьшения содержания аспарагиновой кислоты в клетках кожи.</a:t>
            </a:r>
            <a:endParaRPr lang="ru-RU" sz="600" dirty="0">
              <a:solidFill>
                <a:srgbClr val="595959"/>
              </a:solidFill>
              <a:ea typeface="Batang" pitchFamily="18" charset="-127"/>
            </a:endParaRPr>
          </a:p>
          <a:p>
            <a:pPr>
              <a:lnSpc>
                <a:spcPct val="120000"/>
              </a:lnSpc>
            </a:pPr>
            <a:r>
              <a:rPr lang="ru-RU" dirty="0">
                <a:solidFill>
                  <a:srgbClr val="595959"/>
                </a:solidFill>
                <a:ea typeface="Batang" pitchFamily="18" charset="-127"/>
              </a:rPr>
              <a:t>Запатентованный комплекс AspartoLift [производная аспарагиновой кислоты] Клинически доказано: при комплексном использовании средств фибробласты начинают работать так, как если бы они были на 20 лет моложе. </a:t>
            </a:r>
            <a:endParaRPr lang="ru-RU" dirty="0" smtClean="0">
              <a:solidFill>
                <a:srgbClr val="595959"/>
              </a:solidFill>
              <a:ea typeface="Batang" pitchFamily="18" charset="-127"/>
            </a:endParaRPr>
          </a:p>
          <a:p>
            <a:pPr>
              <a:lnSpc>
                <a:spcPct val="120000"/>
              </a:lnSpc>
            </a:pPr>
            <a:r>
              <a:rPr lang="ru-RU" dirty="0" smtClean="0">
                <a:solidFill>
                  <a:srgbClr val="595959"/>
                </a:solidFill>
                <a:ea typeface="Batang" pitchFamily="18" charset="-127"/>
              </a:rPr>
              <a:t>Результат</a:t>
            </a:r>
            <a:r>
              <a:rPr lang="ru-RU" dirty="0">
                <a:solidFill>
                  <a:srgbClr val="595959"/>
                </a:solidFill>
                <a:ea typeface="Batang" pitchFamily="18" charset="-127"/>
              </a:rPr>
              <a:t>: кожа на 70% более упругая за </a:t>
            </a:r>
            <a:r>
              <a:rPr lang="ru-RU" dirty="0" smtClean="0">
                <a:solidFill>
                  <a:srgbClr val="595959"/>
                </a:solidFill>
                <a:ea typeface="Batang" pitchFamily="18" charset="-127"/>
              </a:rPr>
              <a:t>12 недель комплексного ухода, при этом первый результат заметен уже через 4 недели.</a:t>
            </a:r>
            <a:endParaRPr lang="ru-RU" dirty="0">
              <a:solidFill>
                <a:srgbClr val="595959"/>
              </a:solidFill>
              <a:ea typeface="Batang" pitchFamily="18" charset="-127"/>
            </a:endParaRPr>
          </a:p>
          <a:p>
            <a:pPr marL="0" indent="0">
              <a:lnSpc>
                <a:spcPct val="120000"/>
              </a:lnSpc>
              <a:buNone/>
            </a:pPr>
            <a:endParaRPr lang="ru-RU" sz="800" dirty="0">
              <a:solidFill>
                <a:srgbClr val="595959"/>
              </a:solidFill>
              <a:ea typeface="Batang" pitchFamily="18" charset="-127"/>
            </a:endParaRPr>
          </a:p>
          <a:p>
            <a:pPr marL="285750" indent="-285750">
              <a:lnSpc>
                <a:spcPct val="150000"/>
              </a:lnSpc>
            </a:pPr>
            <a:endParaRPr lang="ru-RU" dirty="0" smtClean="0">
              <a:solidFill>
                <a:srgbClr val="595959"/>
              </a:solidFill>
            </a:endParaRPr>
          </a:p>
        </p:txBody>
      </p:sp>
      <p:sp>
        <p:nvSpPr>
          <p:cNvPr id="5" name="Content Placeholder 4"/>
          <p:cNvSpPr>
            <a:spLocks noGrp="1"/>
          </p:cNvSpPr>
          <p:nvPr>
            <p:ph idx="10"/>
          </p:nvPr>
        </p:nvSpPr>
        <p:spPr>
          <a:xfrm>
            <a:off x="2627784" y="3284984"/>
            <a:ext cx="3152808" cy="3384376"/>
          </a:xfrm>
        </p:spPr>
        <p:txBody>
          <a:bodyPr/>
          <a:lstStyle/>
          <a:p>
            <a:r>
              <a:rPr lang="ru-RU" sz="1500" dirty="0">
                <a:solidFill>
                  <a:schemeClr val="tx1">
                    <a:lumMod val="65000"/>
                    <a:lumOff val="35000"/>
                  </a:schemeClr>
                </a:solidFill>
                <a:cs typeface="Arial" panose="020B0604020202020204" pitchFamily="34" charset="0"/>
              </a:rPr>
              <a:t>Ключевой ингредиент запатентованного комплекса AspartoLift – производная аспарагиновой кислоты. Восстанавливает гибкость фибробластов, улучшая синтез эластина</a:t>
            </a:r>
          </a:p>
          <a:p>
            <a:endParaRPr lang="ru-RU" sz="1500" dirty="0">
              <a:solidFill>
                <a:schemeClr val="tx1">
                  <a:lumMod val="65000"/>
                  <a:lumOff val="35000"/>
                </a:schemeClr>
              </a:solidFill>
              <a:cs typeface="Arial" panose="020B0604020202020204" pitchFamily="34" charset="0"/>
            </a:endParaRPr>
          </a:p>
          <a:p>
            <a:r>
              <a:rPr lang="ru-RU" sz="1500" dirty="0">
                <a:solidFill>
                  <a:schemeClr val="tx1">
                    <a:lumMod val="65000"/>
                    <a:lumOff val="35000"/>
                  </a:schemeClr>
                </a:solidFill>
                <a:cs typeface="Arial" panose="020B0604020202020204" pitchFamily="34" charset="0"/>
              </a:rPr>
              <a:t>Экстракт стволовых клеток препятствует разрушению коллагеновых волокон, уменьшая выраженность глубоких морщин. </a:t>
            </a:r>
          </a:p>
        </p:txBody>
      </p:sp>
      <p:sp>
        <p:nvSpPr>
          <p:cNvPr id="6" name="Content Placeholder 5"/>
          <p:cNvSpPr>
            <a:spLocks noGrp="1"/>
          </p:cNvSpPr>
          <p:nvPr>
            <p:ph idx="11"/>
          </p:nvPr>
        </p:nvSpPr>
        <p:spPr>
          <a:xfrm>
            <a:off x="5907820" y="3284984"/>
            <a:ext cx="3127858" cy="3384376"/>
          </a:xfrm>
        </p:spPr>
        <p:txBody>
          <a:bodyPr/>
          <a:lstStyle/>
          <a:p>
            <a:endParaRPr lang="ru-RU" dirty="0" smtClean="0">
              <a:solidFill>
                <a:schemeClr val="tx1">
                  <a:lumMod val="65000"/>
                  <a:lumOff val="35000"/>
                </a:schemeClr>
              </a:solidFill>
              <a:cs typeface="Arial" panose="020B0604020202020204" pitchFamily="34" charset="0"/>
            </a:endParaRPr>
          </a:p>
          <a:p>
            <a:endParaRPr lang="ru-RU" dirty="0" smtClean="0">
              <a:solidFill>
                <a:schemeClr val="tx1">
                  <a:lumMod val="65000"/>
                  <a:lumOff val="35000"/>
                </a:schemeClr>
              </a:solidFill>
              <a:cs typeface="Arial" panose="020B0604020202020204" pitchFamily="34" charset="0"/>
            </a:endParaRPr>
          </a:p>
          <a:p>
            <a:endParaRPr lang="ru-RU" sz="500" dirty="0" smtClean="0">
              <a:solidFill>
                <a:schemeClr val="tx1">
                  <a:lumMod val="65000"/>
                  <a:lumOff val="35000"/>
                </a:schemeClr>
              </a:solidFill>
              <a:cs typeface="Arial" panose="020B0604020202020204" pitchFamily="34" charset="0"/>
            </a:endParaRPr>
          </a:p>
        </p:txBody>
      </p:sp>
      <p:sp>
        <p:nvSpPr>
          <p:cNvPr id="11" name="Title 1"/>
          <p:cNvSpPr txBox="1">
            <a:spLocks/>
          </p:cNvSpPr>
          <p:nvPr/>
        </p:nvSpPr>
        <p:spPr>
          <a:xfrm>
            <a:off x="824146" y="6021288"/>
            <a:ext cx="1584176"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prstClr val="black">
                    <a:lumMod val="65000"/>
                    <a:lumOff val="35000"/>
                  </a:prstClr>
                </a:solidFill>
                <a:cs typeface="Arial" panose="020B0604020202020204" pitchFamily="34" charset="0"/>
              </a:rPr>
              <a:t>Стр. 61 - 65</a:t>
            </a:r>
            <a:endParaRPr lang="en-US" sz="1200" b="1" dirty="0">
              <a:solidFill>
                <a:prstClr val="black">
                  <a:lumMod val="65000"/>
                  <a:lumOff val="35000"/>
                </a:prstClr>
              </a:solidFill>
              <a:cs typeface="Arial" panose="020B0604020202020204"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85" t="19845" r="16613" b="21034"/>
          <a:stretch/>
        </p:blipFill>
        <p:spPr>
          <a:xfrm>
            <a:off x="414182" y="1778563"/>
            <a:ext cx="2124857" cy="2480445"/>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a:xfrm>
            <a:off x="-841703" y="7190019"/>
            <a:ext cx="1584176"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prstClr val="black">
                    <a:lumMod val="65000"/>
                    <a:lumOff val="35000"/>
                  </a:prstClr>
                </a:solidFill>
                <a:cs typeface="Arial" panose="020B0604020202020204" pitchFamily="34" charset="0"/>
              </a:rPr>
              <a:t>Стр. 85 - 89</a:t>
            </a:r>
            <a:endParaRPr lang="en-US" sz="1200" b="1" dirty="0">
              <a:solidFill>
                <a:prstClr val="black">
                  <a:lumMod val="65000"/>
                  <a:lumOff val="35000"/>
                </a:prstClr>
              </a:solidFill>
              <a:cs typeface="Arial" panose="020B0604020202020204" pitchFamily="34" charset="0"/>
            </a:endParaRPr>
          </a:p>
        </p:txBody>
      </p:sp>
      <p:sp>
        <p:nvSpPr>
          <p:cNvPr id="14" name="Rectangle 13"/>
          <p:cNvSpPr/>
          <p:nvPr/>
        </p:nvSpPr>
        <p:spPr>
          <a:xfrm>
            <a:off x="672472" y="4771722"/>
            <a:ext cx="1059173" cy="738664"/>
          </a:xfrm>
          <a:prstGeom prst="rect">
            <a:avLst/>
          </a:prstGeom>
        </p:spPr>
        <p:txBody>
          <a:bodyPr wrap="square">
            <a:spAutoFit/>
          </a:bodyPr>
          <a:lstStyle/>
          <a:p>
            <a:pPr algn="ctr"/>
            <a:r>
              <a:rPr lang="ru-RU" sz="1050" dirty="0" smtClean="0">
                <a:solidFill>
                  <a:srgbClr val="595959"/>
                </a:solidFill>
              </a:rPr>
              <a:t>Код набора из 6-ти продуктов 28968</a:t>
            </a:r>
            <a:endParaRPr lang="ru-RU" sz="1050" dirty="0">
              <a:solidFill>
                <a:srgbClr val="595959"/>
              </a:solidFill>
            </a:endParaRPr>
          </a:p>
        </p:txBody>
      </p:sp>
      <p:sp>
        <p:nvSpPr>
          <p:cNvPr id="15" name="Rectangle 14"/>
          <p:cNvSpPr/>
          <p:nvPr/>
        </p:nvSpPr>
        <p:spPr>
          <a:xfrm>
            <a:off x="414182" y="119808"/>
            <a:ext cx="7227006" cy="954107"/>
          </a:xfrm>
          <a:prstGeom prst="rect">
            <a:avLst/>
          </a:prstGeom>
        </p:spPr>
        <p:txBody>
          <a:bodyPr wrap="square">
            <a:spAutoFit/>
          </a:bodyPr>
          <a:lstStyle/>
          <a:p>
            <a:r>
              <a:rPr lang="ru-RU" sz="2800" b="1" dirty="0" smtClean="0">
                <a:solidFill>
                  <a:srgbClr val="595959"/>
                </a:solidFill>
              </a:rPr>
              <a:t>Комплексный лифтинг-уход </a:t>
            </a:r>
            <a:r>
              <a:rPr lang="en-US" sz="2800" b="1" dirty="0" err="1" smtClean="0">
                <a:solidFill>
                  <a:srgbClr val="595959"/>
                </a:solidFill>
              </a:rPr>
              <a:t>NovAge</a:t>
            </a:r>
            <a:r>
              <a:rPr lang="en-US" sz="2800" b="1" dirty="0" smtClean="0">
                <a:solidFill>
                  <a:srgbClr val="595959"/>
                </a:solidFill>
              </a:rPr>
              <a:t> Ultimate Lift</a:t>
            </a:r>
            <a:endParaRPr lang="en-US" sz="2800" b="1" dirty="0">
              <a:solidFill>
                <a:srgbClr val="595959"/>
              </a:solidFill>
            </a:endParaRPr>
          </a:p>
        </p:txBody>
      </p:sp>
      <p:sp>
        <p:nvSpPr>
          <p:cNvPr id="2" name="Rectangle 1"/>
          <p:cNvSpPr/>
          <p:nvPr/>
        </p:nvSpPr>
        <p:spPr>
          <a:xfrm>
            <a:off x="6087346" y="3473924"/>
            <a:ext cx="2736304" cy="2859244"/>
          </a:xfrm>
          <a:prstGeom prst="rect">
            <a:avLst/>
          </a:prstGeom>
        </p:spPr>
        <p:txBody>
          <a:bodyPr wrap="square">
            <a:spAutoFit/>
          </a:bodyPr>
          <a:lstStyle/>
          <a:p>
            <a:pPr lvl="0" algn="ctr">
              <a:lnSpc>
                <a:spcPct val="90000"/>
              </a:lnSpc>
              <a:spcBef>
                <a:spcPts val="1000"/>
              </a:spcBef>
            </a:pPr>
            <a:r>
              <a:rPr lang="ru-RU" sz="1400" b="1" dirty="0">
                <a:solidFill>
                  <a:prstClr val="black">
                    <a:lumMod val="65000"/>
                    <a:lumOff val="35000"/>
                  </a:prstClr>
                </a:solidFill>
                <a:cs typeface="Arial" panose="020B0604020202020204" pitchFamily="34" charset="0"/>
              </a:rPr>
              <a:t>Для получения заявленного производителем эффекта рекомендуем приобретать все продукты в </a:t>
            </a:r>
            <a:r>
              <a:rPr lang="ru-RU" sz="1400" b="1" dirty="0" smtClean="0">
                <a:solidFill>
                  <a:prstClr val="black">
                    <a:lumMod val="65000"/>
                    <a:lumOff val="35000"/>
                  </a:prstClr>
                </a:solidFill>
                <a:cs typeface="Arial" panose="020B0604020202020204" pitchFamily="34" charset="0"/>
              </a:rPr>
              <a:t>наборе.</a:t>
            </a:r>
          </a:p>
          <a:p>
            <a:pPr lvl="0" algn="ctr">
              <a:lnSpc>
                <a:spcPct val="90000"/>
              </a:lnSpc>
              <a:spcBef>
                <a:spcPts val="1000"/>
              </a:spcBef>
            </a:pPr>
            <a:r>
              <a:rPr lang="ru-RU" sz="1400" b="1" dirty="0" smtClean="0">
                <a:solidFill>
                  <a:prstClr val="black">
                    <a:lumMod val="65000"/>
                    <a:lumOff val="35000"/>
                  </a:prstClr>
                </a:solidFill>
                <a:cs typeface="Arial" panose="020B0604020202020204" pitchFamily="34" charset="0"/>
              </a:rPr>
              <a:t>Исследования показали, что при использовании средств </a:t>
            </a:r>
            <a:r>
              <a:rPr lang="en-US" sz="1400" b="1" dirty="0" smtClean="0">
                <a:solidFill>
                  <a:prstClr val="black">
                    <a:lumMod val="65000"/>
                    <a:lumOff val="35000"/>
                  </a:prstClr>
                </a:solidFill>
                <a:cs typeface="Arial" panose="020B0604020202020204" pitchFamily="34" charset="0"/>
              </a:rPr>
              <a:t>NovAge Ultimate Lift </a:t>
            </a:r>
            <a:r>
              <a:rPr lang="ru-RU" sz="1400" b="1" dirty="0" smtClean="0">
                <a:solidFill>
                  <a:prstClr val="black">
                    <a:lumMod val="65000"/>
                    <a:lumOff val="35000"/>
                  </a:prstClr>
                </a:solidFill>
                <a:cs typeface="Arial" panose="020B0604020202020204" pitchFamily="34" charset="0"/>
              </a:rPr>
              <a:t> в комплексе вы получите </a:t>
            </a:r>
          </a:p>
          <a:p>
            <a:pPr lvl="0" algn="ctr">
              <a:lnSpc>
                <a:spcPct val="90000"/>
              </a:lnSpc>
              <a:spcBef>
                <a:spcPts val="1000"/>
              </a:spcBef>
            </a:pPr>
            <a:r>
              <a:rPr lang="ru-RU" sz="1600" b="1" dirty="0" smtClean="0">
                <a:solidFill>
                  <a:prstClr val="black">
                    <a:lumMod val="65000"/>
                    <a:lumOff val="35000"/>
                  </a:prstClr>
                </a:solidFill>
                <a:cs typeface="Arial" panose="020B0604020202020204" pitchFamily="34" charset="0"/>
              </a:rPr>
              <a:t>в 7 раз более эффективный результат, </a:t>
            </a:r>
          </a:p>
          <a:p>
            <a:pPr lvl="0" algn="ctr">
              <a:lnSpc>
                <a:spcPct val="90000"/>
              </a:lnSpc>
              <a:spcBef>
                <a:spcPts val="1000"/>
              </a:spcBef>
            </a:pPr>
            <a:r>
              <a:rPr lang="ru-RU" sz="1400" b="1" dirty="0" smtClean="0">
                <a:solidFill>
                  <a:prstClr val="black">
                    <a:lumMod val="65000"/>
                    <a:lumOff val="35000"/>
                  </a:prstClr>
                </a:solidFill>
                <a:cs typeface="Arial" panose="020B0604020202020204" pitchFamily="34" charset="0"/>
              </a:rPr>
              <a:t>чем использование отдельных средств серии.</a:t>
            </a:r>
            <a:endParaRPr lang="ru-RU" sz="1600" dirty="0">
              <a:solidFill>
                <a:prstClr val="black">
                  <a:lumMod val="65000"/>
                  <a:lumOff val="35000"/>
                </a:prstClr>
              </a:solidFill>
              <a:cs typeface="Arial" panose="020B0604020202020204" pitchFamily="34" charset="0"/>
            </a:endParaRPr>
          </a:p>
        </p:txBody>
      </p:sp>
    </p:spTree>
    <p:extLst>
      <p:ext uri="{BB962C8B-B14F-4D97-AF65-F5344CB8AC3E}">
        <p14:creationId xmlns:p14="http://schemas.microsoft.com/office/powerpoint/2010/main" val="26538609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2348880"/>
            <a:ext cx="7772400" cy="2304256"/>
          </a:xfrm>
        </p:spPr>
        <p:txBody>
          <a:bodyPr/>
          <a:lstStyle/>
          <a:p>
            <a:pPr marL="0" indent="0"/>
            <a:r>
              <a:rPr lang="ru-RU" dirty="0" smtClean="0">
                <a:solidFill>
                  <a:prstClr val="black">
                    <a:lumMod val="65000"/>
                    <a:lumOff val="35000"/>
                  </a:prstClr>
                </a:solidFill>
                <a:latin typeface="+mn-lt"/>
                <a:cs typeface="Arial" panose="020B0604020202020204" pitchFamily="34" charset="0"/>
              </a:rPr>
              <a:t> С каким продуктом </a:t>
            </a:r>
            <a:br>
              <a:rPr lang="ru-RU" dirty="0" smtClean="0">
                <a:solidFill>
                  <a:prstClr val="black">
                    <a:lumMod val="65000"/>
                    <a:lumOff val="35000"/>
                  </a:prstClr>
                </a:solidFill>
                <a:latin typeface="+mn-lt"/>
                <a:cs typeface="Arial" panose="020B0604020202020204" pitchFamily="34" charset="0"/>
              </a:rPr>
            </a:br>
            <a:r>
              <a:rPr lang="ru-RU" sz="3600" b="1" dirty="0" smtClean="0">
                <a:solidFill>
                  <a:srgbClr val="EEECE1">
                    <a:lumMod val="50000"/>
                  </a:srgbClr>
                </a:solidFill>
                <a:latin typeface="+mn-lt"/>
                <a:cs typeface="Arial" panose="020B0604020202020204" pitchFamily="34" charset="0"/>
              </a:rPr>
              <a:t>вы можете создать идеальную форму бровей?</a:t>
            </a:r>
            <a:endParaRPr lang="ru-RU" dirty="0">
              <a:latin typeface="+mn-lt"/>
            </a:endParaRPr>
          </a:p>
        </p:txBody>
      </p:sp>
    </p:spTree>
    <p:extLst>
      <p:ext uri="{BB962C8B-B14F-4D97-AF65-F5344CB8AC3E}">
        <p14:creationId xmlns:p14="http://schemas.microsoft.com/office/powerpoint/2010/main" val="30762750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1520" y="1700808"/>
            <a:ext cx="8729651" cy="40416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9791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a:off x="4287969" y="3479610"/>
            <a:ext cx="4451083"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10800000">
            <a:off x="4172540" y="4271698"/>
            <a:ext cx="4566513"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a:off x="4287970" y="2759531"/>
            <a:ext cx="4451083" cy="724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a:off x="4287970" y="2069034"/>
            <a:ext cx="4451083" cy="618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a:off x="4287970" y="1319371"/>
            <a:ext cx="4451084" cy="647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505590" y="1340768"/>
            <a:ext cx="4170866" cy="769441"/>
          </a:xfrm>
          <a:prstGeom prst="rect">
            <a:avLst/>
          </a:prstGeom>
          <a:noFill/>
        </p:spPr>
        <p:txBody>
          <a:bodyPr wrap="square" rtlCol="0">
            <a:spAutoFit/>
          </a:bodyPr>
          <a:lstStyle/>
          <a:p>
            <a:r>
              <a:rPr lang="ru-RU" sz="2200" dirty="0" err="1" smtClean="0">
                <a:solidFill>
                  <a:schemeClr val="tx1">
                    <a:lumMod val="65000"/>
                    <a:lumOff val="35000"/>
                  </a:schemeClr>
                </a:solidFill>
                <a:cs typeface="Arial" panose="020B0604020202020204" pitchFamily="34" charset="0"/>
              </a:rPr>
              <a:t>Суперпредложение</a:t>
            </a:r>
            <a:r>
              <a:rPr lang="ru-RU" sz="2200" dirty="0" smtClean="0">
                <a:solidFill>
                  <a:schemeClr val="tx1">
                    <a:lumMod val="65000"/>
                    <a:lumOff val="35000"/>
                  </a:schemeClr>
                </a:solidFill>
                <a:cs typeface="Arial" panose="020B0604020202020204" pitchFamily="34" charset="0"/>
              </a:rPr>
              <a:t> в начале каталога</a:t>
            </a:r>
            <a:endParaRPr lang="ru-RU" sz="2200" dirty="0">
              <a:solidFill>
                <a:schemeClr val="tx1">
                  <a:lumMod val="65000"/>
                  <a:lumOff val="35000"/>
                </a:schemeClr>
              </a:solidFill>
              <a:cs typeface="Arial" panose="020B0604020202020204" pitchFamily="34" charset="0"/>
            </a:endParaRPr>
          </a:p>
        </p:txBody>
      </p:sp>
      <p:sp>
        <p:nvSpPr>
          <p:cNvPr id="13" name="TextBox 12"/>
          <p:cNvSpPr txBox="1"/>
          <p:nvPr/>
        </p:nvSpPr>
        <p:spPr>
          <a:xfrm>
            <a:off x="4514965" y="2276872"/>
            <a:ext cx="3768822" cy="430887"/>
          </a:xfrm>
          <a:prstGeom prst="rect">
            <a:avLst/>
          </a:prstGeom>
          <a:noFill/>
        </p:spPr>
        <p:txBody>
          <a:bodyPr wrap="square" rtlCol="0">
            <a:spAutoFit/>
          </a:bodyPr>
          <a:lstStyle/>
          <a:p>
            <a:r>
              <a:rPr lang="ru-RU" sz="2200" dirty="0" smtClean="0">
                <a:solidFill>
                  <a:schemeClr val="tx1">
                    <a:lumMod val="65000"/>
                    <a:lumOff val="35000"/>
                  </a:schemeClr>
                </a:solidFill>
                <a:cs typeface="Arial" panose="020B0604020202020204" pitchFamily="34" charset="0"/>
              </a:rPr>
              <a:t>Драйвер каталога</a:t>
            </a:r>
            <a:endParaRPr lang="ru-RU" sz="2200" dirty="0">
              <a:solidFill>
                <a:schemeClr val="tx1">
                  <a:lumMod val="65000"/>
                  <a:lumOff val="35000"/>
                </a:schemeClr>
              </a:solidFill>
              <a:cs typeface="Arial" panose="020B0604020202020204" pitchFamily="34" charset="0"/>
            </a:endParaRPr>
          </a:p>
        </p:txBody>
      </p:sp>
      <p:sp>
        <p:nvSpPr>
          <p:cNvPr id="14" name="TextBox 13"/>
          <p:cNvSpPr txBox="1"/>
          <p:nvPr/>
        </p:nvSpPr>
        <p:spPr>
          <a:xfrm>
            <a:off x="4512125" y="2803575"/>
            <a:ext cx="4226927" cy="769441"/>
          </a:xfrm>
          <a:prstGeom prst="rect">
            <a:avLst/>
          </a:prstGeom>
          <a:noFill/>
        </p:spPr>
        <p:txBody>
          <a:bodyPr wrap="square" rtlCol="0">
            <a:spAutoFit/>
          </a:bodyPr>
          <a:lstStyle/>
          <a:p>
            <a:r>
              <a:rPr lang="ru-RU" sz="2200" dirty="0" smtClean="0">
                <a:solidFill>
                  <a:schemeClr val="tx1">
                    <a:lumMod val="65000"/>
                    <a:lumOff val="35000"/>
                  </a:schemeClr>
                </a:solidFill>
                <a:cs typeface="Arial" panose="020B0604020202020204" pitchFamily="34" charset="0"/>
              </a:rPr>
              <a:t>Суперпредложени</a:t>
            </a:r>
            <a:r>
              <a:rPr lang="ru-RU" sz="2200" dirty="0">
                <a:solidFill>
                  <a:schemeClr val="tx1">
                    <a:lumMod val="65000"/>
                    <a:lumOff val="35000"/>
                  </a:schemeClr>
                </a:solidFill>
                <a:cs typeface="Arial" panose="020B0604020202020204" pitchFamily="34" charset="0"/>
              </a:rPr>
              <a:t>е</a:t>
            </a:r>
            <a:r>
              <a:rPr lang="ru-RU" sz="2200" dirty="0" smtClean="0">
                <a:solidFill>
                  <a:schemeClr val="tx1">
                    <a:lumMod val="65000"/>
                    <a:lumOff val="35000"/>
                  </a:schemeClr>
                </a:solidFill>
                <a:cs typeface="Arial" panose="020B0604020202020204" pitchFamily="34" charset="0"/>
              </a:rPr>
              <a:t> в </a:t>
            </a:r>
            <a:r>
              <a:rPr lang="ru-RU" sz="2200" dirty="0">
                <a:solidFill>
                  <a:schemeClr val="tx1">
                    <a:lumMod val="65000"/>
                    <a:lumOff val="35000"/>
                  </a:schemeClr>
                </a:solidFill>
                <a:cs typeface="Arial" panose="020B0604020202020204" pitchFamily="34" charset="0"/>
              </a:rPr>
              <a:t>конце </a:t>
            </a:r>
            <a:r>
              <a:rPr lang="ru-RU" sz="2200" dirty="0" smtClean="0">
                <a:solidFill>
                  <a:schemeClr val="tx1">
                    <a:lumMod val="65000"/>
                    <a:lumOff val="35000"/>
                  </a:schemeClr>
                </a:solidFill>
                <a:cs typeface="Arial" panose="020B0604020202020204" pitchFamily="34" charset="0"/>
              </a:rPr>
              <a:t>каталога</a:t>
            </a:r>
            <a:endParaRPr lang="ru-RU" sz="2200" dirty="0">
              <a:solidFill>
                <a:schemeClr val="tx1">
                  <a:lumMod val="65000"/>
                  <a:lumOff val="35000"/>
                </a:schemeClr>
              </a:solidFill>
              <a:cs typeface="Arial" panose="020B0604020202020204" pitchFamily="34" charset="0"/>
            </a:endParaRPr>
          </a:p>
        </p:txBody>
      </p:sp>
      <p:sp>
        <p:nvSpPr>
          <p:cNvPr id="21" name="TextBox 20"/>
          <p:cNvSpPr txBox="1"/>
          <p:nvPr/>
        </p:nvSpPr>
        <p:spPr>
          <a:xfrm>
            <a:off x="4499992" y="4438361"/>
            <a:ext cx="4032448" cy="769441"/>
          </a:xfrm>
          <a:prstGeom prst="rect">
            <a:avLst/>
          </a:prstGeom>
          <a:noFill/>
        </p:spPr>
        <p:txBody>
          <a:bodyPr wrap="square" rtlCol="0">
            <a:spAutoFit/>
          </a:bodyPr>
          <a:lstStyle/>
          <a:p>
            <a:r>
              <a:rPr lang="ru-RU" sz="2200" dirty="0" smtClean="0">
                <a:solidFill>
                  <a:schemeClr val="tx1">
                    <a:lumMod val="65000"/>
                    <a:lumOff val="35000"/>
                  </a:schemeClr>
                </a:solidFill>
                <a:cs typeface="Arial" panose="020B0604020202020204" pitchFamily="34" charset="0"/>
              </a:rPr>
              <a:t>Предложение на задней обложке каталога</a:t>
            </a:r>
            <a:endParaRPr lang="ru-RU" sz="2200" dirty="0">
              <a:solidFill>
                <a:schemeClr val="tx1">
                  <a:lumMod val="65000"/>
                  <a:lumOff val="35000"/>
                </a:schemeClr>
              </a:solidFill>
              <a:cs typeface="Arial" panose="020B0604020202020204" pitchFamily="34" charset="0"/>
            </a:endParaRPr>
          </a:p>
        </p:txBody>
      </p:sp>
      <p:sp>
        <p:nvSpPr>
          <p:cNvPr id="23" name="Rectangle 22"/>
          <p:cNvSpPr/>
          <p:nvPr/>
        </p:nvSpPr>
        <p:spPr>
          <a:xfrm>
            <a:off x="241256" y="159604"/>
            <a:ext cx="7211064" cy="677108"/>
          </a:xfrm>
          <a:prstGeom prst="rect">
            <a:avLst/>
          </a:prstGeom>
        </p:spPr>
        <p:txBody>
          <a:bodyPr wrap="square">
            <a:spAutoFit/>
          </a:bodyPr>
          <a:lstStyle/>
          <a:p>
            <a:r>
              <a:rPr lang="ru-RU" sz="3800" dirty="0" smtClean="0">
                <a:solidFill>
                  <a:schemeClr val="tx1">
                    <a:lumMod val="65000"/>
                    <a:lumOff val="35000"/>
                  </a:schemeClr>
                </a:solidFill>
                <a:cs typeface="Arial" panose="020B0604020202020204" pitchFamily="34" charset="0"/>
              </a:rPr>
              <a:t>ФОКУС КАТАЛОГА</a:t>
            </a:r>
            <a:endParaRPr lang="en-US" sz="3800" dirty="0">
              <a:solidFill>
                <a:schemeClr val="tx1">
                  <a:lumMod val="65000"/>
                  <a:lumOff val="35000"/>
                </a:schemeClr>
              </a:solidFill>
              <a:cs typeface="Arial" panose="020B0604020202020204" pitchFamily="34" charset="0"/>
            </a:endParaRPr>
          </a:p>
        </p:txBody>
      </p:sp>
      <p:sp>
        <p:nvSpPr>
          <p:cNvPr id="15" name="TextBox 14"/>
          <p:cNvSpPr txBox="1"/>
          <p:nvPr/>
        </p:nvSpPr>
        <p:spPr>
          <a:xfrm>
            <a:off x="4499992" y="3924437"/>
            <a:ext cx="4388485" cy="438582"/>
          </a:xfrm>
          <a:prstGeom prst="rect">
            <a:avLst/>
          </a:prstGeom>
          <a:noFill/>
        </p:spPr>
        <p:txBody>
          <a:bodyPr wrap="square" rtlCol="0">
            <a:spAutoFit/>
          </a:bodyPr>
          <a:lstStyle/>
          <a:p>
            <a:r>
              <a:rPr lang="ru-RU" sz="2200" dirty="0">
                <a:solidFill>
                  <a:schemeClr val="tx1">
                    <a:lumMod val="65000"/>
                    <a:lumOff val="35000"/>
                  </a:schemeClr>
                </a:solidFill>
                <a:cs typeface="Arial" panose="020B0604020202020204" pitchFamily="34" charset="0"/>
              </a:rPr>
              <a:t>Главные продукты каталога</a:t>
            </a:r>
          </a:p>
        </p:txBody>
      </p:sp>
      <p:pic>
        <p:nvPicPr>
          <p:cNvPr id="17" name="Picture 16"/>
          <p:cNvPicPr>
            <a:picLocks noChangeAspect="1"/>
          </p:cNvPicPr>
          <p:nvPr/>
        </p:nvPicPr>
        <p:blipFill>
          <a:blip r:embed="rId8"/>
          <a:stretch>
            <a:fillRect/>
          </a:stretch>
        </p:blipFill>
        <p:spPr>
          <a:xfrm>
            <a:off x="290824" y="1365372"/>
            <a:ext cx="4273343" cy="3919487"/>
          </a:xfrm>
          <a:prstGeom prst="rect">
            <a:avLst/>
          </a:prstGeom>
        </p:spPr>
      </p:pic>
    </p:spTree>
    <p:extLst>
      <p:ext uri="{BB962C8B-B14F-4D97-AF65-F5344CB8AC3E}">
        <p14:creationId xmlns:p14="http://schemas.microsoft.com/office/powerpoint/2010/main" val="1405563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627784" y="708138"/>
            <a:ext cx="6407894" cy="2576846"/>
          </a:xfrm>
        </p:spPr>
        <p:txBody>
          <a:bodyPr>
            <a:noAutofit/>
          </a:bodyPr>
          <a:lstStyle/>
          <a:p>
            <a:pPr marL="285750" indent="-285750"/>
            <a:r>
              <a:rPr lang="ru-RU" dirty="0" smtClean="0">
                <a:solidFill>
                  <a:srgbClr val="595959"/>
                </a:solidFill>
              </a:rPr>
              <a:t>Тренд на макияж с акцентом на брови стал супер-популярным в 2015 году – в 2016 тенденция поддерживается.</a:t>
            </a:r>
          </a:p>
          <a:p>
            <a:pPr marL="285750" indent="-285750"/>
            <a:r>
              <a:rPr lang="ru-RU" dirty="0">
                <a:solidFill>
                  <a:srgbClr val="595959"/>
                </a:solidFill>
              </a:rPr>
              <a:t>В</a:t>
            </a:r>
            <a:r>
              <a:rPr lang="ru-RU" dirty="0" smtClean="0">
                <a:solidFill>
                  <a:srgbClr val="595959"/>
                </a:solidFill>
              </a:rPr>
              <a:t> макияже моделей на показе мод в Милане в сезоне весна-лето 2016 года дизайнеры выбрали именно брови как основной акцент макияжа моделей.</a:t>
            </a:r>
          </a:p>
          <a:p>
            <a:pPr marL="285750" indent="-285750"/>
            <a:r>
              <a:rPr lang="ru-RU" dirty="0" smtClean="0">
                <a:solidFill>
                  <a:srgbClr val="595959"/>
                </a:solidFill>
              </a:rPr>
              <a:t>Ухоженный брови – это обязательный элемент макияжа любой современной девушки. </a:t>
            </a:r>
          </a:p>
          <a:p>
            <a:pPr marL="285750" indent="-285750"/>
            <a:r>
              <a:rPr lang="ru-RU" dirty="0" smtClean="0">
                <a:solidFill>
                  <a:srgbClr val="595959"/>
                </a:solidFill>
              </a:rPr>
              <a:t>Акцент на стойкость поддерживается ростом популярности татуажа бровей. При этом карандаш-маркер для бровей </a:t>
            </a:r>
            <a:r>
              <a:rPr lang="en-US" dirty="0" smtClean="0">
                <a:solidFill>
                  <a:srgbClr val="595959"/>
                </a:solidFill>
              </a:rPr>
              <a:t>The ONE</a:t>
            </a:r>
            <a:r>
              <a:rPr lang="ru-RU" dirty="0" smtClean="0">
                <a:solidFill>
                  <a:srgbClr val="595959"/>
                </a:solidFill>
              </a:rPr>
              <a:t> позволяет сохранить макияж, при этом вы можете сами регулировать интенсивность и стиль макияжа.</a:t>
            </a:r>
          </a:p>
        </p:txBody>
      </p:sp>
      <p:sp>
        <p:nvSpPr>
          <p:cNvPr id="5" name="Content Placeholder 4"/>
          <p:cNvSpPr>
            <a:spLocks noGrp="1"/>
          </p:cNvSpPr>
          <p:nvPr>
            <p:ph idx="10"/>
          </p:nvPr>
        </p:nvSpPr>
        <p:spPr>
          <a:xfrm>
            <a:off x="2627784" y="3284984"/>
            <a:ext cx="3456384" cy="3384376"/>
          </a:xfrm>
        </p:spPr>
        <p:txBody>
          <a:bodyPr/>
          <a:lstStyle/>
          <a:p>
            <a:endParaRPr lang="ru-RU" dirty="0">
              <a:solidFill>
                <a:schemeClr val="tx1">
                  <a:lumMod val="65000"/>
                  <a:lumOff val="35000"/>
                </a:schemeClr>
              </a:solidFill>
              <a:cs typeface="Arial" panose="020B0604020202020204" pitchFamily="34" charset="0"/>
            </a:endParaRPr>
          </a:p>
          <a:p>
            <a:r>
              <a:rPr lang="ru-RU" dirty="0" smtClean="0">
                <a:solidFill>
                  <a:schemeClr val="tx1">
                    <a:lumMod val="65000"/>
                    <a:lumOff val="35000"/>
                  </a:schemeClr>
                </a:solidFill>
                <a:cs typeface="Arial" panose="020B0604020202020204" pitchFamily="34" charset="0"/>
              </a:rPr>
              <a:t>Удобный </a:t>
            </a:r>
            <a:r>
              <a:rPr lang="ru-RU" dirty="0">
                <a:solidFill>
                  <a:schemeClr val="tx1">
                    <a:lumMod val="65000"/>
                    <a:lumOff val="35000"/>
                  </a:schemeClr>
                </a:solidFill>
                <a:cs typeface="Arial" panose="020B0604020202020204" pitchFamily="34" charset="0"/>
              </a:rPr>
              <a:t>заостренный аппликатор позволяет с легкостью оттенять, выделять и придавать форму, дает изящный, естественных штрих. </a:t>
            </a:r>
          </a:p>
          <a:p>
            <a:r>
              <a:rPr lang="ru-RU" dirty="0" smtClean="0">
                <a:solidFill>
                  <a:schemeClr val="tx1">
                    <a:lumMod val="65000"/>
                    <a:lumOff val="35000"/>
                  </a:schemeClr>
                </a:solidFill>
                <a:cs typeface="Arial" panose="020B0604020202020204" pitchFamily="34" charset="0"/>
              </a:rPr>
              <a:t>Формула</a:t>
            </a:r>
            <a:r>
              <a:rPr lang="ru-RU" dirty="0">
                <a:solidFill>
                  <a:schemeClr val="tx1">
                    <a:lumMod val="65000"/>
                    <a:lumOff val="35000"/>
                  </a:schemeClr>
                </a:solidFill>
                <a:cs typeface="Arial" panose="020B0604020202020204" pitchFamily="34" charset="0"/>
              </a:rPr>
              <a:t>, на основе специальных стойких пигментов, не смазывается, не пачкается и держится целый день.</a:t>
            </a:r>
          </a:p>
          <a:p>
            <a:r>
              <a:rPr lang="ru-RU" dirty="0" smtClean="0">
                <a:solidFill>
                  <a:schemeClr val="tx1">
                    <a:lumMod val="65000"/>
                    <a:lumOff val="35000"/>
                  </a:schemeClr>
                </a:solidFill>
                <a:cs typeface="Arial" panose="020B0604020202020204" pitchFamily="34" charset="0"/>
              </a:rPr>
              <a:t>Универсальный </a:t>
            </a:r>
            <a:r>
              <a:rPr lang="ru-RU" dirty="0">
                <a:solidFill>
                  <a:schemeClr val="tx1">
                    <a:lumMod val="65000"/>
                    <a:lumOff val="35000"/>
                  </a:schemeClr>
                </a:solidFill>
                <a:cs typeface="Arial" panose="020B0604020202020204" pitchFamily="34" charset="0"/>
              </a:rPr>
              <a:t>оттенок, сочетающийся с любым оттенком кожи и цветом бровей</a:t>
            </a:r>
          </a:p>
        </p:txBody>
      </p:sp>
      <p:sp>
        <p:nvSpPr>
          <p:cNvPr id="6" name="Content Placeholder 5"/>
          <p:cNvSpPr>
            <a:spLocks noGrp="1"/>
          </p:cNvSpPr>
          <p:nvPr>
            <p:ph idx="11"/>
          </p:nvPr>
        </p:nvSpPr>
        <p:spPr>
          <a:xfrm>
            <a:off x="6173282" y="3284984"/>
            <a:ext cx="2862396" cy="3384376"/>
          </a:xfrm>
        </p:spPr>
        <p:txBody>
          <a:bodyPr/>
          <a:lstStyle/>
          <a:p>
            <a:pPr marL="0" indent="0">
              <a:buNone/>
            </a:pPr>
            <a:endParaRPr lang="en-US" sz="300" b="1" dirty="0" smtClean="0">
              <a:solidFill>
                <a:schemeClr val="tx1">
                  <a:lumMod val="65000"/>
                  <a:lumOff val="35000"/>
                </a:schemeClr>
              </a:solidFill>
              <a:cs typeface="Arial" panose="020B0604020202020204" pitchFamily="34" charset="0"/>
            </a:endParaRPr>
          </a:p>
          <a:p>
            <a:pPr marL="0" indent="0">
              <a:buNone/>
            </a:pPr>
            <a:r>
              <a:rPr lang="ru-RU" sz="1800" b="1" dirty="0" smtClean="0">
                <a:solidFill>
                  <a:schemeClr val="tx1">
                    <a:lumMod val="65000"/>
                    <a:lumOff val="35000"/>
                  </a:schemeClr>
                </a:solidFill>
                <a:cs typeface="Arial" panose="020B0604020202020204" pitchFamily="34" charset="0"/>
              </a:rPr>
              <a:t>Рекомендуем приобрести вместе с этим продуктом:</a:t>
            </a:r>
          </a:p>
          <a:p>
            <a:pPr marL="0" indent="0">
              <a:buNone/>
            </a:pPr>
            <a:endParaRPr lang="ru-RU" sz="400" b="1" dirty="0" smtClean="0">
              <a:solidFill>
                <a:schemeClr val="tx1">
                  <a:lumMod val="65000"/>
                  <a:lumOff val="35000"/>
                </a:schemeClr>
              </a:solidFill>
              <a:cs typeface="Arial" panose="020B0604020202020204" pitchFamily="34" charset="0"/>
            </a:endParaRPr>
          </a:p>
          <a:p>
            <a:r>
              <a:rPr lang="ru-RU" sz="1600" dirty="0">
                <a:solidFill>
                  <a:schemeClr val="tx1">
                    <a:lumMod val="65000"/>
                    <a:lumOff val="35000"/>
                  </a:schemeClr>
                </a:solidFill>
                <a:cs typeface="Arial" panose="020B0604020202020204" pitchFamily="34" charset="0"/>
              </a:rPr>
              <a:t>Многофункциональная тушь для ресниц 5-в-1 </a:t>
            </a:r>
            <a:r>
              <a:rPr lang="en-US" sz="1600" dirty="0">
                <a:solidFill>
                  <a:schemeClr val="tx1">
                    <a:lumMod val="65000"/>
                    <a:lumOff val="35000"/>
                  </a:schemeClr>
                </a:solidFill>
                <a:cs typeface="Arial" panose="020B0604020202020204" pitchFamily="34" charset="0"/>
              </a:rPr>
              <a:t>The One </a:t>
            </a:r>
            <a:r>
              <a:rPr lang="en-US" sz="1600" dirty="0" err="1">
                <a:solidFill>
                  <a:schemeClr val="tx1">
                    <a:lumMod val="65000"/>
                    <a:lumOff val="35000"/>
                  </a:schemeClr>
                </a:solidFill>
                <a:cs typeface="Arial" panose="020B0604020202020204" pitchFamily="34" charset="0"/>
              </a:rPr>
              <a:t>WonderLash</a:t>
            </a:r>
            <a:r>
              <a:rPr lang="en-US" sz="1600" dirty="0">
                <a:solidFill>
                  <a:schemeClr val="tx1">
                    <a:lumMod val="65000"/>
                    <a:lumOff val="35000"/>
                  </a:schemeClr>
                </a:solidFill>
                <a:cs typeface="Arial" panose="020B0604020202020204" pitchFamily="34" charset="0"/>
              </a:rPr>
              <a:t> </a:t>
            </a:r>
            <a:r>
              <a:rPr lang="en-US" dirty="0">
                <a:solidFill>
                  <a:schemeClr val="tx1">
                    <a:lumMod val="65000"/>
                    <a:lumOff val="35000"/>
                  </a:schemeClr>
                </a:solidFill>
                <a:cs typeface="Arial" panose="020B0604020202020204" pitchFamily="34" charset="0"/>
              </a:rPr>
              <a:t>(30719)</a:t>
            </a:r>
          </a:p>
          <a:p>
            <a:endParaRPr lang="en-US" sz="1600" dirty="0">
              <a:solidFill>
                <a:schemeClr val="tx1">
                  <a:lumMod val="65000"/>
                  <a:lumOff val="35000"/>
                </a:schemeClr>
              </a:solidFill>
              <a:cs typeface="Arial" panose="020B0604020202020204" pitchFamily="34" charset="0"/>
            </a:endParaRPr>
          </a:p>
          <a:p>
            <a:r>
              <a:rPr lang="ru-RU" sz="1600" dirty="0">
                <a:solidFill>
                  <a:schemeClr val="tx1">
                    <a:lumMod val="65000"/>
                    <a:lumOff val="35000"/>
                  </a:schemeClr>
                </a:solidFill>
                <a:cs typeface="Arial" panose="020B0604020202020204" pitchFamily="34" charset="0"/>
              </a:rPr>
              <a:t>Карандаш-подводка для глаз </a:t>
            </a:r>
            <a:r>
              <a:rPr lang="en-US" sz="1600" dirty="0">
                <a:solidFill>
                  <a:schemeClr val="tx1">
                    <a:lumMod val="65000"/>
                    <a:lumOff val="35000"/>
                  </a:schemeClr>
                </a:solidFill>
                <a:cs typeface="Arial" panose="020B0604020202020204" pitchFamily="34" charset="0"/>
              </a:rPr>
              <a:t>The ONE High </a:t>
            </a:r>
            <a:r>
              <a:rPr lang="en-US" sz="1600" dirty="0" smtClean="0">
                <a:solidFill>
                  <a:schemeClr val="tx1">
                    <a:lumMod val="65000"/>
                    <a:lumOff val="35000"/>
                  </a:schemeClr>
                </a:solidFill>
                <a:cs typeface="Arial" panose="020B0604020202020204" pitchFamily="34" charset="0"/>
              </a:rPr>
              <a:t>Impact</a:t>
            </a:r>
            <a:r>
              <a:rPr lang="ru-RU" sz="1600" dirty="0" smtClean="0">
                <a:solidFill>
                  <a:schemeClr val="tx1">
                    <a:lumMod val="65000"/>
                    <a:lumOff val="35000"/>
                  </a:schemeClr>
                </a:solidFill>
                <a:cs typeface="Arial" panose="020B0604020202020204" pitchFamily="34" charset="0"/>
              </a:rPr>
              <a:t> </a:t>
            </a:r>
            <a:r>
              <a:rPr lang="en-US" dirty="0" smtClean="0">
                <a:solidFill>
                  <a:schemeClr val="tx1">
                    <a:lumMod val="65000"/>
                    <a:lumOff val="35000"/>
                  </a:schemeClr>
                </a:solidFill>
                <a:cs typeface="Arial" panose="020B0604020202020204" pitchFamily="34" charset="0"/>
              </a:rPr>
              <a:t>(</a:t>
            </a:r>
            <a:r>
              <a:rPr lang="en-US" dirty="0">
                <a:solidFill>
                  <a:schemeClr val="tx1">
                    <a:lumMod val="65000"/>
                    <a:lumOff val="35000"/>
                  </a:schemeClr>
                </a:solidFill>
                <a:cs typeface="Arial" panose="020B0604020202020204" pitchFamily="34" charset="0"/>
              </a:rPr>
              <a:t>31575) </a:t>
            </a:r>
            <a:endParaRPr lang="ru-RU" sz="500" dirty="0" smtClean="0">
              <a:solidFill>
                <a:schemeClr val="tx1">
                  <a:lumMod val="65000"/>
                  <a:lumOff val="35000"/>
                </a:schemeClr>
              </a:solidFill>
              <a:cs typeface="Arial" panose="020B0604020202020204" pitchFamily="34" charset="0"/>
            </a:endParaRPr>
          </a:p>
        </p:txBody>
      </p:sp>
      <p:sp>
        <p:nvSpPr>
          <p:cNvPr id="10" name="Rectangle 9"/>
          <p:cNvSpPr/>
          <p:nvPr/>
        </p:nvSpPr>
        <p:spPr>
          <a:xfrm>
            <a:off x="467544" y="246473"/>
            <a:ext cx="7560840" cy="461665"/>
          </a:xfrm>
          <a:prstGeom prst="rect">
            <a:avLst/>
          </a:prstGeom>
        </p:spPr>
        <p:txBody>
          <a:bodyPr wrap="square">
            <a:spAutoFit/>
          </a:bodyPr>
          <a:lstStyle/>
          <a:p>
            <a:r>
              <a:rPr lang="ru-RU" sz="2400" b="1" dirty="0">
                <a:solidFill>
                  <a:schemeClr val="tx1">
                    <a:lumMod val="65000"/>
                    <a:lumOff val="35000"/>
                  </a:schemeClr>
                </a:solidFill>
                <a:cs typeface="Arial" panose="020B0604020202020204" pitchFamily="34" charset="0"/>
              </a:rPr>
              <a:t>Карандаш-маркер для бровей </a:t>
            </a:r>
            <a:r>
              <a:rPr lang="ru-RU" sz="2400" b="1" dirty="0" err="1">
                <a:solidFill>
                  <a:schemeClr val="tx1">
                    <a:lumMod val="65000"/>
                    <a:lumOff val="35000"/>
                  </a:schemeClr>
                </a:solidFill>
                <a:cs typeface="Arial" panose="020B0604020202020204" pitchFamily="34" charset="0"/>
              </a:rPr>
              <a:t>The</a:t>
            </a:r>
            <a:r>
              <a:rPr lang="ru-RU" sz="2400" b="1" dirty="0">
                <a:solidFill>
                  <a:schemeClr val="tx1">
                    <a:lumMod val="65000"/>
                    <a:lumOff val="35000"/>
                  </a:schemeClr>
                </a:solidFill>
                <a:cs typeface="Arial" panose="020B0604020202020204" pitchFamily="34" charset="0"/>
              </a:rPr>
              <a:t> ONE </a:t>
            </a:r>
            <a:endParaRPr lang="en-US" sz="2400" b="1" dirty="0">
              <a:solidFill>
                <a:schemeClr val="tx1">
                  <a:lumMod val="65000"/>
                  <a:lumOff val="35000"/>
                </a:schemeClr>
              </a:solidFill>
              <a:cs typeface="Arial" panose="020B0604020202020204" pitchFamily="34" charset="0"/>
            </a:endParaRPr>
          </a:p>
        </p:txBody>
      </p:sp>
      <p:sp>
        <p:nvSpPr>
          <p:cNvPr id="9" name="Title 1"/>
          <p:cNvSpPr txBox="1">
            <a:spLocks/>
          </p:cNvSpPr>
          <p:nvPr/>
        </p:nvSpPr>
        <p:spPr>
          <a:xfrm>
            <a:off x="718423" y="5795653"/>
            <a:ext cx="1584176"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82 - 83</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ctangle 10"/>
          <p:cNvSpPr/>
          <p:nvPr/>
        </p:nvSpPr>
        <p:spPr>
          <a:xfrm>
            <a:off x="365787" y="5111914"/>
            <a:ext cx="1857400" cy="276999"/>
          </a:xfrm>
          <a:prstGeom prst="rect">
            <a:avLst/>
          </a:prstGeom>
        </p:spPr>
        <p:txBody>
          <a:bodyPr wrap="square">
            <a:spAutoFit/>
          </a:bodyPr>
          <a:lstStyle/>
          <a:p>
            <a:pPr algn="ctr"/>
            <a:r>
              <a:rPr lang="ru-RU" sz="1200" dirty="0" smtClean="0">
                <a:solidFill>
                  <a:srgbClr val="595959"/>
                </a:solidFill>
              </a:rPr>
              <a:t>Код 32033</a:t>
            </a:r>
            <a:endParaRPr lang="ru-RU" sz="1200" dirty="0">
              <a:solidFill>
                <a:srgbClr val="595959"/>
              </a:solidFill>
            </a:endParaRPr>
          </a:p>
        </p:txBody>
      </p:sp>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500" b="90000" l="1630" r="89946">
                        <a14:foregroundMark x1="71739" y1="19300" x2="70109" y2="25800"/>
                        <a14:foregroundMark x1="81793" y1="20000" x2="83424" y2="25800"/>
                        <a14:foregroundMark x1="78804" y1="19300" x2="81250" y2="19300"/>
                        <a14:foregroundMark x1="71739" y1="19300" x2="73641" y2="19300"/>
                        <a14:foregroundMark x1="76359" y1="19700" x2="76359" y2="14400"/>
                        <a14:foregroundMark x1="76359" y1="14600" x2="78804" y2="19100"/>
                        <a14:foregroundMark x1="68750" y1="27100" x2="68750" y2="76500"/>
                        <a14:foregroundMark x1="83967" y1="27700" x2="83424" y2="76100"/>
                        <a14:foregroundMark x1="83967" y1="26800" x2="83424" y2="26400"/>
                        <a14:foregroundMark x1="70652" y1="77400" x2="84783" y2="76900"/>
                      </a14:backgroundRemoval>
                    </a14:imgEffect>
                  </a14:imgLayer>
                </a14:imgProps>
              </a:ext>
              <a:ext uri="{28A0092B-C50C-407E-A947-70E740481C1C}">
                <a14:useLocalDpi xmlns:a14="http://schemas.microsoft.com/office/drawing/2010/main" val="0"/>
              </a:ext>
            </a:extLst>
          </a:blip>
          <a:srcRect b="21592"/>
          <a:stretch/>
        </p:blipFill>
        <p:spPr>
          <a:xfrm>
            <a:off x="611560" y="1454948"/>
            <a:ext cx="1611627" cy="34338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13511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55576" y="2060848"/>
            <a:ext cx="7772400" cy="2304256"/>
          </a:xfrm>
        </p:spPr>
        <p:txBody>
          <a:bodyPr/>
          <a:lstStyle/>
          <a:p>
            <a:pPr marL="0" indent="0"/>
            <a:r>
              <a:rPr lang="ru-RU" dirty="0" smtClean="0">
                <a:solidFill>
                  <a:schemeClr val="tx1">
                    <a:lumMod val="65000"/>
                    <a:lumOff val="35000"/>
                  </a:schemeClr>
                </a:solidFill>
                <a:latin typeface="+mn-lt"/>
                <a:cs typeface="Arial" panose="020B0604020202020204" pitchFamily="34" charset="0"/>
              </a:rPr>
              <a:t>Какой</a:t>
            </a:r>
            <a:br>
              <a:rPr lang="ru-RU" dirty="0" smtClean="0">
                <a:solidFill>
                  <a:schemeClr val="tx1">
                    <a:lumMod val="65000"/>
                    <a:lumOff val="35000"/>
                  </a:schemeClr>
                </a:solidFill>
                <a:latin typeface="+mn-lt"/>
                <a:cs typeface="Arial" panose="020B0604020202020204" pitchFamily="34" charset="0"/>
              </a:rPr>
            </a:br>
            <a:r>
              <a:rPr lang="ru-RU" sz="3600" b="1" dirty="0" smtClean="0">
                <a:solidFill>
                  <a:srgbClr val="EEECE1">
                    <a:lumMod val="50000"/>
                  </a:srgbClr>
                </a:solidFill>
                <a:cs typeface="Arial" panose="020B0604020202020204" pitchFamily="34" charset="0"/>
              </a:rPr>
              <a:t>многофункциональный продукт 10-в-1 для ухода за волосами</a:t>
            </a:r>
            <a:r>
              <a:rPr lang="ru-RU" dirty="0" smtClean="0">
                <a:solidFill>
                  <a:schemeClr val="tx1">
                    <a:lumMod val="65000"/>
                    <a:lumOff val="35000"/>
                  </a:schemeClr>
                </a:solidFill>
                <a:latin typeface="+mn-lt"/>
                <a:cs typeface="Arial" panose="020B0604020202020204" pitchFamily="34" charset="0"/>
              </a:rPr>
              <a:t/>
            </a:r>
            <a:br>
              <a:rPr lang="ru-RU" dirty="0" smtClean="0">
                <a:solidFill>
                  <a:schemeClr val="tx1">
                    <a:lumMod val="65000"/>
                    <a:lumOff val="35000"/>
                  </a:schemeClr>
                </a:solidFill>
                <a:latin typeface="+mn-lt"/>
                <a:cs typeface="Arial" panose="020B0604020202020204" pitchFamily="34" charset="0"/>
              </a:rPr>
            </a:br>
            <a:r>
              <a:rPr lang="ru-RU" dirty="0" smtClean="0">
                <a:solidFill>
                  <a:schemeClr val="tx1">
                    <a:lumMod val="65000"/>
                    <a:lumOff val="35000"/>
                  </a:schemeClr>
                </a:solidFill>
                <a:latin typeface="+mn-lt"/>
                <a:cs typeface="Arial" panose="020B0604020202020204" pitchFamily="34" charset="0"/>
              </a:rPr>
              <a:t>появится в каталоге №3?</a:t>
            </a:r>
            <a:endParaRPr lang="ru-RU" dirty="0">
              <a:latin typeface="+mn-lt"/>
            </a:endParaRPr>
          </a:p>
        </p:txBody>
      </p:sp>
    </p:spTree>
    <p:extLst>
      <p:ext uri="{BB962C8B-B14F-4D97-AF65-F5344CB8AC3E}">
        <p14:creationId xmlns:p14="http://schemas.microsoft.com/office/powerpoint/2010/main" val="16562977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3528" y="1340768"/>
            <a:ext cx="8460432" cy="3961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8762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627784" y="980728"/>
            <a:ext cx="6407894" cy="2232248"/>
          </a:xfrm>
        </p:spPr>
        <p:txBody>
          <a:bodyPr>
            <a:normAutofit fontScale="92500" lnSpcReduction="10000"/>
          </a:bodyPr>
          <a:lstStyle/>
          <a:p>
            <a:pPr>
              <a:lnSpc>
                <a:spcPct val="120000"/>
              </a:lnSpc>
            </a:pPr>
            <a:r>
              <a:rPr lang="ru-RU" dirty="0" smtClean="0">
                <a:solidFill>
                  <a:srgbClr val="595959"/>
                </a:solidFill>
                <a:ea typeface="Batang" pitchFamily="18" charset="-127"/>
              </a:rPr>
              <a:t>Многогофункциональные продукты становятся все более популярными – так как они позволяют сэкономить не только средства, но и время потребителей.</a:t>
            </a:r>
          </a:p>
          <a:p>
            <a:pPr>
              <a:lnSpc>
                <a:spcPct val="120000"/>
              </a:lnSpc>
            </a:pPr>
            <a:r>
              <a:rPr lang="ru-RU" dirty="0">
                <a:solidFill>
                  <a:srgbClr val="595959"/>
                </a:solidFill>
                <a:ea typeface="Batang" pitchFamily="18" charset="-127"/>
              </a:rPr>
              <a:t>Аббревиатура в данном случае расшифровывается как Complete Correction — этот бальзам призван решать сразу 10 проблем с прической, которые рано или поздно возникают у большинства </a:t>
            </a:r>
            <a:r>
              <a:rPr lang="ru-RU" dirty="0" smtClean="0">
                <a:solidFill>
                  <a:srgbClr val="595959"/>
                </a:solidFill>
                <a:ea typeface="Batang" pitchFamily="18" charset="-127"/>
              </a:rPr>
              <a:t>женщин</a:t>
            </a:r>
          </a:p>
          <a:p>
            <a:pPr>
              <a:lnSpc>
                <a:spcPct val="120000"/>
              </a:lnSpc>
            </a:pPr>
            <a:r>
              <a:rPr lang="ru-RU" dirty="0" smtClean="0">
                <a:solidFill>
                  <a:srgbClr val="595959"/>
                </a:solidFill>
                <a:ea typeface="Batang" pitchFamily="18" charset="-127"/>
              </a:rPr>
              <a:t>СС-крем совсем недавно вошел в ассортимент профессиональных марок средств по уходу за волосами – в Орифлэйм можно приобрести качественное средство для ухода по разумной цене.</a:t>
            </a:r>
          </a:p>
          <a:p>
            <a:pPr>
              <a:lnSpc>
                <a:spcPct val="120000"/>
              </a:lnSpc>
            </a:pPr>
            <a:endParaRPr lang="ru-RU" dirty="0" smtClean="0">
              <a:solidFill>
                <a:srgbClr val="595959"/>
              </a:solidFill>
              <a:ea typeface="Batang" pitchFamily="18" charset="-127"/>
            </a:endParaRPr>
          </a:p>
        </p:txBody>
      </p:sp>
      <p:sp>
        <p:nvSpPr>
          <p:cNvPr id="5" name="Content Placeholder 4"/>
          <p:cNvSpPr>
            <a:spLocks noGrp="1"/>
          </p:cNvSpPr>
          <p:nvPr>
            <p:ph idx="10"/>
          </p:nvPr>
        </p:nvSpPr>
        <p:spPr>
          <a:xfrm>
            <a:off x="2627784" y="3284984"/>
            <a:ext cx="3152808" cy="3384376"/>
          </a:xfrm>
        </p:spPr>
        <p:txBody>
          <a:bodyPr/>
          <a:lstStyle/>
          <a:p>
            <a:pPr marL="0" indent="0">
              <a:buNone/>
            </a:pPr>
            <a:r>
              <a:rPr lang="ru-RU" b="1" dirty="0" smtClean="0">
                <a:solidFill>
                  <a:schemeClr val="tx1">
                    <a:lumMod val="65000"/>
                    <a:lumOff val="35000"/>
                  </a:schemeClr>
                </a:solidFill>
                <a:cs typeface="Arial" panose="020B0604020202020204" pitchFamily="34" charset="0"/>
              </a:rPr>
              <a:t>Эффект 10-в-1: </a:t>
            </a:r>
            <a:r>
              <a:rPr lang="ru-RU" sz="1200" dirty="0" smtClean="0">
                <a:solidFill>
                  <a:schemeClr val="tx1">
                    <a:lumMod val="65000"/>
                    <a:lumOff val="35000"/>
                  </a:schemeClr>
                </a:solidFill>
                <a:cs typeface="Arial" panose="020B0604020202020204" pitchFamily="34" charset="0"/>
              </a:rPr>
              <a:t>:</a:t>
            </a:r>
            <a:endParaRPr lang="ru-RU" sz="1200" dirty="0">
              <a:solidFill>
                <a:schemeClr val="tx1">
                  <a:lumMod val="65000"/>
                  <a:lumOff val="35000"/>
                </a:schemeClr>
              </a:solidFill>
              <a:cs typeface="Arial" panose="020B0604020202020204" pitchFamily="34" charset="0"/>
            </a:endParaRPr>
          </a:p>
          <a:p>
            <a:pPr marL="0" indent="0">
              <a:buNone/>
            </a:pPr>
            <a:r>
              <a:rPr lang="ru-RU" sz="1200" dirty="0">
                <a:solidFill>
                  <a:schemeClr val="tx1">
                    <a:lumMod val="65000"/>
                    <a:lumOff val="35000"/>
                  </a:schemeClr>
                </a:solidFill>
                <a:cs typeface="Arial" panose="020B0604020202020204" pitchFamily="34" charset="0"/>
              </a:rPr>
              <a:t>1. Восстановление и увлажнение*</a:t>
            </a:r>
          </a:p>
          <a:p>
            <a:pPr marL="0" indent="0">
              <a:buNone/>
            </a:pPr>
            <a:r>
              <a:rPr lang="ru-RU" sz="1200" dirty="0">
                <a:solidFill>
                  <a:schemeClr val="tx1">
                    <a:lumMod val="65000"/>
                    <a:lumOff val="35000"/>
                  </a:schemeClr>
                </a:solidFill>
                <a:cs typeface="Arial" panose="020B0604020202020204" pitchFamily="34" charset="0"/>
              </a:rPr>
              <a:t>2. Сияние**</a:t>
            </a:r>
          </a:p>
          <a:p>
            <a:pPr marL="0" indent="0">
              <a:buNone/>
            </a:pPr>
            <a:r>
              <a:rPr lang="ru-RU" sz="1200" dirty="0">
                <a:solidFill>
                  <a:schemeClr val="tx1">
                    <a:lumMod val="65000"/>
                    <a:lumOff val="35000"/>
                  </a:schemeClr>
                </a:solidFill>
                <a:cs typeface="Arial" panose="020B0604020202020204" pitchFamily="34" charset="0"/>
              </a:rPr>
              <a:t>3. Мягкость и шелковистость**</a:t>
            </a:r>
          </a:p>
          <a:p>
            <a:pPr marL="0" indent="0">
              <a:buNone/>
            </a:pPr>
            <a:r>
              <a:rPr lang="ru-RU" sz="1200" dirty="0">
                <a:solidFill>
                  <a:schemeClr val="tx1">
                    <a:lumMod val="65000"/>
                    <a:lumOff val="35000"/>
                  </a:schemeClr>
                </a:solidFill>
                <a:cs typeface="Arial" panose="020B0604020202020204" pitchFamily="34" charset="0"/>
              </a:rPr>
              <a:t>4. Волосы не пушатся**</a:t>
            </a:r>
          </a:p>
          <a:p>
            <a:pPr marL="0" indent="0">
              <a:buNone/>
            </a:pPr>
            <a:r>
              <a:rPr lang="ru-RU" sz="1200" dirty="0">
                <a:solidFill>
                  <a:schemeClr val="tx1">
                    <a:lumMod val="65000"/>
                    <a:lumOff val="35000"/>
                  </a:schemeClr>
                </a:solidFill>
                <a:cs typeface="Arial" panose="020B0604020202020204" pitchFamily="34" charset="0"/>
              </a:rPr>
              <a:t>5. Защита цвета</a:t>
            </a:r>
          </a:p>
          <a:p>
            <a:pPr marL="0" indent="0">
              <a:buNone/>
            </a:pPr>
            <a:r>
              <a:rPr lang="ru-RU" sz="1200" dirty="0">
                <a:solidFill>
                  <a:schemeClr val="tx1">
                    <a:lumMod val="65000"/>
                    <a:lumOff val="35000"/>
                  </a:schemeClr>
                </a:solidFill>
                <a:cs typeface="Arial" panose="020B0604020202020204" pitchFamily="34" charset="0"/>
              </a:rPr>
              <a:t>6. Дополнительный объем**</a:t>
            </a:r>
          </a:p>
          <a:p>
            <a:pPr marL="0" indent="0">
              <a:buNone/>
            </a:pPr>
            <a:r>
              <a:rPr lang="ru-RU" sz="1200" dirty="0">
                <a:solidFill>
                  <a:schemeClr val="tx1">
                    <a:lumMod val="65000"/>
                    <a:lumOff val="35000"/>
                  </a:schemeClr>
                </a:solidFill>
                <a:cs typeface="Arial" panose="020B0604020202020204" pitchFamily="34" charset="0"/>
              </a:rPr>
              <a:t>7. Облегчает расчесывание**</a:t>
            </a:r>
          </a:p>
          <a:p>
            <a:pPr marL="0" indent="0">
              <a:buNone/>
            </a:pPr>
            <a:r>
              <a:rPr lang="ru-RU" sz="1200" dirty="0">
                <a:solidFill>
                  <a:schemeClr val="tx1">
                    <a:lumMod val="65000"/>
                    <a:lumOff val="35000"/>
                  </a:schemeClr>
                </a:solidFill>
                <a:cs typeface="Arial" panose="020B0604020202020204" pitchFamily="34" charset="0"/>
              </a:rPr>
              <a:t>8. Предотвращает секущиеся концы</a:t>
            </a:r>
          </a:p>
          <a:p>
            <a:pPr marL="0" indent="0">
              <a:buNone/>
            </a:pPr>
            <a:r>
              <a:rPr lang="ru-RU" sz="1200" dirty="0">
                <a:solidFill>
                  <a:schemeClr val="tx1">
                    <a:lumMod val="65000"/>
                    <a:lumOff val="35000"/>
                  </a:schemeClr>
                </a:solidFill>
                <a:cs typeface="Arial" panose="020B0604020202020204" pitchFamily="34" charset="0"/>
              </a:rPr>
              <a:t>9. </a:t>
            </a:r>
            <a:r>
              <a:rPr lang="ru-RU" sz="1200" dirty="0" err="1">
                <a:solidFill>
                  <a:schemeClr val="tx1">
                    <a:lumMod val="65000"/>
                    <a:lumOff val="35000"/>
                  </a:schemeClr>
                </a:solidFill>
                <a:cs typeface="Arial" panose="020B0604020202020204" pitchFamily="34" charset="0"/>
              </a:rPr>
              <a:t>Термозащита</a:t>
            </a:r>
            <a:r>
              <a:rPr lang="ru-RU" sz="1200" dirty="0">
                <a:solidFill>
                  <a:schemeClr val="tx1">
                    <a:lumMod val="65000"/>
                    <a:lumOff val="35000"/>
                  </a:schemeClr>
                </a:solidFill>
                <a:cs typeface="Arial" panose="020B0604020202020204" pitchFamily="34" charset="0"/>
              </a:rPr>
              <a:t> при укладке.</a:t>
            </a:r>
          </a:p>
          <a:p>
            <a:pPr marL="0" indent="0">
              <a:buNone/>
            </a:pPr>
            <a:r>
              <a:rPr lang="ru-RU" sz="1200" dirty="0">
                <a:solidFill>
                  <a:schemeClr val="tx1">
                    <a:lumMod val="65000"/>
                    <a:lumOff val="35000"/>
                  </a:schemeClr>
                </a:solidFill>
                <a:cs typeface="Arial" panose="020B0604020202020204" pitchFamily="34" charset="0"/>
              </a:rPr>
              <a:t>10. Укрощает непослушные волосы</a:t>
            </a:r>
            <a:r>
              <a:rPr lang="ru-RU" sz="1200" dirty="0" smtClean="0">
                <a:solidFill>
                  <a:schemeClr val="tx1">
                    <a:lumMod val="65000"/>
                    <a:lumOff val="35000"/>
                  </a:schemeClr>
                </a:solidFill>
                <a:cs typeface="Arial" panose="020B0604020202020204" pitchFamily="34" charset="0"/>
              </a:rPr>
              <a:t>**</a:t>
            </a:r>
          </a:p>
          <a:p>
            <a:endParaRPr lang="ru-RU" sz="1200" dirty="0">
              <a:solidFill>
                <a:schemeClr val="tx1">
                  <a:lumMod val="65000"/>
                  <a:lumOff val="35000"/>
                </a:schemeClr>
              </a:solidFill>
              <a:cs typeface="Arial" panose="020B0604020202020204" pitchFamily="34" charset="0"/>
            </a:endParaRPr>
          </a:p>
          <a:p>
            <a:pPr marL="0" indent="0">
              <a:buNone/>
            </a:pPr>
            <a:r>
              <a:rPr lang="ru-RU" sz="1050" dirty="0">
                <a:solidFill>
                  <a:schemeClr val="tx1">
                    <a:lumMod val="65000"/>
                    <a:lumOff val="35000"/>
                  </a:schemeClr>
                </a:solidFill>
                <a:cs typeface="Arial" panose="020B0604020202020204" pitchFamily="34" charset="0"/>
              </a:rPr>
              <a:t>*По результатам инструментальных тестов</a:t>
            </a:r>
          </a:p>
          <a:p>
            <a:pPr marL="0" indent="0">
              <a:buNone/>
            </a:pPr>
            <a:r>
              <a:rPr lang="ru-RU" sz="1050" dirty="0">
                <a:solidFill>
                  <a:schemeClr val="tx1">
                    <a:lumMod val="65000"/>
                    <a:lumOff val="35000"/>
                  </a:schemeClr>
                </a:solidFill>
                <a:cs typeface="Arial" panose="020B0604020202020204" pitchFamily="34" charset="0"/>
              </a:rPr>
              <a:t>**По результатам потребительских тестов</a:t>
            </a:r>
          </a:p>
        </p:txBody>
      </p:sp>
      <p:sp>
        <p:nvSpPr>
          <p:cNvPr id="6" name="Content Placeholder 5"/>
          <p:cNvSpPr>
            <a:spLocks noGrp="1"/>
          </p:cNvSpPr>
          <p:nvPr>
            <p:ph idx="11"/>
          </p:nvPr>
        </p:nvSpPr>
        <p:spPr>
          <a:xfrm>
            <a:off x="5907820" y="3284984"/>
            <a:ext cx="3127858" cy="3384376"/>
          </a:xfrm>
        </p:spPr>
        <p:txBody>
          <a:bodyPr/>
          <a:lstStyle/>
          <a:p>
            <a:pPr marL="0" indent="0">
              <a:buNone/>
            </a:pPr>
            <a:endParaRPr lang="en-US" sz="300" b="1" dirty="0" smtClean="0">
              <a:solidFill>
                <a:schemeClr val="tx1">
                  <a:lumMod val="65000"/>
                  <a:lumOff val="35000"/>
                </a:schemeClr>
              </a:solidFill>
              <a:cs typeface="Arial" panose="020B0604020202020204" pitchFamily="34" charset="0"/>
            </a:endParaRPr>
          </a:p>
          <a:p>
            <a:pPr marL="0" indent="0">
              <a:buNone/>
            </a:pPr>
            <a:r>
              <a:rPr lang="ru-RU" sz="1600" b="1" dirty="0" smtClean="0">
                <a:solidFill>
                  <a:schemeClr val="tx1">
                    <a:lumMod val="65000"/>
                    <a:lumOff val="35000"/>
                  </a:schemeClr>
                </a:solidFill>
                <a:cs typeface="Arial" panose="020B0604020202020204" pitchFamily="34" charset="0"/>
              </a:rPr>
              <a:t>Рекомендуем приобрести вместе с этим продуктом:</a:t>
            </a:r>
          </a:p>
          <a:p>
            <a:pPr marL="0" indent="0">
              <a:buNone/>
            </a:pPr>
            <a:endParaRPr lang="ru-RU" sz="1600" b="1" dirty="0" smtClean="0">
              <a:solidFill>
                <a:schemeClr val="tx1">
                  <a:lumMod val="65000"/>
                  <a:lumOff val="35000"/>
                </a:schemeClr>
              </a:solidFill>
              <a:cs typeface="Arial" panose="020B0604020202020204" pitchFamily="34" charset="0"/>
            </a:endParaRPr>
          </a:p>
          <a:p>
            <a:r>
              <a:rPr lang="ru-RU" dirty="0">
                <a:solidFill>
                  <a:schemeClr val="tx1">
                    <a:lumMod val="65000"/>
                    <a:lumOff val="35000"/>
                  </a:schemeClr>
                </a:solidFill>
                <a:cs typeface="Arial" panose="020B0604020202020204" pitchFamily="34" charset="0"/>
              </a:rPr>
              <a:t>Укрепляющий шампунь «Эксперт – Красота и сила</a:t>
            </a:r>
            <a:r>
              <a:rPr lang="ru-RU" dirty="0" smtClean="0">
                <a:solidFill>
                  <a:schemeClr val="tx1">
                    <a:lumMod val="65000"/>
                    <a:lumOff val="35000"/>
                  </a:schemeClr>
                </a:solidFill>
                <a:cs typeface="Arial" panose="020B0604020202020204" pitchFamily="34" charset="0"/>
              </a:rPr>
              <a:t>»</a:t>
            </a:r>
          </a:p>
          <a:p>
            <a:pPr marL="0" indent="0">
              <a:buNone/>
            </a:pPr>
            <a:r>
              <a:rPr lang="ru-RU" dirty="0" smtClean="0">
                <a:solidFill>
                  <a:schemeClr val="tx1">
                    <a:lumMod val="65000"/>
                    <a:lumOff val="35000"/>
                  </a:schemeClr>
                </a:solidFill>
                <a:cs typeface="Arial" panose="020B0604020202020204" pitchFamily="34" charset="0"/>
              </a:rPr>
              <a:t>        (30181)</a:t>
            </a:r>
          </a:p>
          <a:p>
            <a:pPr marL="0" indent="0">
              <a:buNone/>
            </a:pPr>
            <a:endParaRPr lang="ru-RU" dirty="0" smtClean="0">
              <a:solidFill>
                <a:schemeClr val="tx1">
                  <a:lumMod val="65000"/>
                  <a:lumOff val="35000"/>
                </a:schemeClr>
              </a:solidFill>
              <a:cs typeface="Arial" panose="020B0604020202020204" pitchFamily="34" charset="0"/>
            </a:endParaRPr>
          </a:p>
          <a:p>
            <a:r>
              <a:rPr lang="ru-RU" dirty="0">
                <a:solidFill>
                  <a:schemeClr val="tx1">
                    <a:lumMod val="65000"/>
                    <a:lumOff val="35000"/>
                  </a:schemeClr>
                </a:solidFill>
                <a:cs typeface="Arial" panose="020B0604020202020204" pitchFamily="34" charset="0"/>
              </a:rPr>
              <a:t>Укрепляющий тоник-уход для корней волос «Эксперт – Красота и сила</a:t>
            </a:r>
            <a:r>
              <a:rPr lang="ru-RU" dirty="0" smtClean="0">
                <a:solidFill>
                  <a:schemeClr val="tx1">
                    <a:lumMod val="65000"/>
                    <a:lumOff val="35000"/>
                  </a:schemeClr>
                </a:solidFill>
                <a:cs typeface="Arial" panose="020B0604020202020204" pitchFamily="34" charset="0"/>
              </a:rPr>
              <a:t>» (30182)</a:t>
            </a:r>
          </a:p>
        </p:txBody>
      </p:sp>
      <p:sp>
        <p:nvSpPr>
          <p:cNvPr id="10" name="Rectangle 9"/>
          <p:cNvSpPr/>
          <p:nvPr/>
        </p:nvSpPr>
        <p:spPr>
          <a:xfrm>
            <a:off x="423768" y="111248"/>
            <a:ext cx="7560840" cy="523220"/>
          </a:xfrm>
          <a:prstGeom prst="rect">
            <a:avLst/>
          </a:prstGeom>
        </p:spPr>
        <p:txBody>
          <a:bodyPr wrap="square">
            <a:spAutoFit/>
          </a:bodyPr>
          <a:lstStyle/>
          <a:p>
            <a:pPr lvl="0"/>
            <a:r>
              <a:rPr lang="ru-RU" sz="2800" b="1" dirty="0" smtClean="0">
                <a:solidFill>
                  <a:srgbClr val="595959"/>
                </a:solidFill>
              </a:rPr>
              <a:t>СС-крем для волос «Эксперт-Уход»</a:t>
            </a:r>
            <a:endParaRPr lang="ru-RU" sz="2800" b="1" dirty="0">
              <a:solidFill>
                <a:srgbClr val="595959"/>
              </a:solidFill>
            </a:endParaRPr>
          </a:p>
        </p:txBody>
      </p:sp>
      <p:sp>
        <p:nvSpPr>
          <p:cNvPr id="11" name="Title 1"/>
          <p:cNvSpPr txBox="1">
            <a:spLocks/>
          </p:cNvSpPr>
          <p:nvPr/>
        </p:nvSpPr>
        <p:spPr>
          <a:xfrm>
            <a:off x="824146" y="6021288"/>
            <a:ext cx="1584176"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prstClr val="black">
                    <a:lumMod val="65000"/>
                    <a:lumOff val="35000"/>
                  </a:prstClr>
                </a:solidFill>
                <a:cs typeface="Arial" panose="020B0604020202020204" pitchFamily="34" charset="0"/>
              </a:rPr>
              <a:t>Стр. 112 - 113</a:t>
            </a:r>
            <a:endParaRPr lang="en-US" sz="1200" b="1" dirty="0">
              <a:solidFill>
                <a:prstClr val="black">
                  <a:lumMod val="65000"/>
                  <a:lumOff val="35000"/>
                </a:prstClr>
              </a:solidFill>
              <a:cs typeface="Arial" panose="020B0604020202020204" pitchFamily="34" charset="0"/>
            </a:endParaRPr>
          </a:p>
        </p:txBody>
      </p:sp>
      <p:sp>
        <p:nvSpPr>
          <p:cNvPr id="13" name="Rectangle 12"/>
          <p:cNvSpPr/>
          <p:nvPr/>
        </p:nvSpPr>
        <p:spPr>
          <a:xfrm>
            <a:off x="676119" y="4723256"/>
            <a:ext cx="1887752" cy="253916"/>
          </a:xfrm>
          <a:prstGeom prst="rect">
            <a:avLst/>
          </a:prstGeom>
        </p:spPr>
        <p:txBody>
          <a:bodyPr wrap="square">
            <a:spAutoFit/>
          </a:bodyPr>
          <a:lstStyle/>
          <a:p>
            <a:pPr algn="ctr"/>
            <a:r>
              <a:rPr lang="ru-RU" sz="1050" dirty="0" smtClean="0">
                <a:solidFill>
                  <a:prstClr val="black">
                    <a:lumMod val="65000"/>
                    <a:lumOff val="35000"/>
                  </a:prstClr>
                </a:solidFill>
              </a:rPr>
              <a:t>Код 32142</a:t>
            </a:r>
            <a:endParaRPr lang="ru-RU" sz="1050" dirty="0">
              <a:solidFill>
                <a:prstClr val="black">
                  <a:lumMod val="65000"/>
                  <a:lumOff val="35000"/>
                </a:prstClr>
              </a:solidFill>
            </a:endParaRP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600" b="90000" l="0" r="96961"/>
                    </a14:imgEffect>
                  </a14:imgLayer>
                </a14:imgProps>
              </a:ext>
              <a:ext uri="{28A0092B-C50C-407E-A947-70E740481C1C}">
                <a14:useLocalDpi xmlns:a14="http://schemas.microsoft.com/office/drawing/2010/main" val="0"/>
              </a:ext>
            </a:extLst>
          </a:blip>
          <a:srcRect l="9393" t="1700" r="6493" b="17451"/>
          <a:stretch/>
        </p:blipFill>
        <p:spPr>
          <a:xfrm>
            <a:off x="925690" y="720786"/>
            <a:ext cx="1381087" cy="36670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3184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116632"/>
            <a:ext cx="7344816" cy="677108"/>
          </a:xfrm>
          <a:prstGeom prst="rect">
            <a:avLst/>
          </a:prstGeom>
        </p:spPr>
        <p:txBody>
          <a:bodyPr wrap="square">
            <a:spAutoFit/>
          </a:bodyPr>
          <a:lstStyle/>
          <a:p>
            <a:r>
              <a:rPr lang="ru-RU" sz="3800" dirty="0" smtClean="0">
                <a:solidFill>
                  <a:schemeClr val="tx1">
                    <a:lumMod val="65000"/>
                    <a:lumOff val="35000"/>
                  </a:schemeClr>
                </a:solidFill>
                <a:cs typeface="Arial" panose="020B0604020202020204" pitchFamily="34" charset="0"/>
              </a:rPr>
              <a:t>Должен быть в каждом заказе</a:t>
            </a:r>
            <a:endParaRPr lang="en-US" sz="3800" dirty="0">
              <a:solidFill>
                <a:schemeClr val="tx1">
                  <a:lumMod val="65000"/>
                  <a:lumOff val="35000"/>
                </a:schemeClr>
              </a:solidFill>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835696" y="980728"/>
            <a:ext cx="5616624" cy="55895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49631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6428" y="0"/>
            <a:ext cx="7931144" cy="600164"/>
          </a:xfrm>
          <a:prstGeom prst="rect">
            <a:avLst/>
          </a:prstGeom>
        </p:spPr>
        <p:txBody>
          <a:bodyPr wrap="square">
            <a:spAutoFit/>
          </a:bodyPr>
          <a:lstStyle/>
          <a:p>
            <a:r>
              <a:rPr lang="ru-RU" sz="3300" dirty="0">
                <a:solidFill>
                  <a:prstClr val="black">
                    <a:lumMod val="65000"/>
                    <a:lumOff val="35000"/>
                  </a:prstClr>
                </a:solidFill>
                <a:cs typeface="Arial" panose="020B0604020202020204" pitchFamily="34" charset="0"/>
              </a:rPr>
              <a:t>Интересная и важная информация</a:t>
            </a:r>
            <a:endParaRPr lang="en-US" sz="3300" dirty="0">
              <a:solidFill>
                <a:prstClr val="black">
                  <a:lumMod val="65000"/>
                  <a:lumOff val="35000"/>
                </a:prstClr>
              </a:solidFill>
              <a:cs typeface="Arial" panose="020B0604020202020204" pitchFamily="34" charset="0"/>
            </a:endParaRPr>
          </a:p>
        </p:txBody>
      </p:sp>
    </p:spTree>
    <p:extLst>
      <p:ext uri="{BB962C8B-B14F-4D97-AF65-F5344CB8AC3E}">
        <p14:creationId xmlns:p14="http://schemas.microsoft.com/office/powerpoint/2010/main" val="3632456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p:txBody>
          <a:bodyPr/>
          <a:lstStyle/>
          <a:p>
            <a:fld id="{292A17E8-3E31-6340-9299-55479716AC89}" type="datetime1">
              <a:rPr lang="en-GB" smtClean="0">
                <a:solidFill>
                  <a:prstClr val="white"/>
                </a:solidFill>
              </a:rPr>
              <a:pPr/>
              <a:t>02/02/2016</a:t>
            </a:fld>
            <a:endParaRPr lang="sv-SE" dirty="0">
              <a:solidFill>
                <a:prstClr val="white"/>
              </a:solidFill>
            </a:endParaRPr>
          </a:p>
        </p:txBody>
      </p:sp>
      <p:sp>
        <p:nvSpPr>
          <p:cNvPr id="6" name="Footer Placeholder 5"/>
          <p:cNvSpPr>
            <a:spLocks noGrp="1"/>
          </p:cNvSpPr>
          <p:nvPr>
            <p:ph type="ftr" sz="quarter" idx="3"/>
          </p:nvPr>
        </p:nvSpPr>
        <p:spPr/>
        <p:txBody>
          <a:bodyPr/>
          <a:lstStyle/>
          <a:p>
            <a:r>
              <a:rPr lang="en-US" smtClean="0">
                <a:solidFill>
                  <a:prstClr val="white"/>
                </a:solidFill>
              </a:rPr>
              <a:t>Copyright ©2014 by Oriflame Cosmetics SA</a:t>
            </a:r>
            <a:endParaRPr lang="sv-SE" sz="800" dirty="0">
              <a:solidFill>
                <a:prstClr val="white"/>
              </a:solidFill>
            </a:endParaRPr>
          </a:p>
        </p:txBody>
      </p:sp>
      <p:sp>
        <p:nvSpPr>
          <p:cNvPr id="7" name="Slide Number Placeholder 6"/>
          <p:cNvSpPr>
            <a:spLocks noGrp="1"/>
          </p:cNvSpPr>
          <p:nvPr>
            <p:ph type="sldNum" sz="quarter" idx="4"/>
          </p:nvPr>
        </p:nvSpPr>
        <p:spPr/>
        <p:txBody>
          <a:bodyPr/>
          <a:lstStyle/>
          <a:p>
            <a:fld id="{F8C3A03E-2591-4D09-83D1-82A7B163E028}" type="slidenum">
              <a:rPr lang="sv-SE" smtClean="0">
                <a:solidFill>
                  <a:prstClr val="white"/>
                </a:solidFill>
              </a:rPr>
              <a:pPr/>
              <a:t>26</a:t>
            </a:fld>
            <a:endParaRPr lang="sv-SE" dirty="0">
              <a:solidFill>
                <a:prstClr val="white"/>
              </a:solidFill>
            </a:endParaRPr>
          </a:p>
        </p:txBody>
      </p:sp>
    </p:spTree>
    <p:extLst>
      <p:ext uri="{BB962C8B-B14F-4D97-AF65-F5344CB8AC3E}">
        <p14:creationId xmlns:p14="http://schemas.microsoft.com/office/powerpoint/2010/main" val="446228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420888"/>
            <a:ext cx="7772400" cy="2304256"/>
          </a:xfrm>
        </p:spPr>
        <p:txBody>
          <a:bodyPr/>
          <a:lstStyle/>
          <a:p>
            <a:r>
              <a:rPr lang="ru-RU" dirty="0" smtClean="0">
                <a:solidFill>
                  <a:schemeClr val="tx1">
                    <a:lumMod val="65000"/>
                    <a:lumOff val="35000"/>
                  </a:schemeClr>
                </a:solidFill>
                <a:latin typeface="+mn-lt"/>
                <a:cs typeface="Arial" panose="020B0604020202020204" pitchFamily="34" charset="0"/>
              </a:rPr>
              <a:t>Какой популярный аромат </a:t>
            </a:r>
            <a:r>
              <a:rPr lang="en-US" dirty="0" smtClean="0">
                <a:solidFill>
                  <a:schemeClr val="tx1">
                    <a:lumMod val="65000"/>
                    <a:lumOff val="35000"/>
                  </a:schemeClr>
                </a:solidFill>
                <a:latin typeface="+mn-lt"/>
                <a:cs typeface="Arial" panose="020B0604020202020204" pitchFamily="34" charset="0"/>
              </a:rPr>
              <a:t/>
            </a:r>
            <a:br>
              <a:rPr lang="en-US" dirty="0" smtClean="0">
                <a:solidFill>
                  <a:schemeClr val="tx1">
                    <a:lumMod val="65000"/>
                    <a:lumOff val="35000"/>
                  </a:schemeClr>
                </a:solidFill>
                <a:latin typeface="+mn-lt"/>
                <a:cs typeface="Arial" panose="020B0604020202020204" pitchFamily="34" charset="0"/>
              </a:rPr>
            </a:br>
            <a:r>
              <a:rPr lang="ru-RU" dirty="0" smtClean="0">
                <a:solidFill>
                  <a:schemeClr val="tx1">
                    <a:lumMod val="65000"/>
                    <a:lumOff val="35000"/>
                  </a:schemeClr>
                </a:solidFill>
                <a:latin typeface="+mn-lt"/>
                <a:cs typeface="Arial" panose="020B0604020202020204" pitchFamily="34" charset="0"/>
              </a:rPr>
              <a:t>вышел в </a:t>
            </a:r>
            <a:r>
              <a:rPr lang="ru-RU" sz="3600" b="1" dirty="0" smtClean="0">
                <a:solidFill>
                  <a:srgbClr val="FFCCFF"/>
                </a:solidFill>
                <a:effectLst>
                  <a:outerShdw blurRad="38100" dist="38100" dir="2700000" algn="tl">
                    <a:srgbClr val="000000">
                      <a:alpha val="43137"/>
                    </a:srgbClr>
                  </a:outerShdw>
                </a:effectLst>
                <a:latin typeface="+mn-lt"/>
                <a:cs typeface="Arial" panose="020B0604020202020204" pitchFamily="34" charset="0"/>
              </a:rPr>
              <a:t>новой трендовой композиции?</a:t>
            </a:r>
            <a:r>
              <a:rPr lang="ru-RU" dirty="0" smtClean="0">
                <a:solidFill>
                  <a:schemeClr val="tx1">
                    <a:lumMod val="65000"/>
                    <a:lumOff val="35000"/>
                  </a:schemeClr>
                </a:solidFill>
                <a:latin typeface="+mn-lt"/>
                <a:cs typeface="Arial" panose="020B0604020202020204" pitchFamily="34" charset="0"/>
              </a:rPr>
              <a:t>  </a:t>
            </a:r>
            <a:br>
              <a:rPr lang="ru-RU" dirty="0" smtClean="0">
                <a:solidFill>
                  <a:schemeClr val="tx1">
                    <a:lumMod val="65000"/>
                    <a:lumOff val="35000"/>
                  </a:schemeClr>
                </a:solidFill>
                <a:latin typeface="+mn-lt"/>
                <a:cs typeface="Arial" panose="020B0604020202020204" pitchFamily="34" charset="0"/>
              </a:rPr>
            </a:br>
            <a:r>
              <a:rPr lang="ru-RU" dirty="0" smtClean="0">
                <a:solidFill>
                  <a:schemeClr val="tx1">
                    <a:lumMod val="65000"/>
                    <a:lumOff val="35000"/>
                  </a:schemeClr>
                </a:solidFill>
                <a:latin typeface="+mn-lt"/>
                <a:cs typeface="Arial" panose="020B0604020202020204" pitchFamily="34" charset="0"/>
              </a:rPr>
              <a:t/>
            </a:r>
            <a:br>
              <a:rPr lang="ru-RU" dirty="0" smtClean="0">
                <a:solidFill>
                  <a:schemeClr val="tx1">
                    <a:lumMod val="65000"/>
                    <a:lumOff val="35000"/>
                  </a:schemeClr>
                </a:solidFill>
                <a:latin typeface="+mn-lt"/>
                <a:cs typeface="Arial" panose="020B0604020202020204" pitchFamily="34" charset="0"/>
              </a:rPr>
            </a:br>
            <a:endParaRPr lang="ru-RU" dirty="0">
              <a:latin typeface="+mn-lt"/>
            </a:endParaRPr>
          </a:p>
        </p:txBody>
      </p:sp>
    </p:spTree>
    <p:extLst>
      <p:ext uri="{BB962C8B-B14F-4D97-AF65-F5344CB8AC3E}">
        <p14:creationId xmlns:p14="http://schemas.microsoft.com/office/powerpoint/2010/main" val="1853256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528" y="1268760"/>
            <a:ext cx="8570930" cy="3929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50578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2645952" y="971358"/>
            <a:ext cx="6245709" cy="2232247"/>
          </a:xfrm>
        </p:spPr>
        <p:txBody>
          <a:bodyPr>
            <a:normAutofit/>
          </a:bodyPr>
          <a:lstStyle/>
          <a:p>
            <a:pPr lvl="0"/>
            <a:r>
              <a:rPr lang="ru-RU" dirty="0" smtClean="0">
                <a:solidFill>
                  <a:srgbClr val="595959"/>
                </a:solidFill>
              </a:rPr>
              <a:t>Аромат </a:t>
            </a:r>
            <a:r>
              <a:rPr lang="en-US" dirty="0" smtClean="0">
                <a:solidFill>
                  <a:srgbClr val="595959"/>
                </a:solidFill>
              </a:rPr>
              <a:t>Love Potion Secrets</a:t>
            </a:r>
            <a:r>
              <a:rPr lang="ru-RU" dirty="0" smtClean="0">
                <a:solidFill>
                  <a:srgbClr val="595959"/>
                </a:solidFill>
              </a:rPr>
              <a:t> – это новая композиция бестселлера Орифлэйм – </a:t>
            </a:r>
            <a:r>
              <a:rPr lang="en-US" dirty="0" smtClean="0">
                <a:solidFill>
                  <a:srgbClr val="595959"/>
                </a:solidFill>
              </a:rPr>
              <a:t>Love Potion.</a:t>
            </a:r>
          </a:p>
          <a:p>
            <a:pPr lvl="0"/>
            <a:r>
              <a:rPr lang="ru-RU" dirty="0" smtClean="0">
                <a:solidFill>
                  <a:srgbClr val="595959"/>
                </a:solidFill>
              </a:rPr>
              <a:t>Композиция аромата соответствует популярному тренду сложных составных парфюмов: в композиции представлены  цветочные, фруктовые и гурманские ноты.</a:t>
            </a:r>
          </a:p>
          <a:p>
            <a:pPr lvl="0"/>
            <a:r>
              <a:rPr lang="ru-RU" dirty="0" smtClean="0">
                <a:solidFill>
                  <a:srgbClr val="595959"/>
                </a:solidFill>
              </a:rPr>
              <a:t>Аромат также соотвествтует тренду «белых парфюмерных вод» - в композиции доминируют ноты белого шоколада, белой клубники и белых цветов.</a:t>
            </a:r>
            <a:endParaRPr lang="ru-RU" sz="1200" dirty="0">
              <a:solidFill>
                <a:srgbClr val="595959"/>
              </a:solidFill>
            </a:endParaRPr>
          </a:p>
        </p:txBody>
      </p:sp>
      <p:sp>
        <p:nvSpPr>
          <p:cNvPr id="12" name="Content Placeholder 4"/>
          <p:cNvSpPr txBox="1">
            <a:spLocks/>
          </p:cNvSpPr>
          <p:nvPr/>
        </p:nvSpPr>
        <p:spPr>
          <a:xfrm>
            <a:off x="5588525" y="3285939"/>
            <a:ext cx="3303136" cy="3312368"/>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0"/>
              </a:spcBef>
              <a:buNone/>
            </a:pPr>
            <a:r>
              <a:rPr lang="ru-RU" sz="1600" b="1" dirty="0">
                <a:solidFill>
                  <a:srgbClr val="595959"/>
                </a:solidFill>
              </a:rPr>
              <a:t>Описание аромата</a:t>
            </a:r>
            <a:r>
              <a:rPr lang="ru-RU" sz="1600" b="1" dirty="0" smtClean="0">
                <a:solidFill>
                  <a:srgbClr val="595959"/>
                </a:solidFill>
              </a:rPr>
              <a:t>:</a:t>
            </a:r>
          </a:p>
          <a:p>
            <a:pPr marL="0" lvl="0" indent="0">
              <a:spcBef>
                <a:spcPts val="0"/>
              </a:spcBef>
              <a:buNone/>
            </a:pPr>
            <a:r>
              <a:rPr lang="ru-RU" sz="700" b="1" dirty="0" smtClean="0">
                <a:solidFill>
                  <a:srgbClr val="595959"/>
                </a:solidFill>
              </a:rPr>
              <a:t>  </a:t>
            </a:r>
            <a:endParaRPr lang="ru-RU" sz="700" b="1" dirty="0">
              <a:solidFill>
                <a:srgbClr val="595959"/>
              </a:solidFill>
            </a:endParaRPr>
          </a:p>
          <a:p>
            <a:pPr marL="0" lvl="0" indent="0">
              <a:spcBef>
                <a:spcPts val="0"/>
              </a:spcBef>
              <a:buNone/>
            </a:pPr>
            <a:endParaRPr lang="ru-RU" sz="1600" b="1" dirty="0" smtClean="0">
              <a:solidFill>
                <a:srgbClr val="595959"/>
              </a:solidFill>
            </a:endParaRPr>
          </a:p>
          <a:p>
            <a:pPr marL="0" lvl="0" indent="0">
              <a:spcBef>
                <a:spcPts val="0"/>
              </a:spcBef>
              <a:buNone/>
            </a:pPr>
            <a:r>
              <a:rPr lang="ru-RU" sz="1600" b="1" dirty="0" smtClean="0">
                <a:solidFill>
                  <a:srgbClr val="595959"/>
                </a:solidFill>
              </a:rPr>
              <a:t>Тип </a:t>
            </a:r>
            <a:r>
              <a:rPr lang="ru-RU" sz="1600" b="1" dirty="0">
                <a:solidFill>
                  <a:srgbClr val="595959"/>
                </a:solidFill>
              </a:rPr>
              <a:t>аромата: </a:t>
            </a:r>
            <a:r>
              <a:rPr lang="ru-RU" sz="1600" dirty="0">
                <a:solidFill>
                  <a:srgbClr val="595959"/>
                </a:solidFill>
              </a:rPr>
              <a:t>восточный, ванильный, фруктовый</a:t>
            </a:r>
            <a:r>
              <a:rPr lang="ru-RU" sz="1600" dirty="0" smtClean="0">
                <a:solidFill>
                  <a:srgbClr val="595959"/>
                </a:solidFill>
              </a:rPr>
              <a:t>.</a:t>
            </a:r>
          </a:p>
          <a:p>
            <a:pPr marL="0" lvl="0" indent="0">
              <a:spcBef>
                <a:spcPts val="0"/>
              </a:spcBef>
              <a:buNone/>
            </a:pPr>
            <a:endParaRPr lang="ru-RU" sz="700" dirty="0">
              <a:solidFill>
                <a:srgbClr val="595959"/>
              </a:solidFill>
            </a:endParaRPr>
          </a:p>
          <a:p>
            <a:pPr marL="0" lvl="0" indent="0">
              <a:spcBef>
                <a:spcPts val="0"/>
              </a:spcBef>
              <a:buNone/>
            </a:pPr>
            <a:r>
              <a:rPr lang="ru-RU" sz="1600" b="1" dirty="0">
                <a:solidFill>
                  <a:srgbClr val="595959"/>
                </a:solidFill>
              </a:rPr>
              <a:t>Верхние ноты: </a:t>
            </a:r>
            <a:r>
              <a:rPr lang="ru-RU" sz="1600" dirty="0">
                <a:solidFill>
                  <a:srgbClr val="595959"/>
                </a:solidFill>
              </a:rPr>
              <a:t>мандарин, белая клубника, нектарин. </a:t>
            </a:r>
            <a:endParaRPr lang="ru-RU" sz="1600" dirty="0" smtClean="0">
              <a:solidFill>
                <a:srgbClr val="595959"/>
              </a:solidFill>
            </a:endParaRPr>
          </a:p>
          <a:p>
            <a:pPr marL="0" lvl="0" indent="0">
              <a:spcBef>
                <a:spcPts val="0"/>
              </a:spcBef>
              <a:buNone/>
            </a:pPr>
            <a:endParaRPr lang="ru-RU" sz="700" dirty="0">
              <a:solidFill>
                <a:srgbClr val="595959"/>
              </a:solidFill>
            </a:endParaRPr>
          </a:p>
          <a:p>
            <a:pPr marL="0" lvl="0" indent="0">
              <a:spcBef>
                <a:spcPts val="0"/>
              </a:spcBef>
              <a:buNone/>
            </a:pPr>
            <a:r>
              <a:rPr lang="ru-RU" sz="1600" b="1" dirty="0">
                <a:solidFill>
                  <a:srgbClr val="595959"/>
                </a:solidFill>
              </a:rPr>
              <a:t>Сердце: </a:t>
            </a:r>
            <a:r>
              <a:rPr lang="ru-RU" sz="1600" dirty="0">
                <a:solidFill>
                  <a:srgbClr val="595959"/>
                </a:solidFill>
              </a:rPr>
              <a:t>гардения, жасмин, орхидея</a:t>
            </a:r>
            <a:r>
              <a:rPr lang="ru-RU" sz="1600" dirty="0" smtClean="0">
                <a:solidFill>
                  <a:srgbClr val="595959"/>
                </a:solidFill>
              </a:rPr>
              <a:t>.</a:t>
            </a:r>
          </a:p>
          <a:p>
            <a:pPr marL="0" lvl="0" indent="0">
              <a:spcBef>
                <a:spcPts val="0"/>
              </a:spcBef>
              <a:buNone/>
            </a:pPr>
            <a:endParaRPr lang="ru-RU" sz="700" dirty="0">
              <a:solidFill>
                <a:srgbClr val="595959"/>
              </a:solidFill>
            </a:endParaRPr>
          </a:p>
          <a:p>
            <a:pPr marL="0" lvl="0" indent="0">
              <a:spcBef>
                <a:spcPts val="0"/>
              </a:spcBef>
              <a:buNone/>
            </a:pPr>
            <a:r>
              <a:rPr lang="ru-RU" sz="1600" b="1" dirty="0">
                <a:solidFill>
                  <a:srgbClr val="595959"/>
                </a:solidFill>
              </a:rPr>
              <a:t>Шлейф: </a:t>
            </a:r>
            <a:r>
              <a:rPr lang="ru-RU" sz="1600" dirty="0">
                <a:solidFill>
                  <a:srgbClr val="595959"/>
                </a:solidFill>
              </a:rPr>
              <a:t>кремовая амбра, белый шоколад, сандал. </a:t>
            </a:r>
          </a:p>
        </p:txBody>
      </p:sp>
      <p:sp>
        <p:nvSpPr>
          <p:cNvPr id="16" name="Content Placeholder 5"/>
          <p:cNvSpPr txBox="1">
            <a:spLocks/>
          </p:cNvSpPr>
          <p:nvPr/>
        </p:nvSpPr>
        <p:spPr>
          <a:xfrm>
            <a:off x="2686042" y="3285939"/>
            <a:ext cx="2863040" cy="3312368"/>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000"/>
              </a:spcBef>
              <a:buNone/>
            </a:pPr>
            <a:r>
              <a:rPr lang="ru-RU" sz="1600" b="1" dirty="0" smtClean="0">
                <a:solidFill>
                  <a:schemeClr val="tx1">
                    <a:lumMod val="65000"/>
                    <a:lumOff val="35000"/>
                  </a:schemeClr>
                </a:solidFill>
                <a:cs typeface="Arial" panose="020B0604020202020204" pitchFamily="34" charset="0"/>
              </a:rPr>
              <a:t>Автор аромата </a:t>
            </a:r>
            <a:r>
              <a:rPr lang="en-US" sz="1600" b="1" dirty="0" smtClean="0">
                <a:solidFill>
                  <a:schemeClr val="tx1">
                    <a:lumMod val="65000"/>
                    <a:lumOff val="35000"/>
                  </a:schemeClr>
                </a:solidFill>
                <a:cs typeface="Arial" panose="020B0604020202020204" pitchFamily="34" charset="0"/>
              </a:rPr>
              <a:t>Love Potion Secrets </a:t>
            </a:r>
            <a:r>
              <a:rPr lang="ru-RU" sz="1600" b="1" dirty="0" smtClean="0">
                <a:solidFill>
                  <a:schemeClr val="tx1">
                    <a:lumMod val="65000"/>
                    <a:lumOff val="35000"/>
                  </a:schemeClr>
                </a:solidFill>
                <a:cs typeface="Arial" panose="020B0604020202020204" pitchFamily="34" charset="0"/>
              </a:rPr>
              <a:t>парфюме</a:t>
            </a:r>
            <a:r>
              <a:rPr lang="ru-RU" sz="1600" b="1" dirty="0">
                <a:solidFill>
                  <a:schemeClr val="tx1">
                    <a:lumMod val="65000"/>
                    <a:lumOff val="35000"/>
                  </a:schemeClr>
                </a:solidFill>
                <a:cs typeface="Arial" panose="020B0604020202020204" pitchFamily="34" charset="0"/>
              </a:rPr>
              <a:t>р</a:t>
            </a:r>
            <a:r>
              <a:rPr lang="ru-RU" sz="1600" b="1" dirty="0" smtClean="0">
                <a:solidFill>
                  <a:schemeClr val="tx1">
                    <a:lumMod val="65000"/>
                    <a:lumOff val="35000"/>
                  </a:schemeClr>
                </a:solidFill>
                <a:cs typeface="Arial" panose="020B0604020202020204" pitchFamily="34" charset="0"/>
              </a:rPr>
              <a:t> </a:t>
            </a:r>
            <a:r>
              <a:rPr lang="ru-RU" sz="1600" b="1" dirty="0" err="1">
                <a:solidFill>
                  <a:schemeClr val="tx1">
                    <a:lumMod val="65000"/>
                    <a:lumOff val="35000"/>
                  </a:schemeClr>
                </a:solidFill>
                <a:cs typeface="Arial" panose="020B0604020202020204" pitchFamily="34" charset="0"/>
              </a:rPr>
              <a:t>Онорин</a:t>
            </a:r>
            <a:r>
              <a:rPr lang="ru-RU" sz="1600" b="1" dirty="0">
                <a:solidFill>
                  <a:schemeClr val="tx1">
                    <a:lumMod val="65000"/>
                    <a:lumOff val="35000"/>
                  </a:schemeClr>
                </a:solidFill>
                <a:cs typeface="Arial" panose="020B0604020202020204" pitchFamily="34" charset="0"/>
              </a:rPr>
              <a:t> </a:t>
            </a:r>
            <a:r>
              <a:rPr lang="ru-RU" sz="1600" b="1" dirty="0" smtClean="0">
                <a:solidFill>
                  <a:schemeClr val="tx1">
                    <a:lumMod val="65000"/>
                    <a:lumOff val="35000"/>
                  </a:schemeClr>
                </a:solidFill>
                <a:cs typeface="Arial" panose="020B0604020202020204" pitchFamily="34" charset="0"/>
              </a:rPr>
              <a:t>Блан</a:t>
            </a:r>
            <a:endParaRPr lang="en-US" sz="1600" b="1" dirty="0" smtClean="0">
              <a:solidFill>
                <a:schemeClr val="tx1">
                  <a:lumMod val="65000"/>
                  <a:lumOff val="35000"/>
                </a:schemeClr>
              </a:solidFill>
              <a:cs typeface="Arial" panose="020B0604020202020204" pitchFamily="34" charset="0"/>
            </a:endParaRPr>
          </a:p>
          <a:p>
            <a:pPr marL="0" indent="0">
              <a:lnSpc>
                <a:spcPct val="90000"/>
              </a:lnSpc>
              <a:spcBef>
                <a:spcPts val="1000"/>
              </a:spcBef>
              <a:buNone/>
            </a:pPr>
            <a:endParaRPr lang="en-US" b="1" dirty="0">
              <a:solidFill>
                <a:schemeClr val="tx1">
                  <a:lumMod val="65000"/>
                  <a:lumOff val="35000"/>
                </a:schemeClr>
              </a:solidFill>
              <a:cs typeface="Arial" panose="020B0604020202020204" pitchFamily="34" charset="0"/>
            </a:endParaRPr>
          </a:p>
          <a:p>
            <a:pPr marL="0" indent="0">
              <a:lnSpc>
                <a:spcPct val="90000"/>
              </a:lnSpc>
              <a:spcBef>
                <a:spcPts val="1000"/>
              </a:spcBef>
              <a:buNone/>
            </a:pPr>
            <a:r>
              <a:rPr lang="ru-RU" b="1" dirty="0" smtClean="0">
                <a:solidFill>
                  <a:schemeClr val="tx1">
                    <a:lumMod val="65000"/>
                    <a:lumOff val="35000"/>
                  </a:schemeClr>
                </a:solidFill>
                <a:cs typeface="Arial" panose="020B0604020202020204" pitchFamily="34" charset="0"/>
              </a:rPr>
              <a:t> </a:t>
            </a:r>
            <a:endParaRPr lang="en-US" b="1" dirty="0" smtClean="0">
              <a:solidFill>
                <a:schemeClr val="tx1">
                  <a:lumMod val="65000"/>
                  <a:lumOff val="35000"/>
                </a:schemeClr>
              </a:solidFill>
              <a:cs typeface="Arial" panose="020B0604020202020204" pitchFamily="34" charset="0"/>
            </a:endParaRPr>
          </a:p>
          <a:p>
            <a:pPr marL="0" indent="0">
              <a:lnSpc>
                <a:spcPct val="90000"/>
              </a:lnSpc>
              <a:spcBef>
                <a:spcPts val="1000"/>
              </a:spcBef>
              <a:buNone/>
            </a:pPr>
            <a:endParaRPr lang="en-US" sz="900" b="1" dirty="0">
              <a:solidFill>
                <a:schemeClr val="tx1">
                  <a:lumMod val="65000"/>
                  <a:lumOff val="35000"/>
                </a:schemeClr>
              </a:solidFill>
              <a:cs typeface="Arial" panose="020B0604020202020204" pitchFamily="34" charset="0"/>
            </a:endParaRPr>
          </a:p>
          <a:p>
            <a:pPr marL="0" indent="0">
              <a:lnSpc>
                <a:spcPct val="90000"/>
              </a:lnSpc>
              <a:spcBef>
                <a:spcPts val="1000"/>
              </a:spcBef>
              <a:buNone/>
            </a:pPr>
            <a:endParaRPr lang="en-US" sz="900" b="1" dirty="0" smtClean="0">
              <a:solidFill>
                <a:schemeClr val="tx1">
                  <a:lumMod val="65000"/>
                  <a:lumOff val="35000"/>
                </a:schemeClr>
              </a:solidFill>
              <a:cs typeface="Arial" panose="020B0604020202020204" pitchFamily="34" charset="0"/>
            </a:endParaRPr>
          </a:p>
          <a:p>
            <a:pPr marL="0" indent="0">
              <a:lnSpc>
                <a:spcPct val="90000"/>
              </a:lnSpc>
              <a:spcBef>
                <a:spcPts val="1000"/>
              </a:spcBef>
              <a:buNone/>
            </a:pPr>
            <a:r>
              <a:rPr lang="ru-RU" dirty="0" smtClean="0">
                <a:solidFill>
                  <a:schemeClr val="tx1">
                    <a:lumMod val="65000"/>
                    <a:lumOff val="35000"/>
                  </a:schemeClr>
                </a:solidFill>
                <a:cs typeface="Arial" panose="020B0604020202020204" pitchFamily="34" charset="0"/>
              </a:rPr>
              <a:t>Сотрудничество</a:t>
            </a:r>
            <a:endParaRPr lang="en-US" dirty="0" smtClean="0">
              <a:solidFill>
                <a:schemeClr val="tx1">
                  <a:lumMod val="65000"/>
                  <a:lumOff val="35000"/>
                </a:schemeClr>
              </a:solidFill>
              <a:cs typeface="Arial" panose="020B0604020202020204" pitchFamily="34" charset="0"/>
            </a:endParaRPr>
          </a:p>
          <a:p>
            <a:pPr>
              <a:lnSpc>
                <a:spcPct val="90000"/>
              </a:lnSpc>
              <a:spcBef>
                <a:spcPts val="600"/>
              </a:spcBef>
            </a:pPr>
            <a:r>
              <a:rPr lang="en-US" sz="1300" dirty="0" err="1" smtClean="0">
                <a:solidFill>
                  <a:schemeClr val="tx1">
                    <a:lumMod val="65000"/>
                    <a:lumOff val="35000"/>
                  </a:schemeClr>
                </a:solidFill>
                <a:cs typeface="Arial" panose="020B0604020202020204" pitchFamily="34" charset="0"/>
              </a:rPr>
              <a:t>Cacharel</a:t>
            </a:r>
            <a:r>
              <a:rPr lang="en-US" sz="1300" dirty="0" smtClean="0">
                <a:solidFill>
                  <a:schemeClr val="tx1">
                    <a:lumMod val="65000"/>
                    <a:lumOff val="35000"/>
                  </a:schemeClr>
                </a:solidFill>
                <a:cs typeface="Arial" panose="020B0604020202020204" pitchFamily="34" charset="0"/>
              </a:rPr>
              <a:t> </a:t>
            </a:r>
            <a:endParaRPr lang="en-US" sz="1300" dirty="0">
              <a:solidFill>
                <a:schemeClr val="tx1">
                  <a:lumMod val="65000"/>
                  <a:lumOff val="35000"/>
                </a:schemeClr>
              </a:solidFill>
              <a:cs typeface="Arial" panose="020B0604020202020204" pitchFamily="34" charset="0"/>
            </a:endParaRPr>
          </a:p>
          <a:p>
            <a:pPr>
              <a:lnSpc>
                <a:spcPct val="90000"/>
              </a:lnSpc>
              <a:spcBef>
                <a:spcPts val="600"/>
              </a:spcBef>
            </a:pPr>
            <a:r>
              <a:rPr lang="en-US" sz="1300" dirty="0" smtClean="0">
                <a:solidFill>
                  <a:schemeClr val="tx1">
                    <a:lumMod val="65000"/>
                    <a:lumOff val="35000"/>
                  </a:schemeClr>
                </a:solidFill>
                <a:cs typeface="Arial" panose="020B0604020202020204" pitchFamily="34" charset="0"/>
              </a:rPr>
              <a:t>Guess</a:t>
            </a:r>
            <a:endParaRPr lang="en-US" sz="1300" dirty="0">
              <a:solidFill>
                <a:schemeClr val="tx1">
                  <a:lumMod val="65000"/>
                  <a:lumOff val="35000"/>
                </a:schemeClr>
              </a:solidFill>
              <a:cs typeface="Arial" panose="020B0604020202020204" pitchFamily="34" charset="0"/>
            </a:endParaRPr>
          </a:p>
          <a:p>
            <a:pPr>
              <a:lnSpc>
                <a:spcPct val="90000"/>
              </a:lnSpc>
              <a:spcBef>
                <a:spcPts val="600"/>
              </a:spcBef>
            </a:pPr>
            <a:r>
              <a:rPr lang="en-US" sz="1300" dirty="0" smtClean="0">
                <a:solidFill>
                  <a:schemeClr val="tx1">
                    <a:lumMod val="65000"/>
                    <a:lumOff val="35000"/>
                  </a:schemeClr>
                </a:solidFill>
                <a:cs typeface="Arial" panose="020B0604020202020204" pitchFamily="34" charset="0"/>
              </a:rPr>
              <a:t>Jennifer </a:t>
            </a:r>
            <a:r>
              <a:rPr lang="en-US" sz="1300" dirty="0">
                <a:solidFill>
                  <a:schemeClr val="tx1">
                    <a:lumMod val="65000"/>
                    <a:lumOff val="35000"/>
                  </a:schemeClr>
                </a:solidFill>
                <a:cs typeface="Arial" panose="020B0604020202020204" pitchFamily="34" charset="0"/>
              </a:rPr>
              <a:t>Lopez</a:t>
            </a:r>
          </a:p>
          <a:p>
            <a:pPr>
              <a:lnSpc>
                <a:spcPct val="90000"/>
              </a:lnSpc>
              <a:spcBef>
                <a:spcPts val="600"/>
              </a:spcBef>
            </a:pPr>
            <a:r>
              <a:rPr lang="en-US" sz="1300" dirty="0" smtClean="0">
                <a:solidFill>
                  <a:schemeClr val="tx1">
                    <a:lumMod val="65000"/>
                    <a:lumOff val="35000"/>
                  </a:schemeClr>
                </a:solidFill>
                <a:cs typeface="Arial" panose="020B0604020202020204" pitchFamily="34" charset="0"/>
              </a:rPr>
              <a:t>Yves </a:t>
            </a:r>
            <a:r>
              <a:rPr lang="en-US" sz="1300" dirty="0">
                <a:solidFill>
                  <a:schemeClr val="tx1">
                    <a:lumMod val="65000"/>
                    <a:lumOff val="35000"/>
                  </a:schemeClr>
                </a:solidFill>
                <a:cs typeface="Arial" panose="020B0604020202020204" pitchFamily="34" charset="0"/>
              </a:rPr>
              <a:t>Saint Laurent</a:t>
            </a:r>
          </a:p>
        </p:txBody>
      </p:sp>
      <p:sp>
        <p:nvSpPr>
          <p:cNvPr id="6" name="Rectangle 5"/>
          <p:cNvSpPr/>
          <p:nvPr/>
        </p:nvSpPr>
        <p:spPr>
          <a:xfrm>
            <a:off x="307758" y="214705"/>
            <a:ext cx="7530656" cy="523220"/>
          </a:xfrm>
          <a:prstGeom prst="rect">
            <a:avLst/>
          </a:prstGeom>
        </p:spPr>
        <p:txBody>
          <a:bodyPr wrap="square">
            <a:spAutoFit/>
          </a:bodyPr>
          <a:lstStyle/>
          <a:p>
            <a:pPr lvl="0"/>
            <a:r>
              <a:rPr lang="ru-RU" sz="2800" b="1" dirty="0" smtClean="0">
                <a:solidFill>
                  <a:srgbClr val="595959"/>
                </a:solidFill>
              </a:rPr>
              <a:t>Парфюмерная вода </a:t>
            </a:r>
            <a:r>
              <a:rPr lang="en-US" sz="2800" b="1" dirty="0" smtClean="0">
                <a:solidFill>
                  <a:srgbClr val="595959"/>
                </a:solidFill>
              </a:rPr>
              <a:t>Love Potion Secrets</a:t>
            </a:r>
            <a:endParaRPr lang="ru-RU" dirty="0"/>
          </a:p>
        </p:txBody>
      </p:sp>
      <p:sp>
        <p:nvSpPr>
          <p:cNvPr id="17" name="Title 1"/>
          <p:cNvSpPr txBox="1">
            <a:spLocks/>
          </p:cNvSpPr>
          <p:nvPr/>
        </p:nvSpPr>
        <p:spPr>
          <a:xfrm>
            <a:off x="760600" y="6109981"/>
            <a:ext cx="1584176"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prstClr val="black">
                    <a:lumMod val="65000"/>
                    <a:lumOff val="35000"/>
                  </a:prstClr>
                </a:solidFill>
                <a:cs typeface="Arial" panose="020B0604020202020204" pitchFamily="34" charset="0"/>
              </a:rPr>
              <a:t>Стр. 2 - 3 </a:t>
            </a:r>
            <a:endParaRPr lang="en-US" sz="1200" b="1" dirty="0">
              <a:solidFill>
                <a:prstClr val="black">
                  <a:lumMod val="65000"/>
                  <a:lumOff val="35000"/>
                </a:prstClr>
              </a:solidFill>
              <a:cs typeface="Arial" panose="020B0604020202020204" pitchFamily="34" charset="0"/>
            </a:endParaRPr>
          </a:p>
        </p:txBody>
      </p:sp>
      <p:sp>
        <p:nvSpPr>
          <p:cNvPr id="18" name="Rectangle 17"/>
          <p:cNvSpPr/>
          <p:nvPr/>
        </p:nvSpPr>
        <p:spPr>
          <a:xfrm>
            <a:off x="547728" y="4653136"/>
            <a:ext cx="2009920" cy="1223412"/>
          </a:xfrm>
          <a:prstGeom prst="rect">
            <a:avLst/>
          </a:prstGeom>
        </p:spPr>
        <p:txBody>
          <a:bodyPr wrap="square">
            <a:spAutoFit/>
          </a:bodyPr>
          <a:lstStyle/>
          <a:p>
            <a:pPr algn="ctr"/>
            <a:r>
              <a:rPr lang="ru-RU" sz="1050" dirty="0" smtClean="0">
                <a:solidFill>
                  <a:srgbClr val="595959"/>
                </a:solidFill>
              </a:rPr>
              <a:t>Код 31493</a:t>
            </a:r>
          </a:p>
          <a:p>
            <a:pPr algn="ctr"/>
            <a:endParaRPr lang="ru-RU" sz="1050" dirty="0">
              <a:solidFill>
                <a:srgbClr val="595959"/>
              </a:solidFill>
            </a:endParaRPr>
          </a:p>
          <a:p>
            <a:pPr algn="ctr"/>
            <a:r>
              <a:rPr lang="ru-RU" sz="1050" dirty="0" smtClean="0">
                <a:solidFill>
                  <a:srgbClr val="595959"/>
                </a:solidFill>
              </a:rPr>
              <a:t>Специальный код </a:t>
            </a:r>
          </a:p>
          <a:p>
            <a:pPr algn="ctr"/>
            <a:r>
              <a:rPr lang="ru-RU" sz="1050" dirty="0" smtClean="0">
                <a:solidFill>
                  <a:srgbClr val="595959"/>
                </a:solidFill>
              </a:rPr>
              <a:t>для участников акции 531493 </a:t>
            </a:r>
          </a:p>
          <a:p>
            <a:pPr algn="ctr"/>
            <a:endParaRPr lang="ru-RU" sz="1050" dirty="0" smtClean="0">
              <a:solidFill>
                <a:srgbClr val="595959"/>
              </a:solidFill>
            </a:endParaRPr>
          </a:p>
          <a:p>
            <a:pPr algn="ctr"/>
            <a:r>
              <a:rPr lang="ru-RU" sz="1050" dirty="0" smtClean="0">
                <a:solidFill>
                  <a:srgbClr val="595959"/>
                </a:solidFill>
              </a:rPr>
              <a:t> </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4400" l="0" r="100000">
                        <a14:foregroundMark x1="10900" y1="12900" x2="10900" y2="7100"/>
                        <a14:foregroundMark x1="10585" y1="34800" x2="9953" y2="52700"/>
                        <a14:backgroundMark x1="10585" y1="7500" x2="48973" y2="6500"/>
                        <a14:backgroundMark x1="62559" y1="10500" x2="62875" y2="45400"/>
                        <a14:backgroundMark x1="10269" y1="8000" x2="9637" y2="60000"/>
                      </a14:backgroundRemoval>
                    </a14:imgEffect>
                  </a14:imgLayer>
                </a14:imgProps>
              </a:ext>
              <a:ext uri="{28A0092B-C50C-407E-A947-70E740481C1C}">
                <a14:useLocalDpi xmlns:a14="http://schemas.microsoft.com/office/drawing/2010/main" val="0"/>
              </a:ext>
            </a:extLst>
          </a:blip>
          <a:srcRect l="6873" t="5900" r="6873" b="35300"/>
          <a:stretch/>
        </p:blipFill>
        <p:spPr>
          <a:xfrm>
            <a:off x="460115" y="2071417"/>
            <a:ext cx="2097533" cy="225888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3644635" y="3974764"/>
            <a:ext cx="945853" cy="12696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2355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276872"/>
            <a:ext cx="7772400" cy="2304256"/>
          </a:xfrm>
        </p:spPr>
        <p:txBody>
          <a:bodyPr/>
          <a:lstStyle/>
          <a:p>
            <a:pPr marL="0" indent="0"/>
            <a:r>
              <a:rPr lang="ru-RU" dirty="0" smtClean="0">
                <a:solidFill>
                  <a:srgbClr val="595959"/>
                </a:solidFill>
                <a:latin typeface="+mn-lt"/>
                <a:cs typeface="Arial" panose="020B0604020202020204" pitchFamily="34" charset="0"/>
              </a:rPr>
              <a:t>Какой соблазнительный </a:t>
            </a:r>
            <a:br>
              <a:rPr lang="ru-RU" dirty="0" smtClean="0">
                <a:solidFill>
                  <a:srgbClr val="595959"/>
                </a:solidFill>
                <a:latin typeface="+mn-lt"/>
                <a:cs typeface="Arial" panose="020B0604020202020204" pitchFamily="34" charset="0"/>
              </a:rPr>
            </a:br>
            <a:r>
              <a:rPr lang="ru-RU" sz="3600" b="1" dirty="0" smtClean="0">
                <a:solidFill>
                  <a:schemeClr val="accent1">
                    <a:lumMod val="60000"/>
                    <a:lumOff val="40000"/>
                  </a:schemeClr>
                </a:solidFill>
                <a:latin typeface="+mn-lt"/>
                <a:cs typeface="Arial" panose="020B0604020202020204" pitchFamily="34" charset="0"/>
              </a:rPr>
              <a:t>подарок из натуральных тканей </a:t>
            </a:r>
            <a:br>
              <a:rPr lang="ru-RU" sz="3600" b="1" dirty="0" smtClean="0">
                <a:solidFill>
                  <a:schemeClr val="accent1">
                    <a:lumMod val="60000"/>
                    <a:lumOff val="40000"/>
                  </a:schemeClr>
                </a:solidFill>
                <a:latin typeface="+mn-lt"/>
                <a:cs typeface="Arial" panose="020B0604020202020204" pitchFamily="34" charset="0"/>
              </a:rPr>
            </a:br>
            <a:r>
              <a:rPr lang="ru-RU" dirty="0" smtClean="0">
                <a:solidFill>
                  <a:srgbClr val="595959"/>
                </a:solidFill>
                <a:latin typeface="+mn-lt"/>
                <a:cs typeface="Arial" panose="020B0604020202020204" pitchFamily="34" charset="0"/>
              </a:rPr>
              <a:t>вы сможете сделать себе</a:t>
            </a:r>
            <a:br>
              <a:rPr lang="ru-RU" dirty="0" smtClean="0">
                <a:solidFill>
                  <a:srgbClr val="595959"/>
                </a:solidFill>
                <a:latin typeface="+mn-lt"/>
                <a:cs typeface="Arial" panose="020B0604020202020204" pitchFamily="34" charset="0"/>
              </a:rPr>
            </a:br>
            <a:r>
              <a:rPr lang="ru-RU" dirty="0" smtClean="0">
                <a:solidFill>
                  <a:srgbClr val="595959"/>
                </a:solidFill>
                <a:latin typeface="+mn-lt"/>
                <a:cs typeface="Arial" panose="020B0604020202020204" pitchFamily="34" charset="0"/>
              </a:rPr>
              <a:t>в этом каталоге</a:t>
            </a:r>
            <a:r>
              <a:rPr lang="ru-RU" sz="3600" b="1" dirty="0" smtClean="0">
                <a:solidFill>
                  <a:schemeClr val="accent1">
                    <a:lumMod val="60000"/>
                    <a:lumOff val="40000"/>
                  </a:schemeClr>
                </a:solidFill>
                <a:latin typeface="+mn-lt"/>
                <a:cs typeface="Arial" panose="020B0604020202020204" pitchFamily="34" charset="0"/>
              </a:rPr>
              <a:t>?</a:t>
            </a:r>
            <a:endParaRPr lang="ru-RU" dirty="0">
              <a:latin typeface="+mn-lt"/>
            </a:endParaRPr>
          </a:p>
        </p:txBody>
      </p:sp>
    </p:spTree>
    <p:extLst>
      <p:ext uri="{BB962C8B-B14F-4D97-AF65-F5344CB8AC3E}">
        <p14:creationId xmlns:p14="http://schemas.microsoft.com/office/powerpoint/2010/main" val="9850440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5536" y="1700808"/>
            <a:ext cx="8231403" cy="37918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9043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3275856" y="908720"/>
            <a:ext cx="5759822" cy="2367074"/>
          </a:xfrm>
        </p:spPr>
        <p:txBody>
          <a:bodyPr>
            <a:normAutofit lnSpcReduction="10000"/>
          </a:bodyPr>
          <a:lstStyle/>
          <a:p>
            <a:pPr lvl="0"/>
            <a:r>
              <a:rPr lang="ru-RU" sz="1600" dirty="0" smtClean="0">
                <a:solidFill>
                  <a:srgbClr val="595959"/>
                </a:solidFill>
              </a:rPr>
              <a:t>Комплект выполнен с использованием высококачественной вискозы.</a:t>
            </a:r>
          </a:p>
          <a:p>
            <a:pPr lvl="0"/>
            <a:r>
              <a:rPr lang="ru-RU" sz="1600" dirty="0" smtClean="0">
                <a:solidFill>
                  <a:srgbClr val="595959"/>
                </a:solidFill>
              </a:rPr>
              <a:t>Сочетание нежного розового оттенка и черного кружева  присутствует в коллекции весна-лето 2016 популярных люкс-компаний производителей нижнего белья.</a:t>
            </a:r>
          </a:p>
          <a:p>
            <a:pPr lvl="0"/>
            <a:r>
              <a:rPr lang="ru-RU" sz="1600" dirty="0" smtClean="0">
                <a:solidFill>
                  <a:srgbClr val="595959"/>
                </a:solidFill>
              </a:rPr>
              <a:t>Топ и шортики выбирают 70% женщин* в возрасте от 20-40 лет в качестве пижамного набора.</a:t>
            </a:r>
          </a:p>
          <a:p>
            <a:pPr marL="0" lvl="0" indent="0">
              <a:buNone/>
            </a:pPr>
            <a:endParaRPr lang="ru-RU" sz="1200" dirty="0" smtClean="0">
              <a:solidFill>
                <a:srgbClr val="595959"/>
              </a:solidFill>
            </a:endParaRPr>
          </a:p>
          <a:p>
            <a:pPr marL="0" lvl="0" indent="0">
              <a:buNone/>
            </a:pPr>
            <a:r>
              <a:rPr lang="ru-RU" sz="1200" dirty="0" smtClean="0">
                <a:solidFill>
                  <a:srgbClr val="595959"/>
                </a:solidFill>
              </a:rPr>
              <a:t>* По данным </a:t>
            </a:r>
            <a:r>
              <a:rPr lang="en-US" sz="1200" dirty="0" err="1" smtClean="0">
                <a:solidFill>
                  <a:srgbClr val="595959"/>
                </a:solidFill>
              </a:rPr>
              <a:t>Evromonitor</a:t>
            </a:r>
            <a:r>
              <a:rPr lang="ru-RU" sz="1200" dirty="0" smtClean="0">
                <a:solidFill>
                  <a:srgbClr val="595959"/>
                </a:solidFill>
              </a:rPr>
              <a:t> </a:t>
            </a:r>
            <a:r>
              <a:rPr lang="en-US" sz="1200" dirty="0" smtClean="0">
                <a:solidFill>
                  <a:srgbClr val="595959"/>
                </a:solidFill>
              </a:rPr>
              <a:t>Internationa</a:t>
            </a:r>
            <a:r>
              <a:rPr lang="en-US" sz="1200" dirty="0">
                <a:solidFill>
                  <a:srgbClr val="595959"/>
                </a:solidFill>
              </a:rPr>
              <a:t>l</a:t>
            </a:r>
            <a:r>
              <a:rPr lang="en-US" sz="1200" dirty="0" smtClean="0">
                <a:solidFill>
                  <a:srgbClr val="595959"/>
                </a:solidFill>
              </a:rPr>
              <a:t>, </a:t>
            </a:r>
            <a:r>
              <a:rPr lang="ru-RU" sz="1200" dirty="0" smtClean="0">
                <a:solidFill>
                  <a:srgbClr val="595959"/>
                </a:solidFill>
              </a:rPr>
              <a:t>ноябрь 2015</a:t>
            </a:r>
          </a:p>
          <a:p>
            <a:pPr lvl="0"/>
            <a:endParaRPr lang="ru-RU" sz="1600" dirty="0" smtClean="0">
              <a:solidFill>
                <a:srgbClr val="595959"/>
              </a:solidFill>
            </a:endParaRPr>
          </a:p>
          <a:p>
            <a:pPr lvl="0"/>
            <a:endParaRPr lang="ru-RU" sz="1600" dirty="0" smtClean="0">
              <a:solidFill>
                <a:srgbClr val="595959"/>
              </a:solidFill>
            </a:endParaRPr>
          </a:p>
        </p:txBody>
      </p:sp>
      <p:sp>
        <p:nvSpPr>
          <p:cNvPr id="14" name="Content Placeholder 13"/>
          <p:cNvSpPr>
            <a:spLocks noGrp="1"/>
          </p:cNvSpPr>
          <p:nvPr>
            <p:ph idx="10"/>
          </p:nvPr>
        </p:nvSpPr>
        <p:spPr>
          <a:xfrm>
            <a:off x="3326075" y="3446921"/>
            <a:ext cx="3023518" cy="3024336"/>
          </a:xfrm>
        </p:spPr>
        <p:txBody>
          <a:bodyPr>
            <a:normAutofit fontScale="25000" lnSpcReduction="20000"/>
          </a:bodyPr>
          <a:lstStyle/>
          <a:p>
            <a:pPr lvl="0">
              <a:lnSpc>
                <a:spcPct val="90000"/>
              </a:lnSpc>
              <a:spcBef>
                <a:spcPts val="1000"/>
              </a:spcBef>
            </a:pPr>
            <a:endParaRPr lang="ru-RU" sz="400" dirty="0" smtClean="0">
              <a:solidFill>
                <a:prstClr val="black">
                  <a:lumMod val="65000"/>
                  <a:lumOff val="35000"/>
                </a:prstClr>
              </a:solidFill>
              <a:cs typeface="Arial" panose="020B0604020202020204" pitchFamily="34" charset="0"/>
            </a:endParaRPr>
          </a:p>
          <a:p>
            <a:pPr lvl="0">
              <a:lnSpc>
                <a:spcPct val="90000"/>
              </a:lnSpc>
              <a:spcBef>
                <a:spcPts val="1000"/>
              </a:spcBef>
            </a:pPr>
            <a:r>
              <a:rPr lang="ru-RU" sz="6400" dirty="0" smtClean="0">
                <a:solidFill>
                  <a:prstClr val="black">
                    <a:lumMod val="65000"/>
                    <a:lumOff val="35000"/>
                  </a:prstClr>
                </a:solidFill>
                <a:cs typeface="Arial" panose="020B0604020202020204" pitchFamily="34" charset="0"/>
              </a:rPr>
              <a:t>Женственный </a:t>
            </a:r>
            <a:r>
              <a:rPr lang="ru-RU" sz="6400" dirty="0">
                <a:solidFill>
                  <a:prstClr val="black">
                    <a:lumMod val="65000"/>
                    <a:lumOff val="35000"/>
                  </a:prstClr>
                </a:solidFill>
                <a:cs typeface="Arial" panose="020B0604020202020204" pitchFamily="34" charset="0"/>
              </a:rPr>
              <a:t>топ </a:t>
            </a:r>
            <a:r>
              <a:rPr lang="ru-RU" sz="6400" dirty="0" smtClean="0">
                <a:solidFill>
                  <a:prstClr val="black">
                    <a:lumMod val="65000"/>
                    <a:lumOff val="35000"/>
                  </a:prstClr>
                </a:solidFill>
                <a:cs typeface="Arial" panose="020B0604020202020204" pitchFamily="34" charset="0"/>
              </a:rPr>
              <a:t>полуприлегающего  </a:t>
            </a:r>
            <a:r>
              <a:rPr lang="ru-RU" sz="6400" dirty="0">
                <a:solidFill>
                  <a:prstClr val="black">
                    <a:lumMod val="65000"/>
                    <a:lumOff val="35000"/>
                  </a:prstClr>
                </a:solidFill>
                <a:cs typeface="Arial" panose="020B0604020202020204" pitchFamily="34" charset="0"/>
              </a:rPr>
              <a:t>А-силуэта с открытой спиной и отделкой. </a:t>
            </a:r>
          </a:p>
          <a:p>
            <a:pPr lvl="0">
              <a:lnSpc>
                <a:spcPct val="90000"/>
              </a:lnSpc>
              <a:spcBef>
                <a:spcPts val="1000"/>
              </a:spcBef>
            </a:pPr>
            <a:r>
              <a:rPr lang="ru-RU" sz="6400" dirty="0" smtClean="0">
                <a:solidFill>
                  <a:prstClr val="black">
                    <a:lumMod val="65000"/>
                    <a:lumOff val="35000"/>
                  </a:prstClr>
                </a:solidFill>
                <a:cs typeface="Arial" panose="020B0604020202020204" pitchFamily="34" charset="0"/>
              </a:rPr>
              <a:t>Лиф </a:t>
            </a:r>
            <a:r>
              <a:rPr lang="ru-RU" sz="6400" dirty="0">
                <a:solidFill>
                  <a:prstClr val="black">
                    <a:lumMod val="65000"/>
                    <a:lumOff val="35000"/>
                  </a:prstClr>
                </a:solidFill>
                <a:cs typeface="Arial" panose="020B0604020202020204" pitchFamily="34" charset="0"/>
              </a:rPr>
              <a:t>выполнен из черного кружева и украшен кокетливым бантиком.</a:t>
            </a:r>
          </a:p>
          <a:p>
            <a:pPr lvl="0">
              <a:lnSpc>
                <a:spcPct val="90000"/>
              </a:lnSpc>
              <a:spcBef>
                <a:spcPts val="1000"/>
              </a:spcBef>
            </a:pPr>
            <a:r>
              <a:rPr lang="ru-RU" sz="6400" dirty="0" smtClean="0">
                <a:solidFill>
                  <a:prstClr val="black">
                    <a:lumMod val="65000"/>
                    <a:lumOff val="35000"/>
                  </a:prstClr>
                </a:solidFill>
                <a:cs typeface="Arial" panose="020B0604020202020204" pitchFamily="34" charset="0"/>
              </a:rPr>
              <a:t>Шорты свободного </a:t>
            </a:r>
            <a:r>
              <a:rPr lang="ru-RU" sz="6400" dirty="0">
                <a:solidFill>
                  <a:prstClr val="black">
                    <a:lumMod val="65000"/>
                    <a:lumOff val="35000"/>
                  </a:prstClr>
                </a:solidFill>
                <a:cs typeface="Arial" panose="020B0604020202020204" pitchFamily="34" charset="0"/>
              </a:rPr>
              <a:t>кроя, расклешенные к </a:t>
            </a:r>
            <a:r>
              <a:rPr lang="ru-RU" sz="6400" dirty="0" smtClean="0">
                <a:solidFill>
                  <a:prstClr val="black">
                    <a:lumMod val="65000"/>
                    <a:lumOff val="35000"/>
                  </a:prstClr>
                </a:solidFill>
                <a:cs typeface="Arial" panose="020B0604020202020204" pitchFamily="34" charset="0"/>
              </a:rPr>
              <a:t>низу с поясом </a:t>
            </a:r>
            <a:r>
              <a:rPr lang="ru-RU" sz="6400" dirty="0">
                <a:solidFill>
                  <a:prstClr val="black">
                    <a:lumMod val="65000"/>
                    <a:lumOff val="35000"/>
                  </a:prstClr>
                </a:solidFill>
                <a:cs typeface="Arial" panose="020B0604020202020204" pitchFamily="34" charset="0"/>
              </a:rPr>
              <a:t>на скрытой резинке с маленьким декоративным бантиком.</a:t>
            </a:r>
          </a:p>
          <a:p>
            <a:pPr lvl="0">
              <a:lnSpc>
                <a:spcPct val="90000"/>
              </a:lnSpc>
              <a:spcBef>
                <a:spcPts val="1000"/>
              </a:spcBef>
            </a:pPr>
            <a:r>
              <a:rPr lang="ru-RU" sz="6400" dirty="0" smtClean="0">
                <a:solidFill>
                  <a:prstClr val="black">
                    <a:lumMod val="65000"/>
                    <a:lumOff val="35000"/>
                  </a:prstClr>
                </a:solidFill>
                <a:cs typeface="Arial" panose="020B0604020202020204" pitchFamily="34" charset="0"/>
              </a:rPr>
              <a:t>Материал</a:t>
            </a:r>
            <a:r>
              <a:rPr lang="ru-RU" sz="6400" dirty="0">
                <a:solidFill>
                  <a:prstClr val="black">
                    <a:lumMod val="65000"/>
                    <a:lumOff val="35000"/>
                  </a:prstClr>
                </a:solidFill>
                <a:cs typeface="Arial" panose="020B0604020202020204" pitchFamily="34" charset="0"/>
              </a:rPr>
              <a:t>: вискоза, </a:t>
            </a:r>
            <a:r>
              <a:rPr lang="ru-RU" sz="6400" dirty="0" err="1">
                <a:solidFill>
                  <a:prstClr val="black">
                    <a:lumMod val="65000"/>
                    <a:lumOff val="35000"/>
                  </a:prstClr>
                </a:solidFill>
                <a:cs typeface="Arial" panose="020B0604020202020204" pitchFamily="34" charset="0"/>
              </a:rPr>
              <a:t>эластан</a:t>
            </a:r>
            <a:r>
              <a:rPr lang="ru-RU" sz="6400" dirty="0">
                <a:solidFill>
                  <a:prstClr val="black">
                    <a:lumMod val="65000"/>
                    <a:lumOff val="35000"/>
                  </a:prstClr>
                </a:solidFill>
                <a:cs typeface="Arial" panose="020B0604020202020204" pitchFamily="34" charset="0"/>
              </a:rPr>
              <a:t>.</a:t>
            </a:r>
          </a:p>
          <a:p>
            <a:pPr lvl="0">
              <a:lnSpc>
                <a:spcPct val="90000"/>
              </a:lnSpc>
              <a:spcBef>
                <a:spcPts val="1000"/>
              </a:spcBef>
            </a:pPr>
            <a:endParaRPr lang="ru-RU" sz="2000" dirty="0">
              <a:solidFill>
                <a:prstClr val="black">
                  <a:lumMod val="65000"/>
                  <a:lumOff val="35000"/>
                </a:prstClr>
              </a:solidFill>
              <a:cs typeface="Arial" panose="020B0604020202020204" pitchFamily="34" charset="0"/>
            </a:endParaRPr>
          </a:p>
        </p:txBody>
      </p:sp>
      <p:sp>
        <p:nvSpPr>
          <p:cNvPr id="6" name="Content Placeholder 5"/>
          <p:cNvSpPr>
            <a:spLocks noGrp="1"/>
          </p:cNvSpPr>
          <p:nvPr>
            <p:ph idx="11"/>
          </p:nvPr>
        </p:nvSpPr>
        <p:spPr>
          <a:xfrm>
            <a:off x="6446688" y="3446922"/>
            <a:ext cx="2567017" cy="3024335"/>
          </a:xfrm>
        </p:spPr>
        <p:txBody>
          <a:bodyPr/>
          <a:lstStyle/>
          <a:p>
            <a:pPr marL="0" lvl="0" indent="0">
              <a:lnSpc>
                <a:spcPct val="90000"/>
              </a:lnSpc>
              <a:spcBef>
                <a:spcPts val="1000"/>
              </a:spcBef>
              <a:buNone/>
            </a:pPr>
            <a:r>
              <a:rPr lang="ru-RU" sz="1600" b="1" dirty="0" smtClean="0">
                <a:solidFill>
                  <a:prstClr val="black">
                    <a:lumMod val="65000"/>
                    <a:lumOff val="35000"/>
                  </a:prstClr>
                </a:solidFill>
                <a:cs typeface="Arial" panose="020B0604020202020204" pitchFamily="34" charset="0"/>
              </a:rPr>
              <a:t>Рекомендуем </a:t>
            </a:r>
            <a:r>
              <a:rPr lang="ru-RU" sz="1600" b="1" dirty="0">
                <a:solidFill>
                  <a:prstClr val="black">
                    <a:lumMod val="65000"/>
                    <a:lumOff val="35000"/>
                  </a:prstClr>
                </a:solidFill>
                <a:cs typeface="Arial" panose="020B0604020202020204" pitchFamily="34" charset="0"/>
              </a:rPr>
              <a:t>приобрести вместе с этим </a:t>
            </a:r>
            <a:r>
              <a:rPr lang="ru-RU" sz="1600" b="1" dirty="0" smtClean="0">
                <a:solidFill>
                  <a:prstClr val="black">
                    <a:lumMod val="65000"/>
                    <a:lumOff val="35000"/>
                  </a:prstClr>
                </a:solidFill>
                <a:cs typeface="Arial" panose="020B0604020202020204" pitchFamily="34" charset="0"/>
              </a:rPr>
              <a:t>элегантным комплектом</a:t>
            </a:r>
            <a:r>
              <a:rPr lang="ru-RU" b="1" dirty="0" smtClean="0">
                <a:solidFill>
                  <a:prstClr val="black">
                    <a:lumMod val="65000"/>
                    <a:lumOff val="35000"/>
                  </a:prstClr>
                </a:solidFill>
                <a:cs typeface="Arial" panose="020B0604020202020204" pitchFamily="34" charset="0"/>
              </a:rPr>
              <a:t>:</a:t>
            </a:r>
            <a:endParaRPr lang="ru-RU" b="1" dirty="0">
              <a:solidFill>
                <a:prstClr val="black">
                  <a:lumMod val="65000"/>
                  <a:lumOff val="35000"/>
                </a:prstClr>
              </a:solidFill>
              <a:cs typeface="Arial" panose="020B0604020202020204" pitchFamily="34" charset="0"/>
            </a:endParaRPr>
          </a:p>
          <a:p>
            <a:pPr lvl="0">
              <a:lnSpc>
                <a:spcPct val="90000"/>
              </a:lnSpc>
              <a:spcBef>
                <a:spcPts val="1000"/>
              </a:spcBef>
            </a:pPr>
            <a:r>
              <a:rPr lang="ru-RU" sz="1600" dirty="0">
                <a:solidFill>
                  <a:prstClr val="black">
                    <a:lumMod val="65000"/>
                    <a:lumOff val="35000"/>
                  </a:prstClr>
                </a:solidFill>
                <a:cs typeface="Arial" panose="020B0604020202020204" pitchFamily="34" charset="0"/>
              </a:rPr>
              <a:t>Парфюмерная вода </a:t>
            </a:r>
            <a:r>
              <a:rPr lang="en-US" sz="1600" dirty="0">
                <a:solidFill>
                  <a:prstClr val="black">
                    <a:lumMod val="65000"/>
                    <a:lumOff val="35000"/>
                  </a:prstClr>
                </a:solidFill>
                <a:cs typeface="Arial" panose="020B0604020202020204" pitchFamily="34" charset="0"/>
              </a:rPr>
              <a:t>Love Potion </a:t>
            </a:r>
            <a:r>
              <a:rPr lang="en-US" sz="1600" dirty="0" smtClean="0">
                <a:solidFill>
                  <a:prstClr val="black">
                    <a:lumMod val="65000"/>
                    <a:lumOff val="35000"/>
                  </a:prstClr>
                </a:solidFill>
                <a:cs typeface="Arial" panose="020B0604020202020204" pitchFamily="34" charset="0"/>
              </a:rPr>
              <a:t>Secrets</a:t>
            </a:r>
            <a:r>
              <a:rPr lang="ru-RU" sz="1600" dirty="0" smtClean="0">
                <a:solidFill>
                  <a:prstClr val="black">
                    <a:lumMod val="65000"/>
                    <a:lumOff val="35000"/>
                  </a:prstClr>
                </a:solidFill>
                <a:cs typeface="Arial" panose="020B0604020202020204" pitchFamily="34" charset="0"/>
              </a:rPr>
              <a:t> (31493)</a:t>
            </a:r>
          </a:p>
          <a:p>
            <a:pPr lvl="0">
              <a:lnSpc>
                <a:spcPct val="90000"/>
              </a:lnSpc>
              <a:spcBef>
                <a:spcPts val="1000"/>
              </a:spcBef>
            </a:pPr>
            <a:r>
              <a:rPr lang="ru-RU" sz="1600" dirty="0" smtClean="0">
                <a:solidFill>
                  <a:prstClr val="black">
                    <a:lumMod val="65000"/>
                    <a:lumOff val="35000"/>
                  </a:prstClr>
                </a:solidFill>
                <a:cs typeface="Arial" panose="020B0604020202020204" pitchFamily="34" charset="0"/>
              </a:rPr>
              <a:t>Пена для ванн «Сладкие грезы»       (30115)</a:t>
            </a:r>
            <a:endParaRPr lang="ru-RU" sz="1600" dirty="0">
              <a:solidFill>
                <a:prstClr val="black">
                  <a:lumMod val="65000"/>
                  <a:lumOff val="35000"/>
                </a:prstClr>
              </a:solidFill>
              <a:cs typeface="Arial" panose="020B0604020202020204" pitchFamily="34" charset="0"/>
            </a:endParaRPr>
          </a:p>
        </p:txBody>
      </p:sp>
      <p:sp>
        <p:nvSpPr>
          <p:cNvPr id="23" name="Rectangle 22"/>
          <p:cNvSpPr/>
          <p:nvPr/>
        </p:nvSpPr>
        <p:spPr>
          <a:xfrm>
            <a:off x="382451" y="191829"/>
            <a:ext cx="7312617" cy="523220"/>
          </a:xfrm>
          <a:prstGeom prst="rect">
            <a:avLst/>
          </a:prstGeom>
        </p:spPr>
        <p:txBody>
          <a:bodyPr wrap="square">
            <a:spAutoFit/>
          </a:bodyPr>
          <a:lstStyle/>
          <a:p>
            <a:r>
              <a:rPr lang="ru-RU" sz="2800" b="1" dirty="0" smtClean="0">
                <a:solidFill>
                  <a:schemeClr val="tx1">
                    <a:lumMod val="65000"/>
                    <a:lumOff val="35000"/>
                  </a:schemeClr>
                </a:solidFill>
                <a:cs typeface="Arial" panose="020B0604020202020204" pitchFamily="34" charset="0"/>
              </a:rPr>
              <a:t>Топ и шортики </a:t>
            </a:r>
            <a:r>
              <a:rPr lang="en-US" sz="2800" b="1" dirty="0" smtClean="0">
                <a:solidFill>
                  <a:schemeClr val="tx1">
                    <a:lumMod val="65000"/>
                    <a:lumOff val="35000"/>
                  </a:schemeClr>
                </a:solidFill>
                <a:cs typeface="Arial" panose="020B0604020202020204" pitchFamily="34" charset="0"/>
              </a:rPr>
              <a:t>Love Potion</a:t>
            </a:r>
            <a:endParaRPr lang="en-US" sz="2800" b="1" dirty="0">
              <a:solidFill>
                <a:schemeClr val="tx1">
                  <a:lumMod val="65000"/>
                  <a:lumOff val="35000"/>
                </a:schemeClr>
              </a:solidFill>
              <a:cs typeface="Arial" panose="020B0604020202020204" pitchFamily="34" charset="0"/>
            </a:endParaRPr>
          </a:p>
        </p:txBody>
      </p:sp>
      <p:sp>
        <p:nvSpPr>
          <p:cNvPr id="9" name="Title 1"/>
          <p:cNvSpPr txBox="1">
            <a:spLocks/>
          </p:cNvSpPr>
          <p:nvPr/>
        </p:nvSpPr>
        <p:spPr>
          <a:xfrm>
            <a:off x="650686" y="6165304"/>
            <a:ext cx="1584176"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4 - 5</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ctangle 11"/>
          <p:cNvSpPr/>
          <p:nvPr/>
        </p:nvSpPr>
        <p:spPr>
          <a:xfrm>
            <a:off x="806899" y="4608300"/>
            <a:ext cx="2009741" cy="830997"/>
          </a:xfrm>
          <a:prstGeom prst="rect">
            <a:avLst/>
          </a:prstGeom>
        </p:spPr>
        <p:txBody>
          <a:bodyPr wrap="square">
            <a:spAutoFit/>
          </a:bodyPr>
          <a:lstStyle/>
          <a:p>
            <a:pPr algn="ctr"/>
            <a:r>
              <a:rPr lang="ru-RU" sz="1200" dirty="0" smtClean="0">
                <a:solidFill>
                  <a:srgbClr val="595959"/>
                </a:solidFill>
              </a:rPr>
              <a:t>Топ </a:t>
            </a:r>
          </a:p>
          <a:p>
            <a:pPr algn="ctr"/>
            <a:r>
              <a:rPr lang="ru-RU" sz="1200" dirty="0">
                <a:solidFill>
                  <a:srgbClr val="595959"/>
                </a:solidFill>
              </a:rPr>
              <a:t>к</a:t>
            </a:r>
            <a:r>
              <a:rPr lang="ru-RU" sz="1200" dirty="0" smtClean="0">
                <a:solidFill>
                  <a:srgbClr val="595959"/>
                </a:solidFill>
              </a:rPr>
              <a:t>од 28820 (размер </a:t>
            </a:r>
            <a:r>
              <a:rPr lang="en-US" sz="1200" dirty="0" smtClean="0">
                <a:solidFill>
                  <a:srgbClr val="595959"/>
                </a:solidFill>
              </a:rPr>
              <a:t>S)</a:t>
            </a:r>
          </a:p>
          <a:p>
            <a:pPr algn="ctr"/>
            <a:r>
              <a:rPr lang="en-US" sz="1200" dirty="0" smtClean="0">
                <a:solidFill>
                  <a:srgbClr val="595959"/>
                </a:solidFill>
              </a:rPr>
              <a:t> </a:t>
            </a:r>
            <a:r>
              <a:rPr lang="ru-RU" sz="1200" dirty="0">
                <a:solidFill>
                  <a:srgbClr val="595959"/>
                </a:solidFill>
              </a:rPr>
              <a:t>к</a:t>
            </a:r>
            <a:r>
              <a:rPr lang="ru-RU" sz="1200" dirty="0" smtClean="0">
                <a:solidFill>
                  <a:srgbClr val="595959"/>
                </a:solidFill>
              </a:rPr>
              <a:t>од 2882</a:t>
            </a:r>
            <a:r>
              <a:rPr lang="en-US" sz="1200" dirty="0" smtClean="0">
                <a:solidFill>
                  <a:srgbClr val="595959"/>
                </a:solidFill>
              </a:rPr>
              <a:t>2</a:t>
            </a:r>
            <a:r>
              <a:rPr lang="ru-RU" sz="1200" dirty="0" smtClean="0">
                <a:solidFill>
                  <a:srgbClr val="595959"/>
                </a:solidFill>
              </a:rPr>
              <a:t> </a:t>
            </a:r>
            <a:r>
              <a:rPr lang="ru-RU" sz="1200" dirty="0">
                <a:solidFill>
                  <a:srgbClr val="595959"/>
                </a:solidFill>
              </a:rPr>
              <a:t>(размер </a:t>
            </a:r>
            <a:r>
              <a:rPr lang="en-US" sz="1200" dirty="0" smtClean="0">
                <a:solidFill>
                  <a:srgbClr val="595959"/>
                </a:solidFill>
              </a:rPr>
              <a:t>M)</a:t>
            </a:r>
            <a:endParaRPr lang="en-US" sz="1200" dirty="0">
              <a:solidFill>
                <a:srgbClr val="595959"/>
              </a:solidFill>
            </a:endParaRPr>
          </a:p>
          <a:p>
            <a:pPr algn="ctr"/>
            <a:r>
              <a:rPr lang="ru-RU" sz="1200" dirty="0" smtClean="0">
                <a:solidFill>
                  <a:srgbClr val="595959"/>
                </a:solidFill>
              </a:rPr>
              <a:t>код 288</a:t>
            </a:r>
            <a:r>
              <a:rPr lang="en-US" sz="1200" dirty="0" smtClean="0">
                <a:solidFill>
                  <a:srgbClr val="595959"/>
                </a:solidFill>
              </a:rPr>
              <a:t>68</a:t>
            </a:r>
            <a:r>
              <a:rPr lang="ru-RU" sz="1200" dirty="0" smtClean="0">
                <a:solidFill>
                  <a:srgbClr val="595959"/>
                </a:solidFill>
              </a:rPr>
              <a:t> </a:t>
            </a:r>
            <a:r>
              <a:rPr lang="ru-RU" sz="1200" dirty="0">
                <a:solidFill>
                  <a:srgbClr val="595959"/>
                </a:solidFill>
              </a:rPr>
              <a:t>(размер </a:t>
            </a:r>
            <a:r>
              <a:rPr lang="en-US" sz="1200" dirty="0" smtClean="0">
                <a:solidFill>
                  <a:srgbClr val="595959"/>
                </a:solidFill>
              </a:rPr>
              <a:t>L)</a:t>
            </a:r>
            <a:endParaRPr lang="en-US" sz="1200" dirty="0">
              <a:solidFill>
                <a:srgbClr val="595959"/>
              </a:solidFill>
            </a:endParaRPr>
          </a:p>
        </p:txBody>
      </p:sp>
      <p:sp>
        <p:nvSpPr>
          <p:cNvPr id="10" name="Rectangle 9"/>
          <p:cNvSpPr/>
          <p:nvPr/>
        </p:nvSpPr>
        <p:spPr>
          <a:xfrm>
            <a:off x="810777" y="5407568"/>
            <a:ext cx="1917048" cy="830997"/>
          </a:xfrm>
          <a:prstGeom prst="rect">
            <a:avLst/>
          </a:prstGeom>
        </p:spPr>
        <p:txBody>
          <a:bodyPr wrap="square">
            <a:spAutoFit/>
          </a:bodyPr>
          <a:lstStyle/>
          <a:p>
            <a:pPr algn="ctr"/>
            <a:r>
              <a:rPr lang="ru-RU" sz="1200" dirty="0" smtClean="0">
                <a:solidFill>
                  <a:srgbClr val="595959"/>
                </a:solidFill>
              </a:rPr>
              <a:t>Шортики </a:t>
            </a:r>
          </a:p>
          <a:p>
            <a:pPr algn="ctr"/>
            <a:r>
              <a:rPr lang="ru-RU" sz="1200" dirty="0">
                <a:solidFill>
                  <a:srgbClr val="595959"/>
                </a:solidFill>
              </a:rPr>
              <a:t>код </a:t>
            </a:r>
            <a:r>
              <a:rPr lang="ru-RU" sz="1200" dirty="0" smtClean="0">
                <a:solidFill>
                  <a:srgbClr val="595959"/>
                </a:solidFill>
              </a:rPr>
              <a:t>28869 </a:t>
            </a:r>
            <a:r>
              <a:rPr lang="ru-RU" sz="1200" dirty="0">
                <a:solidFill>
                  <a:srgbClr val="595959"/>
                </a:solidFill>
              </a:rPr>
              <a:t>(размер </a:t>
            </a:r>
            <a:r>
              <a:rPr lang="en-US" sz="1200" dirty="0">
                <a:solidFill>
                  <a:srgbClr val="595959"/>
                </a:solidFill>
              </a:rPr>
              <a:t>S)</a:t>
            </a:r>
          </a:p>
          <a:p>
            <a:pPr algn="ctr"/>
            <a:r>
              <a:rPr lang="en-US" sz="1200" dirty="0">
                <a:solidFill>
                  <a:srgbClr val="595959"/>
                </a:solidFill>
              </a:rPr>
              <a:t> </a:t>
            </a:r>
            <a:r>
              <a:rPr lang="ru-RU" sz="1200" dirty="0">
                <a:solidFill>
                  <a:srgbClr val="595959"/>
                </a:solidFill>
              </a:rPr>
              <a:t>код </a:t>
            </a:r>
            <a:r>
              <a:rPr lang="ru-RU" sz="1200" dirty="0" smtClean="0">
                <a:solidFill>
                  <a:srgbClr val="595959"/>
                </a:solidFill>
              </a:rPr>
              <a:t>28870 </a:t>
            </a:r>
            <a:r>
              <a:rPr lang="ru-RU" sz="1200" dirty="0">
                <a:solidFill>
                  <a:srgbClr val="595959"/>
                </a:solidFill>
              </a:rPr>
              <a:t>(размер </a:t>
            </a:r>
            <a:r>
              <a:rPr lang="en-US" sz="1200" dirty="0">
                <a:solidFill>
                  <a:srgbClr val="595959"/>
                </a:solidFill>
              </a:rPr>
              <a:t>M)</a:t>
            </a:r>
          </a:p>
          <a:p>
            <a:pPr algn="ctr"/>
            <a:r>
              <a:rPr lang="ru-RU" sz="1200" dirty="0">
                <a:solidFill>
                  <a:srgbClr val="595959"/>
                </a:solidFill>
              </a:rPr>
              <a:t>код </a:t>
            </a:r>
            <a:r>
              <a:rPr lang="ru-RU" sz="1200" dirty="0" smtClean="0">
                <a:solidFill>
                  <a:srgbClr val="595959"/>
                </a:solidFill>
              </a:rPr>
              <a:t>28871 </a:t>
            </a:r>
            <a:r>
              <a:rPr lang="ru-RU" sz="1200" dirty="0">
                <a:solidFill>
                  <a:srgbClr val="595959"/>
                </a:solidFill>
              </a:rPr>
              <a:t>(размер </a:t>
            </a:r>
            <a:r>
              <a:rPr lang="en-US" sz="1200" dirty="0">
                <a:solidFill>
                  <a:srgbClr val="595959"/>
                </a:solidFill>
              </a:rPr>
              <a:t>L)</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045" t="10101" r="12219" b="5901"/>
          <a:stretch/>
        </p:blipFill>
        <p:spPr>
          <a:xfrm>
            <a:off x="661626" y="974186"/>
            <a:ext cx="2182426" cy="36290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98041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772816"/>
            <a:ext cx="8064896" cy="3384376"/>
          </a:xfrm>
        </p:spPr>
        <p:txBody>
          <a:bodyPr/>
          <a:lstStyle/>
          <a:p>
            <a:r>
              <a:rPr lang="ru-RU" dirty="0" smtClean="0">
                <a:solidFill>
                  <a:srgbClr val="595959"/>
                </a:solidFill>
                <a:latin typeface="+mn-lt"/>
                <a:cs typeface="Arial" panose="020B0604020202020204" pitchFamily="34" charset="0"/>
              </a:rPr>
              <a:t>Какой  </a:t>
            </a:r>
            <a:r>
              <a:rPr lang="ru-RU" dirty="0" smtClean="0">
                <a:solidFill>
                  <a:srgbClr val="595959"/>
                </a:solidFill>
                <a:latin typeface="+mn-lt"/>
                <a:cs typeface="Arial" panose="020B0604020202020204" pitchFamily="34" charset="0"/>
              </a:rPr>
              <a:t>продукт</a:t>
            </a:r>
            <a:r>
              <a:rPr lang="ru-RU" dirty="0" smtClean="0">
                <a:solidFill>
                  <a:srgbClr val="595959"/>
                </a:solidFill>
                <a:latin typeface="+mn-lt"/>
                <a:cs typeface="Arial" panose="020B0604020202020204" pitchFamily="34" charset="0"/>
              </a:rPr>
              <a:t>,</a:t>
            </a:r>
            <a:br>
              <a:rPr lang="ru-RU" dirty="0" smtClean="0">
                <a:solidFill>
                  <a:srgbClr val="595959"/>
                </a:solidFill>
                <a:latin typeface="+mn-lt"/>
                <a:cs typeface="Arial" panose="020B0604020202020204" pitchFamily="34" charset="0"/>
              </a:rPr>
            </a:br>
            <a:r>
              <a:rPr lang="ru-RU" dirty="0" smtClean="0">
                <a:solidFill>
                  <a:srgbClr val="595959"/>
                </a:solidFill>
                <a:latin typeface="+mn-lt"/>
                <a:cs typeface="Arial" panose="020B0604020202020204" pitchFamily="34" charset="0"/>
              </a:rPr>
              <a:t> </a:t>
            </a:r>
            <a:r>
              <a:rPr lang="ru-RU" b="1" dirty="0" smtClean="0">
                <a:solidFill>
                  <a:schemeClr val="accent2">
                    <a:lumMod val="40000"/>
                    <a:lumOff val="60000"/>
                  </a:schemeClr>
                </a:solidFill>
                <a:latin typeface="+mn-lt"/>
                <a:cs typeface="Arial" panose="020B0604020202020204" pitchFamily="34" charset="0"/>
              </a:rPr>
              <a:t>сделанный вручную в Италии</a:t>
            </a:r>
            <a:r>
              <a:rPr lang="ru-RU" b="1" dirty="0" smtClean="0">
                <a:solidFill>
                  <a:schemeClr val="accent2">
                    <a:lumMod val="40000"/>
                    <a:lumOff val="60000"/>
                  </a:schemeClr>
                </a:solidFill>
                <a:latin typeface="+mn-lt"/>
                <a:cs typeface="Arial" panose="020B0604020202020204" pitchFamily="34" charset="0"/>
              </a:rPr>
              <a:t/>
            </a:r>
            <a:br>
              <a:rPr lang="ru-RU" b="1" dirty="0" smtClean="0">
                <a:solidFill>
                  <a:schemeClr val="accent2">
                    <a:lumMod val="40000"/>
                    <a:lumOff val="60000"/>
                  </a:schemeClr>
                </a:solidFill>
                <a:latin typeface="+mn-lt"/>
                <a:cs typeface="Arial" panose="020B0604020202020204" pitchFamily="34" charset="0"/>
              </a:rPr>
            </a:br>
            <a:r>
              <a:rPr lang="ru-RU" dirty="0" smtClean="0">
                <a:solidFill>
                  <a:schemeClr val="tx1">
                    <a:lumMod val="65000"/>
                    <a:lumOff val="35000"/>
                  </a:schemeClr>
                </a:solidFill>
                <a:latin typeface="+mn-lt"/>
                <a:cs typeface="Arial" panose="020B0604020202020204" pitchFamily="34" charset="0"/>
              </a:rPr>
              <a:t>выходит в </a:t>
            </a:r>
            <a:r>
              <a:rPr lang="ru-RU" dirty="0" smtClean="0">
                <a:solidFill>
                  <a:srgbClr val="595959"/>
                </a:solidFill>
                <a:cs typeface="Arial" panose="020B0604020202020204" pitchFamily="34" charset="0"/>
              </a:rPr>
              <a:t>люкс-серии</a:t>
            </a:r>
            <a:r>
              <a:rPr lang="ru-RU" dirty="0" smtClean="0">
                <a:solidFill>
                  <a:srgbClr val="595959"/>
                </a:solidFill>
                <a:latin typeface="+mn-lt"/>
                <a:cs typeface="Arial" panose="020B0604020202020204" pitchFamily="34" charset="0"/>
              </a:rPr>
              <a:t/>
            </a:r>
            <a:br>
              <a:rPr lang="ru-RU" dirty="0" smtClean="0">
                <a:solidFill>
                  <a:srgbClr val="595959"/>
                </a:solidFill>
                <a:latin typeface="+mn-lt"/>
                <a:cs typeface="Arial" panose="020B0604020202020204" pitchFamily="34" charset="0"/>
              </a:rPr>
            </a:br>
            <a:r>
              <a:rPr lang="ru-RU" dirty="0" smtClean="0">
                <a:solidFill>
                  <a:schemeClr val="tx1">
                    <a:lumMod val="65000"/>
                    <a:lumOff val="35000"/>
                  </a:schemeClr>
                </a:solidFill>
                <a:latin typeface="+mn-lt"/>
                <a:cs typeface="Arial" panose="020B0604020202020204" pitchFamily="34" charset="0"/>
              </a:rPr>
              <a:t>Орифлэйм? </a:t>
            </a:r>
            <a:r>
              <a:rPr lang="ru-RU" b="1" dirty="0" smtClean="0">
                <a:solidFill>
                  <a:schemeClr val="accent2">
                    <a:lumMod val="40000"/>
                    <a:lumOff val="60000"/>
                  </a:schemeClr>
                </a:solidFill>
                <a:latin typeface="+mn-lt"/>
                <a:cs typeface="Arial" panose="020B0604020202020204" pitchFamily="34" charset="0"/>
              </a:rPr>
              <a:t/>
            </a:r>
            <a:br>
              <a:rPr lang="ru-RU" b="1" dirty="0" smtClean="0">
                <a:solidFill>
                  <a:schemeClr val="accent2">
                    <a:lumMod val="40000"/>
                    <a:lumOff val="60000"/>
                  </a:schemeClr>
                </a:solidFill>
                <a:latin typeface="+mn-lt"/>
                <a:cs typeface="Arial" panose="020B0604020202020204" pitchFamily="34" charset="0"/>
              </a:rPr>
            </a:br>
            <a:r>
              <a:rPr lang="ru-RU" sz="3600" b="1" dirty="0" smtClean="0">
                <a:solidFill>
                  <a:schemeClr val="accent2">
                    <a:lumMod val="60000"/>
                    <a:lumOff val="40000"/>
                  </a:schemeClr>
                </a:solidFill>
                <a:latin typeface="+mn-lt"/>
                <a:cs typeface="Arial" panose="020B0604020202020204" pitchFamily="34" charset="0"/>
              </a:rPr>
              <a:t> </a:t>
            </a:r>
            <a:endParaRPr lang="ru-RU" dirty="0">
              <a:latin typeface="+mn-lt"/>
            </a:endParaRPr>
          </a:p>
        </p:txBody>
      </p:sp>
    </p:spTree>
    <p:extLst>
      <p:ext uri="{BB962C8B-B14F-4D97-AF65-F5344CB8AC3E}">
        <p14:creationId xmlns:p14="http://schemas.microsoft.com/office/powerpoint/2010/main" val="262230547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18545</TotalTime>
  <Words>3212</Words>
  <Application>Microsoft Office PowerPoint</Application>
  <PresentationFormat>On-screen Show (4:3)</PresentationFormat>
  <Paragraphs>475</Paragraphs>
  <Slides>26</Slides>
  <Notes>22</Notes>
  <HiddenSlides>0</HiddenSlides>
  <MMClips>0</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1_Тема Office</vt:lpstr>
      <vt:lpstr>7_Тема Office</vt:lpstr>
      <vt:lpstr>8_Тема Office</vt:lpstr>
      <vt:lpstr>PowerPoint Presentation</vt:lpstr>
      <vt:lpstr>PowerPoint Presentation</vt:lpstr>
      <vt:lpstr>Какой популярный аромат  вышел в новой трендовой композиции?    </vt:lpstr>
      <vt:lpstr>PowerPoint Presentation</vt:lpstr>
      <vt:lpstr>PowerPoint Presentation</vt:lpstr>
      <vt:lpstr>Какой соблазнительный  подарок из натуральных тканей  вы сможете сделать себе в этом каталоге?</vt:lpstr>
      <vt:lpstr>PowerPoint Presentation</vt:lpstr>
      <vt:lpstr>PowerPoint Presentation</vt:lpstr>
      <vt:lpstr>Какой  продукт,  сделанный вручную в Италии выходит в люкс-серии Орифлэйм?   </vt:lpstr>
      <vt:lpstr>PowerPoint Presentation</vt:lpstr>
      <vt:lpstr>PowerPoint Presentation</vt:lpstr>
      <vt:lpstr> Какой новый продукт  серии The ONE обеспечивает эффект косметологической  процедуры?</vt:lpstr>
      <vt:lpstr>PowerPoint Presentation</vt:lpstr>
      <vt:lpstr>PowerPoint Presentation</vt:lpstr>
      <vt:lpstr>Какая серия поможет  повысить упругость кожи  на 70% всего за 3 месяца? </vt:lpstr>
      <vt:lpstr>PowerPoint Presentation</vt:lpstr>
      <vt:lpstr>PowerPoint Presentation</vt:lpstr>
      <vt:lpstr> С каким продуктом  вы можете создать идеальную форму бровей?</vt:lpstr>
      <vt:lpstr>PowerPoint Presentation</vt:lpstr>
      <vt:lpstr>PowerPoint Presentation</vt:lpstr>
      <vt:lpstr>Какой многофункциональный продукт 10-в-1 для ухода за волосами появится в каталоге №3?</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Alexeeva, Natalia</dc:creator>
  <cp:lastModifiedBy>Alexeeva, Natalia</cp:lastModifiedBy>
  <cp:revision>566</cp:revision>
  <cp:lastPrinted>2015-04-09T09:36:16Z</cp:lastPrinted>
  <dcterms:created xsi:type="dcterms:W3CDTF">2015-03-19T10:21:20Z</dcterms:created>
  <dcterms:modified xsi:type="dcterms:W3CDTF">2016-02-02T13:41:42Z</dcterms:modified>
</cp:coreProperties>
</file>