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82" r:id="rId2"/>
    <p:sldMasterId id="2147483732" r:id="rId3"/>
  </p:sldMasterIdLst>
  <p:notesMasterIdLst>
    <p:notesMasterId r:id="rId27"/>
  </p:notesMasterIdLst>
  <p:handoutMasterIdLst>
    <p:handoutMasterId r:id="rId28"/>
  </p:handoutMasterIdLst>
  <p:sldIdLst>
    <p:sldId id="257" r:id="rId4"/>
    <p:sldId id="285" r:id="rId5"/>
    <p:sldId id="258" r:id="rId6"/>
    <p:sldId id="259" r:id="rId7"/>
    <p:sldId id="310" r:id="rId8"/>
    <p:sldId id="261" r:id="rId9"/>
    <p:sldId id="262" r:id="rId10"/>
    <p:sldId id="294" r:id="rId11"/>
    <p:sldId id="291" r:id="rId12"/>
    <p:sldId id="322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16" r:id="rId21"/>
    <p:sldId id="317" r:id="rId22"/>
    <p:sldId id="318" r:id="rId23"/>
    <p:sldId id="280" r:id="rId24"/>
    <p:sldId id="320" r:id="rId25"/>
    <p:sldId id="287" r:id="rId26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FFCCFF"/>
    <a:srgbClr val="948A54"/>
    <a:srgbClr val="FF99CC"/>
    <a:srgbClr val="CC0099"/>
    <a:srgbClr val="9966FF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53" autoAdjust="0"/>
    <p:restoredTop sz="66400" autoAdjust="0"/>
  </p:normalViewPr>
  <p:slideViewPr>
    <p:cSldViewPr>
      <p:cViewPr varScale="1">
        <p:scale>
          <a:sx n="76" d="100"/>
          <a:sy n="76" d="100"/>
        </p:scale>
        <p:origin x="-26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2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27050-E888-4021-BA44-06E9BCBF50FE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74A17-938F-42F4-A5F8-7A0B6A280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86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BD60D-E07F-4D29-A79B-BA37E018C887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DFB95-1AC9-489C-A3E8-0FB4261F3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036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895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каталоге №4 Орифлэйм представляет новинку брэнда </a:t>
            </a:r>
            <a:r>
              <a:rPr lang="en-US" sz="11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One </a:t>
            </a:r>
            <a:r>
              <a:rPr lang="ru-RU" sz="1050" kern="12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Ультрастойкую</a:t>
            </a:r>
            <a:r>
              <a:rPr lang="ru-RU" sz="11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корректирующую тональную основу с SPF 30 </a:t>
            </a:r>
            <a:r>
              <a:rPr lang="ru-RU" sz="1100" b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11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ONE </a:t>
            </a:r>
            <a:r>
              <a:rPr lang="ru-RU" sz="1100" b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Everlasting</a:t>
            </a:r>
            <a:r>
              <a:rPr lang="ru-RU" sz="11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 мл.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32283 Ванильный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32284 Фарфоровый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32285 Бежево-розовый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32286 Натуральный Беж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32287 Слоновая Кость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32288 Теплый Беж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Преимущества продукта: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1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Мягкая текстура, легкое, ровное нанесение.</a:t>
            </a:r>
            <a:endParaRPr lang="ru-RU" sz="1100" dirty="0" smtClean="0">
              <a:solidFill>
                <a:srgbClr val="0D0D0D"/>
              </a:solidFill>
              <a:effectLst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1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Корректирующая основа дает плотное покрытие, которое смотрится естественно.</a:t>
            </a:r>
            <a:endParaRPr lang="ru-RU" sz="1100" dirty="0" smtClean="0">
              <a:solidFill>
                <a:srgbClr val="0D0D0D"/>
              </a:solidFill>
              <a:effectLst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1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 часов безупречной стойкости** за счет специально обработанных пигментов с помощью технологии </a:t>
            </a:r>
            <a:r>
              <a:rPr lang="ru-RU" sz="11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Fresh-fix</a:t>
            </a:r>
            <a:r>
              <a:rPr lang="ru-RU" sz="11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Технология предотвращает смазывание и растекание* тона даже в воде и при интенсивных физических нагрузках.</a:t>
            </a:r>
            <a:endParaRPr lang="ru-RU" sz="1100" dirty="0" smtClean="0">
              <a:solidFill>
                <a:srgbClr val="0D0D0D"/>
              </a:solidFill>
              <a:effectLst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1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УФ-фильтры - SPF 30 защищают кожу от фотостарения.</a:t>
            </a:r>
            <a:endParaRPr lang="ru-RU" sz="1100" dirty="0" smtClean="0">
              <a:solidFill>
                <a:srgbClr val="0D0D0D"/>
              </a:solidFill>
              <a:effectLst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1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Возможность выбора: в палитре из 6 оттенков есть как светлые, так и темные оттенки.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ru-RU" sz="1100" dirty="0" smtClean="0">
              <a:solidFill>
                <a:srgbClr val="0D0D0D"/>
              </a:solidFill>
              <a:effectLst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*По результатам потребительского тестирования</a:t>
            </a:r>
            <a:endParaRPr lang="ru-RU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**По результатам клинических тестов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i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Суперакция</a:t>
            </a:r>
            <a:r>
              <a:rPr lang="ru-RU" sz="11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каталога №4! </a:t>
            </a:r>
            <a:r>
              <a:rPr lang="ru-RU" sz="1100" i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Ультрастойкая</a:t>
            </a:r>
            <a:r>
              <a:rPr lang="ru-RU" sz="11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корректирующая тональная основа SPF 30 </a:t>
            </a:r>
            <a:r>
              <a:rPr lang="ru-RU" sz="1100" i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11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ONE </a:t>
            </a:r>
            <a:r>
              <a:rPr lang="ru-RU" sz="1100" i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Everlasting</a:t>
            </a:r>
            <a:r>
              <a:rPr lang="ru-RU" sz="11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всего за 499 рублей (со скидкой 40%!) при заказе на 300 рублей из этого каталога***. Обычная цена – 649 рублей.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***Предложение действительно при единовременном заказе продуктов. Для заказа товара по специальной цене из этого каталога указывайте в бланке специальный код (532283-88).  В случае если продукт, продающийся по специальной цене, закончится, мы предложим замену.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186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337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Слайды Готовы полностью!!!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202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Матовая губная помада «Икона стиля» Giordani Gold 4 г.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32317 Чайная Роза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32318 Пыльная Роза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32319 Освежающий Розовый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32320 Коралловый Розовый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32321 Оранжевый Коралл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32322 Лиловая Орхидея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32323 Насыщенный Ягодный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32324 Сумеречная Роза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32325 Глубокий Малиновый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32326 Терпкий Бордовый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Преимущества продукта: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Большая палитра оттенков: 10 оттенков.  Натуральные и сочные яркие оттенки, среди которых смогут себе подобрать помаду девушки как холодного, так и теплого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цветотипа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5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Нежная, кремовая текстура со специальными пигментами для интенсивного, стойкого цвета и матового эффекта.</a:t>
            </a:r>
            <a:endParaRPr lang="ru-RU" sz="105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kern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Ровное нанесение, стойкость и пластичность, благодаря </a:t>
            </a:r>
            <a:r>
              <a:rPr lang="ru-RU" sz="1100" kern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канделильскому</a:t>
            </a:r>
            <a:r>
              <a:rPr lang="ru-RU" sz="1100" kern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100" kern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карнаубскому</a:t>
            </a:r>
            <a:r>
              <a:rPr lang="ru-RU" sz="1100" kern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воску.  Воск имеет очень тонкую пластичную структуру и при соприкосновении с кожей губ, от их тепла становятся мягким, обеспечивая ровное нанесение пигмента.</a:t>
            </a:r>
            <a:endParaRPr lang="ru-RU" sz="1100" dirty="0" smtClean="0">
              <a:effectLst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Уход: в состав входит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аргановое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масло. </a:t>
            </a:r>
            <a:endParaRPr lang="ru-RU" sz="105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kern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УФ-защита SPF 15.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100" kern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686175" algn="l"/>
              </a:tabLst>
            </a:pPr>
            <a:r>
              <a:rPr lang="ru-RU" sz="11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﻿</a:t>
            </a:r>
            <a:r>
              <a:rPr lang="ru-RU" sz="11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интересно: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686175" algn="l"/>
              </a:tabLst>
            </a:pPr>
            <a:r>
              <a:rPr lang="ru-RU" sz="11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Аргановое</a:t>
            </a:r>
            <a:r>
              <a:rPr lang="ru-RU" sz="11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масло еще называют жидким марокканским золотом. Основная его составляющая – полиненасыщенные жирные кислоты омега-6, на них приходится около 80% всего состава. В частности, стоит отметить олиго-</a:t>
            </a:r>
            <a:r>
              <a:rPr lang="ru-RU" sz="11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линолиевые</a:t>
            </a:r>
            <a:r>
              <a:rPr lang="ru-RU" sz="11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кислоты – в их «власти» замедлить старение клеток кожи. Не менее ценной является и </a:t>
            </a:r>
            <a:r>
              <a:rPr lang="ru-RU" sz="11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линолевая</a:t>
            </a:r>
            <a:r>
              <a:rPr lang="ru-RU" sz="11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кислота, которую наш организм самостоятельно не вырабатывает, и получить ее мы можем только извне, она обладает максимально смягчающим действием. Также, </a:t>
            </a:r>
            <a:r>
              <a:rPr lang="ru-RU" sz="11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арагновое</a:t>
            </a:r>
            <a:r>
              <a:rPr lang="ru-RU" sz="11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мало содержит витамины А, Е, F, токоферолы и полифенолы, являющиеся натуральными антиоксидантами.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686175" algn="l"/>
              </a:tabLst>
            </a:pP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686175" algn="l"/>
              </a:tabLst>
            </a:pPr>
            <a:r>
              <a:rPr lang="ru-RU" sz="1100" i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Суперакция</a:t>
            </a:r>
            <a:r>
              <a:rPr lang="ru-RU" sz="11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Матовая губная помада «Икона стиля» </a:t>
            </a:r>
            <a:r>
              <a:rPr lang="en-US" sz="1100" i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Giordani</a:t>
            </a:r>
            <a:r>
              <a:rPr lang="en-US" sz="11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Gold</a:t>
            </a:r>
            <a:r>
              <a:rPr lang="ru-RU" sz="11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 (со скидкой 40%) всего за 399 рублей, при одновременном заказе продуктов на 300 рублей из этого каталога. Обычная цена – 599 рублей.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***Предложение действительно при единовременном заказе продуктов. Для заказа товара по специальной цене из этого каталога указывайте в бланке специальный код </a:t>
            </a:r>
            <a:r>
              <a:rPr lang="ru-RU" sz="9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900" i="1" dirty="0" smtClean="0">
                <a:solidFill>
                  <a:srgbClr val="0D0D0D"/>
                </a:solidFill>
                <a:effectLst/>
                <a:latin typeface="GillSansAltOneWGL-Bold"/>
                <a:ea typeface="Calibri" panose="020F0502020204030204" pitchFamily="34" charset="0"/>
                <a:cs typeface="GillSansAltOneWGL-Bold"/>
              </a:rPr>
              <a:t>532317-26</a:t>
            </a:r>
            <a:r>
              <a:rPr lang="ru-RU" sz="900" i="1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illSansAltOneWGL-Bold"/>
              </a:rPr>
              <a:t>). </a:t>
            </a:r>
            <a:r>
              <a:rPr lang="ru-RU" sz="9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случае если продукт, продающийся по специальной цене, закончится, мы предложим замену. 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854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Матовая губная помада «Икона стиля» Giordani Gold 4 г.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32317 Чайная Роза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32318 Пыльная Роза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32319 Освежающий Розовый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32320 Коралловый Розовый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32321 Оранжевый Коралл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32322 Лиловая Орхидея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32323 Насыщенный Ягодный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32324 Сумеречная Роза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32325 Глубокий Малиновый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32326 Терпкий Бордовый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Преимущества продукта: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Большая палитра оттенков: 10 оттенков.  Натуральные и сочные яркие оттенки, среди которых смогут себе подобрать помаду девушки как холодного, так и теплого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цветотипа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Нежная, кремовая текстура со специальными пигментами для интенсивного, стойкого цвета и матового эффекта.</a:t>
            </a:r>
            <a:endParaRPr lang="ru-RU" sz="11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Ровное нанесение, стойкость и пластичность, благодаря </a:t>
            </a:r>
            <a:r>
              <a:rPr lang="ru-RU" sz="1200" kern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канделильскому</a:t>
            </a:r>
            <a:r>
              <a:rPr lang="ru-RU" sz="1200" kern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200" kern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карнаубскому</a:t>
            </a:r>
            <a:r>
              <a:rPr lang="ru-RU" sz="1200" kern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воску.  Воск имеет очень тонкую пластичную структуру и при соприкосновении с кожей губ, от их тепла становятся мягким, обеспечивая ровное нанесение пигмента.</a:t>
            </a:r>
            <a:endParaRPr lang="ru-RU" dirty="0" smtClean="0">
              <a:effectLst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Уход: в состав входит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аргановое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масло. </a:t>
            </a:r>
            <a:endParaRPr lang="ru-RU" sz="11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УФ-защита SPF 12.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686175" algn="l"/>
              </a:tabLs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﻿</a:t>
            </a: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интересно: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686175" algn="l"/>
              </a:tabLst>
            </a:pP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Аргановое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масло еще называют жидким марокканским золотом. Основная его составляющая – полиненасыщенные жирные кислоты омега-6, на них приходится около 80% всего состава. В частности, стоит отметить олиго-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линолиевые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кислоты – в их «власти» замедлить старение клеток кожи. Не менее ценной является и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линолевая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кислота, которую наш организм самостоятельно не вырабатывает, и получить ее мы можем только извне, она обладает максимально смягчающим действием. Также,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арагновое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мало содержит витамины А, Е, F, токоферолы и полифенолы, являющиеся натуральными антиоксидантами.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686175" algn="l"/>
              </a:tabLs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686175" algn="l"/>
              </a:tabLst>
            </a:pPr>
            <a:r>
              <a:rPr lang="ru-RU" sz="1200" i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Суперакция</a:t>
            </a:r>
            <a:r>
              <a:rPr lang="ru-RU" sz="12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Матовая губная помада «Икона стиля» </a:t>
            </a:r>
            <a:r>
              <a:rPr lang="en-US" sz="1200" i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Giordani</a:t>
            </a:r>
            <a:r>
              <a:rPr lang="en-US" sz="12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Gold</a:t>
            </a:r>
            <a:r>
              <a:rPr lang="ru-RU" sz="12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 (со скидкой 40%) всего за 399 рублей, при одновременном заказе продуктов на 300 рублей из этого каталога. Обычная цена – 599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***Предложение действительно при единовременном заказе продуктов. Для заказа товара по специальной цене из этого каталога указывайте в бланке специальный код </a:t>
            </a:r>
            <a:r>
              <a:rPr lang="ru-RU" sz="10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000" i="1" dirty="0" smtClean="0">
                <a:solidFill>
                  <a:srgbClr val="0D0D0D"/>
                </a:solidFill>
                <a:effectLst/>
                <a:latin typeface="GillSansAltOneWGL-Bold"/>
                <a:ea typeface="Calibri" panose="020F0502020204030204" pitchFamily="34" charset="0"/>
                <a:cs typeface="GillSansAltOneWGL-Bold"/>
              </a:rPr>
              <a:t>532317-26</a:t>
            </a:r>
            <a:r>
              <a:rPr lang="ru-RU" sz="1000" i="1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illSansAltOneWGL-Bold"/>
              </a:rPr>
              <a:t>). </a:t>
            </a:r>
            <a:r>
              <a:rPr lang="ru-RU" sz="10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случае если продукт, продающийся по специальной цене, закончится, мы предложим замену.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19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875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Уход за кожей лица уже стал привычным для большинства женщин. Очищающие средства, дневные и ночные кремы, сыворотки, все это многообразие позволяет сохранять красоту и молодость. Но почему-то многие забывают, что ухаживать надо не только за кожей лица, но и за кожей тела. В зимний период, традиционно, мы потребляем большое количество калорийной и жирной пищи, и делаем акцент в уходе только на увлажнение и питание, не заботясь об более активном и интенсивном уходе.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Но, именно с приходом весны, многие женщины начинают обращать внимание на появление на коже тела, неэстетичных бугорков и впадинок. Такое явление называется целлюлитом. Простым языком можно сказать, что целлюлит — это изменение жировой ткани, которое приводит к образованию неровной поверхности кожи. Все это из-за того, что участки проблемных зон, накапливают излишнее количество жидкости, токсинов и жира, за счет чего вещества, призванные расщеплять жировые отложения не могут «добраться» до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целлюлитных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отложений и вывести ненужный жир из организма. В таком случае не обойтись без специальных косметических средств, которые   будут воздействовать на внутренние причины и уберут внешние проявления, сделав кожу гладкой и ровной.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решения этого вопроса, в каталоге №4, Орифлейм предлагает </a:t>
            </a:r>
            <a:r>
              <a:rPr lang="ru-RU" sz="1100" baseline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31317 Антицеллюлитный гель для тела «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Боди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Актив»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150 мл.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средство- два в одном: активный комплекс ингредиентов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CelluSmooth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 более глубокое воздействие на кожу с помощью массажного ролика.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Кофеин, входящий в состав комплекса </a:t>
            </a:r>
            <a:r>
              <a:rPr lang="en-US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CelluSmooth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улучшает микроциркуляцию крови, тем самым способствует расщеплению подкожно жира, усиливает клеточный метаболизм, обладает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лимфодренажным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действием (выводит токсины и лишнюю жидкость)</a:t>
            </a:r>
            <a:endParaRPr lang="ru-RU" dirty="0" smtClean="0">
              <a:effectLst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Экстракт цветов лотоса в комплексе </a:t>
            </a:r>
            <a:r>
              <a:rPr lang="en-US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CelluSmooth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обладает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детоксикационным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действием. Механизм его действия похож на губку, он «вытягивает» на себя токсины, выводя их из кожи.</a:t>
            </a:r>
            <a:endParaRPr lang="ru-RU" dirty="0" smtClean="0">
              <a:effectLst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Гиалуроновая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кислота дополнительно введена в формулу геля, так как именно этот ингредиент является выбором номер один, когда речь заходит о максимальном и быстром увлажнении кожи. </a:t>
            </a:r>
            <a:endParaRPr lang="ru-RU" dirty="0" smtClean="0">
              <a:effectLst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Небольшое количество средства наносится на проблемную зону, делается массаж до полного впитывания. Рекомендуется перед использованием геля произвести процедуру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пиллинга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 помощью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скраба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это будет способствовать более глубокому проникновению средства и, как следствие, быстрому визуальному эффекту.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14 дней: проявления целлюлита менее заметны (68% подтвердили) *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результатам потребительского тестирования с участием 64 женщин.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каталоге №4 есть возможность приобрести антицеллюлитный гель для тела «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Боди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Актив» за 389 рублей.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упругости кожи груди и живота- важная составляющая женской красоты и хорошего самочувствия, особенно в весенний период.  При невнимательном и непостоянном уходе,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эластиновые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волокна теряют тонус, и кожа становится менее упругой.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31983 Укрепляющий гель для груди и живота «</a:t>
            </a:r>
            <a:r>
              <a:rPr lang="ru-RU" sz="1200" b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Боди</a:t>
            </a: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Актив»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125 мл.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Новинка каталога №4 – продукт, который решает вопросы улучшения микроциркуляции и повышения эластичности кожи.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состав растительного комплекса </a:t>
            </a:r>
            <a:r>
              <a:rPr lang="en-US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TargetShape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входят: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Кофеин, который способствует улучшению микроциркуляции кожи, улучшению питания клеток и быстрому выводу токсинов, шлаков и лишней жидкости. </a:t>
            </a:r>
            <a:endParaRPr lang="ru-RU" dirty="0" smtClean="0">
              <a:solidFill>
                <a:srgbClr val="0D0D0D"/>
              </a:solidFill>
              <a:effectLst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Экстракт земляного миндаля питает кожу, повышает эластичность, способствует омоложению кожу. </a:t>
            </a:r>
            <a:r>
              <a:rPr lang="ru-RU" dirty="0" smtClean="0">
                <a:solidFill>
                  <a:srgbClr val="0D0D0D"/>
                </a:solidFill>
                <a:effectLst/>
              </a:rPr>
              <a:t>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ru-RU" dirty="0" smtClean="0">
              <a:solidFill>
                <a:srgbClr val="0D0D0D"/>
              </a:solidFill>
              <a:effectLst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Небольшое количество средства наносится на кожу груди и живота, делается массаж до полного впитывания. Рекомендуется для ежедневного использования.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в каталоге №4 есть возможность приобрести укрепляющий гель для груди и живота «</a:t>
            </a:r>
            <a:r>
              <a:rPr lang="ru-RU" sz="1200" i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Боди</a:t>
            </a:r>
            <a:r>
              <a:rPr lang="ru-RU" sz="12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Актив» за 399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i="1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772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215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856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Тема каталога №4 – «Весна в большом городе. Стильный макияж &amp; модные тренды»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 устали от холодной зимы и серых будней?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Наступило время открыть новый весенний сезон, полный ярких красок, текстур и ароматов.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Этой весной – мы собрали все модные тренды в макияже и аксессуарах в одном месте!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Следуйте нашим советам, изучайте новые приемы в макияже – и вы станете самой модной девушкой в своем окружении!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Фокусы каталога: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в начале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интересные предложения со значительными скидками на нескольких разворотах в самом начале каталога, объединённые общими темами.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2)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Драйвер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– это очень привлекательный продукт, который можно получить по выгодной цене при условии размещения заказа на определенную сумму.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Драйвером каталога №4 является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набор из 5 универсальных средств «Новая мечта», который можно приобрести по уникальной цене 399 (-65%) рублей при единовременном заказе на 1190 рублей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в конце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это дополнительные интересные предложения с суперскидками на нескольких разворотах в самом конце каталога, объединённые общими темами.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4) Главные продукты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это популярные продукты с большой скидкой, они расположены внутри каталога. Потенциально это самые продаваемые продукты из текущего каталога. Дизайн страниц с такими продуктами намеренно отличается от остальных страниц с целью привлечения внимания.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на задней обложке каталога.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Это предложение называется «Дверь в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», так как многие клиенты начинают просмотр каталога с конца. Как правило, в каждом заказе есть этот продукт!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5) Кроме того, в каталоге, конечно, представлены ВСЕ категории продуктов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Вэлнэс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уход за кожей лица, декоративная косметика, ароматы, уход за волосами, уход за телом и аксессуары. При просмотре каталога стоит обратить внимание на продукты в разных категориях, чтобы найти именно то, что нужно вам.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269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ОТРАЖАЕТ ЛИ КОЖА ТВОЙ БИОЛОГИЧЕСКИЙ ВОЗРАСТ?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4 из 5 женщин не выглядят на свой возраст.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Обширное инновационное исследование старения кожи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AgeReflect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™, проведенное учеными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Орифлэйм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при участии 1000 женщин по всему миру, показало: 4 из 5 женщин не выглядят на свой возраст. Анализируя многочисленные факторы старения кожи, наши ученые также идентифицировали 12 основных признаков старения, которые включают морщины, потерю упругости, тусклый цвет кожи и другие возрастные признаки. На основе этих открытий были созданы линии средств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каждая из которых предназначена для решения определенных проблем.</a:t>
            </a: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Вам уже знакома серия </a:t>
            </a:r>
            <a:r>
              <a:rPr lang="en-US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en-US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Uitimate</a:t>
            </a:r>
            <a:r>
              <a:rPr lang="en-US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Lift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которая борется с потерей упругости и обладает мощным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лифтинговым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эффектом.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В каталоге №4, в бренде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выходит серия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Ecollagen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средства которой борются с морщинами, действуя еще на один возрастной признак зрелой кожи, выталкивая морщины изнутри.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Основная причина возникновения морщин – уменьшение выработки кожей коллаген коллагена, одного из необходимых структурных элементов нашей кожи. Это белок, который отвечает за форму и упругость кожи.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Активная формула средств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Ecollagen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основанная на действии 2-х ключевых ингредиентов, помогает значительно улучшить состояние кожи по признаку «глубокие морщины»</a:t>
            </a: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Ключевые ингредиенты: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Запатентованная 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Трипептид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-технология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основана на трех растительных пептидах, полученных из 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пшеницы, риса и дрожжей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, которые обладают сильными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антивозрастными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свойствами: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пептид пшеницы защищает ДНК клеток от фотостарения, усиливая механизмы самозащиты;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пептид риса активирует клеточную энергию для ускорения синтеза коллагена;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пептид дрожжей отвечает за синтез коллагена и укрепляет структуру кожи;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None/>
            </a:pP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В лабораторных условиях каждый из этих пептидов показывает высокую способность стимулировать производство коллагена, и, объединенные вместе, они демонстрируют невероятный синергетический эффект – синтез коллагена протекает почти в два раза активнее, чем с каждым из них по отдельности***.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Экстракт стволовых клеток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растений семейства пасленовых стимулирует выработку коллагена и нормализует его внутриклеточное производство, нейтрализуя энзимы, которые замедляют этот процесс. Клинически доказано, что экстракт стволовых клеток растений активирует синтез коллагена больше чем на 200%**.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Результат – отлаженная система производства коллагена в коже, который буквально выталкивает морщины изнутри. Вы обязательно почувствуете разницу: клинические тестирования показали, что средства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Ecollagen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сокращают количество морщин на 33% за 12 недель*, делая кожу более мягкой, ровной и свежей.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*По результатам клинических испытаний с использованием Дневного и Ночного крема против морщин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**Экстракт стволовых клеток растений – тест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in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vitro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***Тесты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in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Vitro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На странице №33 каталога №4 представлены 6 продуктов для 4-х шагового**** комплексного ухода серии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Ecollagen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которые Вы можете приобрести как в составе набора, так и каждое средство по отдельности.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****4-х шаговая система ежедневного ухода построена таким образом, что каждый шаг идеально дополняет предыдущий. Выполняя все 4 шага программы и затрачивая всего по 2 минуты утром и вечером, вы сможете достичь максимальных результатов, увеличив эффект от применения средств в 7 раз!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28971 Комплексный уход против морщин 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Ecollagen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В состав набора входит: очищающая гель-пенка (200 мл); обновляющий тоник (200 мл); крем для кожи вокруг глаз против морщин (15 мл); сыворотка для лица против морщин (30 мл); дневной крем против морщин SPF 15 (50 мл); ночной крем против морщин (50 мл)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Набор комплексного ухода против морщин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Ecollagen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(28971)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можно приобрести всего за 4599 рублей! Экономия при покупке набора составит 1960 рублей.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О продуктах: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ШАГ 1: ОЧИЩЕНИЕ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Тщательное очищение кожи позволяет активным веществам в составе кремов и сывороток проникать глубже и действовать эффективнее. Нанесите очищающее средство на кожу лица и затем смойте водой или аккуратно удалите ватным диском. Тонизирование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завершает этап очищения, удаляя оставшиеся загрязнения, освежая и насыщая кожу влагой. Смочите ватный диск и протрите лицо, избегая области вокруг глаз.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32596 Очищающая гель-пенка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200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• гель-пенка образует при нанесении густую пену, при этом бережно очищает и удаляет загрязнения, освежая кожу и делая кожу мягкой и бархатистой.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• в основе средства лежит технология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CellActive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с антиоксидантным и легким осветляющим действием.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• имеет легкий аромат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• флакон с дозатором – это удобство и экономичность в использовании.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32128 Обновляющий тоник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200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• тоник с технологией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CellRenew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оказывает обновляющее действие за счет содержания молочной кислоты.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• завершает очищение и насыщает кожу влагой, придавая ей свежесть, мягкость, гладкость и здоровое сияние.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• имеет легкий аромат.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ШАГ 2: УХОД ЗА КОЖЕЙ ВОКРУГ ГЛАЗ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Нежная зона вокруг глаз требует особой бережности – тонкая кожа больше подвержена растяжению и возрастным изменениям. Формулы всех кремов для кожи вокруг глаз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специально разработаны таким образом, чтобы обеспечить наиболее деликатный и в то же время эффективный уход. Нанесите крем при помощи специального роликового аппликатора и вбивайте, с помощью безымянного пальцем, нежными похлопывающими движениями, в область кожи вокруг глаз, до полного впитывания.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31546 Крем для кожи вокруг глаз против морщин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Ecollagen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15мл.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при регулярном применении заметно сокращает морщины вокруг глаз, </a:t>
            </a:r>
            <a:r>
              <a:rPr lang="ru-RU" sz="1200" dirty="0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уменьшает выраженность темных кругов и припухлостей под глазами, возвращая коже вокруг глаз сияние и упругость. </a:t>
            </a:r>
            <a:endParaRPr lang="ru-RU" dirty="0" smtClean="0">
              <a:solidFill>
                <a:srgbClr val="000000"/>
              </a:solidFill>
              <a:effectLst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с охлаждающим роликовым аппликатором.</a:t>
            </a:r>
            <a:endParaRPr lang="ru-RU" dirty="0" smtClean="0">
              <a:solidFill>
                <a:srgbClr val="000000"/>
              </a:solidFill>
              <a:effectLst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D0D0D"/>
                </a:solidFill>
                <a:effectLst/>
                <a:cs typeface="Tahoma" panose="020B0604030504040204" pitchFamily="34" charset="0"/>
              </a:rPr>
              <a:t>с легким незаметным ароматом.</a:t>
            </a:r>
            <a:endParaRPr lang="ru-RU" dirty="0" smtClean="0">
              <a:solidFill>
                <a:srgbClr val="0D0D0D"/>
              </a:solidFill>
              <a:effectLst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ШАГ 3: АКТИВАТОР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Сыворотки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являются незаменимым шагом ежедневного ухода: их формулы содержат высокую концентрацию необходимых для молодости вашей кожи веществ и усиливают действие дневного и ночного крема. Нанесите сыворотку на очищенную и подготовленную кожу лица и шеи, с помощью кончиков пальцев, избегая области вокруг глаз.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Достаточно одной порции из дозатора – все они разработаны таким образом, чтобы количество средства было оптимальным.</a:t>
            </a: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31547 Сыворотка для лица против морщин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Ecollagen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30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сыворотка с высокой концентрацией активных веществ (</a:t>
            </a:r>
            <a:r>
              <a:rPr lang="ru-RU" sz="1200" dirty="0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запатентованная </a:t>
            </a:r>
            <a:r>
              <a:rPr lang="ru-RU" sz="1200" dirty="0" err="1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трипептид</a:t>
            </a:r>
            <a:r>
              <a:rPr lang="ru-RU" sz="1200" dirty="0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-технология и экстракт стволовых клеток растений) заметно сокращает морщины, выталкивая их изнутри, смягчает кожу и освежает тон.</a:t>
            </a:r>
            <a:endParaRPr lang="ru-RU" dirty="0" smtClean="0">
              <a:solidFill>
                <a:srgbClr val="000000"/>
              </a:solidFill>
              <a:effectLst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 усиливает действие дневного и ночного крема против морщин </a:t>
            </a:r>
            <a:r>
              <a:rPr lang="ru-RU" sz="1200" dirty="0" err="1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NovAge</a:t>
            </a:r>
            <a:r>
              <a:rPr lang="ru-RU" sz="1200" dirty="0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Ecollagen</a:t>
            </a:r>
            <a:r>
              <a:rPr lang="ru-RU" sz="1200" dirty="0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.</a:t>
            </a:r>
            <a:endParaRPr lang="ru-RU" dirty="0" smtClean="0">
              <a:solidFill>
                <a:srgbClr val="000000"/>
              </a:solidFill>
              <a:effectLst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легкая текстура обеспечивает глубокое проникновение активных компонентов.</a:t>
            </a:r>
            <a:endParaRPr lang="ru-RU" dirty="0" smtClean="0">
              <a:solidFill>
                <a:srgbClr val="000000"/>
              </a:solidFill>
              <a:effectLst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имеет легкий аромат.</a:t>
            </a:r>
            <a:endParaRPr lang="ru-RU" dirty="0" smtClean="0">
              <a:solidFill>
                <a:srgbClr val="000000"/>
              </a:solidFill>
              <a:effectLst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удобство в применении - упаковка с дозатором, который разработан таким образом, что 1 нажатие = 1 порция средства, достаточная для лица и шеи.</a:t>
            </a:r>
            <a:endParaRPr lang="ru-RU" dirty="0" smtClean="0">
              <a:solidFill>
                <a:srgbClr val="000000"/>
              </a:solidFill>
              <a:effectLst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D0D0D"/>
                </a:solidFill>
                <a:effectLst/>
                <a:cs typeface="Calibri" panose="020F0502020204030204" pitchFamily="34" charset="0"/>
              </a:rPr>
              <a:t>дополнительные ингредиенты: молочная и салициловая кислоты, оказывающие стимулирующий и обновляющий эффект на клетки кожи.</a:t>
            </a:r>
            <a:endParaRPr lang="ru-RU" dirty="0" smtClean="0">
              <a:solidFill>
                <a:srgbClr val="0D0D0D"/>
              </a:solidFill>
              <a:effectLst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ШАГ 4: ОСНОВНОЙ УХОД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Дневной и ночной кремы обязательно нужно использовать в комплексе для максимальной эффективности: они разработаны таким образом, чтобы идеально дополнять, но не заменять друг друга. Дневной крем, в частности, обеспечивает защиту от фотостарения, а ночной крем глубоко питает клетки в ночные часы – время, когда активные ингредиенты усваиваются кожей лучше всего. Наносите утром и вечером на лицо и шею после применения сыворотки нежными массажными движениями, избегая области вокруг глаз.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31544 Дневной крем против морщин SPF 15 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Ecollagen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50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комфортная, сливочная текстура -  подходит для всех типов кожи.</a:t>
            </a:r>
            <a:endParaRPr lang="ru-RU" dirty="0" smtClean="0">
              <a:solidFill>
                <a:srgbClr val="000000"/>
              </a:solidFill>
              <a:effectLst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выталкивает морщины изнутри,</a:t>
            </a:r>
            <a:r>
              <a:rPr lang="ru-RU" sz="1200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освежает цвет лица при регулярном использовании и активно увлажняет кожу. </a:t>
            </a:r>
            <a:endParaRPr lang="ru-RU" dirty="0" smtClean="0">
              <a:solidFill>
                <a:srgbClr val="000000"/>
              </a:solidFill>
              <a:effectLst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содержит SPF 15 и защищает кожу от фотостарения.</a:t>
            </a:r>
            <a:endParaRPr lang="ru-RU" dirty="0" smtClean="0">
              <a:solidFill>
                <a:srgbClr val="000000"/>
              </a:solidFill>
              <a:effectLst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имеет деликатный и нежный аромат.  </a:t>
            </a:r>
            <a:endParaRPr lang="ru-RU" dirty="0" smtClean="0">
              <a:solidFill>
                <a:srgbClr val="000000"/>
              </a:solidFill>
              <a:effectLst/>
            </a:endParaRPr>
          </a:p>
          <a:p>
            <a:pPr marL="457200">
              <a:lnSpc>
                <a:spcPct val="10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 </a:t>
            </a:r>
            <a:endParaRPr lang="ru-RU" dirty="0" smtClean="0">
              <a:effectLst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31545 Ночной крем против морщин 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Ecollagen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50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• питательный ночной крем с богатой насыщенной текстурой.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• при регулярном использовании сокращает морщины, выравнивает кожу, освежает цвет лица, активно питает кожу в течение ночи, делая ее мягкой и упругой.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• имеет легкий аромат.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Очищающая гель-пенка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(32596) за 630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Обновляющий тоник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(32128)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630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Крем для кожи вокруг глаз против морщин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Ecollagen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(31546) за 1100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Сыворотка для лица против морщин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Ecollagen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(31547) за 1800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Дневной крем против морщин SPF 15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Ecollagen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(31544) за 1200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Ночной крем против морщин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Ecollagen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(31545)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за 1200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Набор комплексного ухода против морщин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Ecollagen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(28971)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можно приобрести всего за 4599 рублей!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Если приобретать средства для ухода по отдельности, то стоимость набора будет 6559 рублей. Экономия при покупке набора в каталоге №4 составит 1960 рублей!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055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05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 больше людей ценят универсальность. Это качество важно нам как при выборе гаджетов, так и при выборе одежды и косметических средств.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Что такое универсальные косметические продукты? Это продукты,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которые подходят для любого типа кожи и возраста, соответственно подойдут для любого члена семьи.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каталоге №4 компания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предлагает сразу целый набор самых нужных средств для вашей (и не только) красоты этой весной.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Составляющие набора: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Мягкое очищающее средство для интимной гигиены «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Феминэль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300 мл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средство содержит натуральную молочную кислоту, которая обладает успокаивающим и увлажняющим действием.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сохраняет оптимальный уровень увлажненности за счет содержания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пантенола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обладает успокаивающим, смягчающим действием за счет входящего в состав экстракта пиона, масла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сладкого миндаля.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 содержит мыла.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имеет приятный цветочный аромат.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рекомендовано для ежедневного применения.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одобрено дерматологами и гинекологами.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Крем-гель для лица «Алоэ вера» 50 мл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нежный крем с легкой текстурой двойного действия: можно использовать как дневной, так и как ночной крем.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смягчает и разглаживает кожу, придавая ей здоровый вид.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подходит для нормальной/комбинированной кожи всех возрастов.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мгновенно увлажняет кожу, восстанавливает баланс влаги, придавая коже ощущение мягкости.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Защитный крем для рук «Нежность» 100 мл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формула, обогащенная маслом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макадамии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интенсивно увлажняет кожу и защищает от сухости.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придает рукам и ногтям ухоженный вид.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быстро впитывается, не оставляя липкого ощущения. Легкий крем питает и восстанавливает кожу рук. 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Шариковый дезодорант-антиперспирант без белых следов «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Активэль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50 мл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уменьшает потоотделение и убирает запах пота на 24 часа (подтверждено клиническими испытаниями).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 оставляет белых следов на одежде.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 содержит спирта.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 сушит кожу, так как содержит минеральный ухаживающий комплекс.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придает коже нежный и приятный аромат.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дерматологически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протестирован.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Гель для душа «Знойная Танзания» 250 мл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бодрящий гель с экзотическим ароматом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моринги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баобаба.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придает ощущение свежести и поднимает настроение.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имеет нейтральный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подходит для всех типов кожи.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Только в каталоге №4 вы можете приобрести набор из 5 средств по уникальной цене 399 (-65%) рублей при единовременном заказе на 1190 рублей.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Предложение действительно при единовременном заказе продуктов. В случае если продукт, продающийся по специальной цене, закончится, мы предложим замену.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671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49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­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221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различных социологических исследований, именно весну большинство респондентов называют любимым временем года. Ведь, весна – это время обновления природы, обилия новых красок и запахов вокруг. Конечно, для каждого из нас, весна ассоциируется с чем-то своим, и при этом, в нашем сознании есть и образы весны, понятные всем, такие как цветение сирени и вишни.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Самая весенняя парфюмерная премьера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Орифлэйм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женская коллекция ароматов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Women's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Collection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с ключевыми нотами вишневого цвета и белой сирени.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Ароматы 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Women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Collection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это продолжение, ставшей уже популярной, коллекции мужских ароматов 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Collection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вышедших в марте 2009 года.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32440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Туалетная вода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Women's Collection Delicate Cherry Blossom, 50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ноты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сладкий миндаль, вишневый цвет, кедр.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Это интересно. О нотах: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Аромат вишни – это бесспорно, женский аромат, поэтому его практически не встретишь в мужских композициях, и очень редко - в композициях категории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унисекс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. Парфюмеры стремятся использовать все нюансы этого многогранного аромата, сочетая его с другими нотами.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Аромат вишни обладает способностью снимать стресс и находить резервные силы организма, успокаивать, повышать настроение, укреплять уверенность в себе, бороться с последствиями стрессов.  Вишневый аромат признан как мощное тонизирующее средство, а также достаточно сильный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афродизиак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, пробуждающий чувственность и сексуальность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Японии и в Китае вишня стала неотъемлемой частью национальной культуры, в ее честь устраиваются праздники и церемонии.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32438 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Туалетная вода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Women's Collection Innocent White Lilac, 50 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мл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Основные ноты: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зеленые листья, белая сирень, гелиотроп.</a:t>
            </a:r>
          </a:p>
          <a:p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Это интересно. О нотах: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Родиной сирени является Малая и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Юго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–Восточная Азия. В Европе сирень стала известна только в 16 веке. С тех пор выведено более 30 сортов сирени с цветами различных размеров и различной окраски – от традиционных сиреневых, до белых, красных и даже желтых.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Множество легенд и преданий, связанных с этим благоухающим цветком говорит только о том, что сирень никого не может оставить равнодушным, во многом – благодаря своему аромату.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Узнаваемый, терпкий, слегка горьковатый, непредсказуемый и одурманивающий аромат сирени получил широкое распространение в парфюмерии, так как может обрастать удивительными оттенками, меняться и играть, создавать композицию вместе с другими цветочными ароматами, подстраиваясь под них, или, как это чаще бывает, подстраивая их под себя.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Туалетная вода</a:t>
            </a:r>
            <a:r>
              <a:rPr lang="en-US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Women's Collection Innocent White Lilac 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за</a:t>
            </a:r>
            <a:r>
              <a:rPr lang="en-US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649 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рублей</a:t>
            </a:r>
            <a:r>
              <a:rPr lang="en-US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Туалетная вода</a:t>
            </a:r>
            <a:r>
              <a:rPr lang="en-US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Women's Collection Delicate Cherry Blossom </a:t>
            </a:r>
            <a:r>
              <a:rPr lang="en-US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за</a:t>
            </a:r>
            <a:r>
              <a:rPr lang="en-US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649 </a:t>
            </a:r>
            <a:r>
              <a:rPr lang="en-US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рублей</a:t>
            </a:r>
            <a:r>
              <a:rPr lang="en-US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.</a:t>
            </a:r>
            <a:endParaRPr lang="ru-RU" sz="1200" i="1" kern="12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Акция!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Сделайте заказ на 300 рублей из этого каталога и получите возможность приобрести любой аромат из коллекции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Women's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Collection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со скидкой 40% всего за 499 рублей.	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*Предложение действительно при единовременном заказе продуктов. Для заказа товара по специальной цене из этого каталога указывайте в бланке специальный код. В случае, если продукт, продающийся по специальной цене, закончится, мы предложим замену. Каждые 300 рублей заказа дают право на приобретение 1 парфюма с указанной скидкой. Продукты со стр. 142-145 не учитываются в сумме заказа 300 рублей по акции.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772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5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7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051212" y="3051212"/>
            <a:ext cx="6858004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906888" cy="490066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9" name="Picture 8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120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3033464" y="2996950"/>
            <a:ext cx="68580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230425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7" name="Picture 6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14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051212" y="3051212"/>
            <a:ext cx="6858004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908720"/>
            <a:ext cx="6335886" cy="266429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3645024"/>
            <a:ext cx="3383558" cy="302433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3645024"/>
            <a:ext cx="2951510" cy="302433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906888" cy="490066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Picture 10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396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3001557" y="3015206"/>
            <a:ext cx="68580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908720"/>
            <a:ext cx="6335886" cy="266429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3645024"/>
            <a:ext cx="3383558" cy="302433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3645024"/>
            <a:ext cx="2951510" cy="302433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906888" cy="490066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Picture 10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327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015209" y="3015208"/>
            <a:ext cx="6858003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908720"/>
            <a:ext cx="6335886" cy="266429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3645024"/>
            <a:ext cx="3383558" cy="302433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3645024"/>
            <a:ext cx="2951510" cy="302433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906888" cy="490066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Picture 10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55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023202" y="3007214"/>
            <a:ext cx="68580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908720"/>
            <a:ext cx="6335886" cy="266429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3645024"/>
            <a:ext cx="3383558" cy="302433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3645024"/>
            <a:ext cx="2951510" cy="302433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906888" cy="490066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Picture 10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55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3033464" y="2996950"/>
            <a:ext cx="68580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908720"/>
            <a:ext cx="6335886" cy="266429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3645024"/>
            <a:ext cx="3383558" cy="302433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3645024"/>
            <a:ext cx="2951510" cy="302433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906888" cy="490066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Picture 10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925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321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32BBDB-C7E1-4B55-A4B2-5B438713971A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F2E504-5903-4968-901B-1307BC280A30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263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http://mlm-oriflame.at.ua/bumaga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5"/>
          <a:stretch/>
        </p:blipFill>
        <p:spPr bwMode="auto">
          <a:xfrm>
            <a:off x="4677904" y="4048424"/>
            <a:ext cx="1286953" cy="54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oriflame-su.ru/wp-content/uploads/2012/08/images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2583612"/>
            <a:ext cx="948288" cy="88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www.677spo.com/i/p/1380571866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139260"/>
            <a:ext cx="1025354" cy="105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NALEXEEVA\Downloads\ori_foun_color_primary.ai.jpg"/>
          <p:cNvPicPr/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2" y="5171187"/>
            <a:ext cx="990600" cy="936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1331640" y="3647053"/>
            <a:ext cx="32403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libri"/>
              </a:rPr>
              <a:t>На церемонии награждения премии </a:t>
            </a:r>
            <a:r>
              <a:rPr lang="ru-RU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libri"/>
              </a:rPr>
              <a:t>«Товар Года – 2014» </a:t>
            </a:r>
            <a:r>
              <a:rPr lang="ru-RU" sz="13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libri"/>
              </a:rPr>
              <a:t>Орифлэйм</a:t>
            </a:r>
            <a:r>
              <a:rPr lang="ru-RU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libri"/>
              </a:rPr>
              <a:t>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libri"/>
              </a:rPr>
              <a:t>впервые был награжден в специальной номинации «За высокое качество в категории Декоративная косметика» 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5964857" y="5099700"/>
            <a:ext cx="28873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Компания </a:t>
            </a:r>
            <a:r>
              <a:rPr lang="ru-RU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Орифлэйм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оказывает поддержку нуждающимся детям и помогает получить образование молодым женщинам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рамках благотворительных программ.</a:t>
            </a:r>
            <a:endParaRPr lang="en-US" sz="13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Calibri"/>
              </a:rPr>
              <a:t> 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ea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5940152" y="923236"/>
            <a:ext cx="326393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Calibri"/>
              </a:rPr>
              <a:t>Продукция </a:t>
            </a:r>
            <a:r>
              <a:rPr lang="ru-RU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Calibri"/>
              </a:rPr>
              <a:t>Орифлэйм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Calibri"/>
              </a:rPr>
              <a:t> и ее </a:t>
            </a:r>
            <a:r>
              <a:rPr lang="ru-RU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Calibri"/>
              </a:rPr>
              <a:t>компо</a:t>
            </a: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Calibri"/>
              </a:rPr>
              <a:t>-</a:t>
            </a:r>
            <a:r>
              <a:rPr lang="ru-RU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Calibri"/>
              </a:rPr>
              <a:t>ненты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Calibri"/>
              </a:rPr>
              <a:t> не тестировались на животных </a:t>
            </a:r>
            <a:endParaRPr lang="en-US" sz="13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Calibri"/>
            </a:endParaRPr>
          </a:p>
          <a:p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Calibri"/>
              </a:rPr>
              <a:t>в процессе разработки. Компания </a:t>
            </a:r>
            <a:r>
              <a:rPr lang="ru-RU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Calibri"/>
              </a:rPr>
              <a:t>Орифлэйм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Calibri"/>
              </a:rPr>
              <a:t> придерживается этого принципа со дня своего основания – 1967 г.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ea typeface="Calibri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5964857" y="2291388"/>
            <a:ext cx="317914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Calibri"/>
              </a:rPr>
              <a:t>100% качество продукции. Наша косметика изготовлена по новейшим технологиям с жестким контролем производства и соблюдением принципов безопасности для окружающей среды.</a:t>
            </a: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Calibri"/>
              </a:rPr>
              <a:t> 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ea typeface="Calibri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1331640" y="995244"/>
            <a:ext cx="324036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Times New Roman"/>
              </a:rPr>
              <a:t>На церемонии </a:t>
            </a:r>
            <a:r>
              <a:rPr lang="ru-RU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Times New Roman"/>
              </a:rPr>
              <a:t>TopBeauty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Times New Roman"/>
              </a:rPr>
              <a:t> </a:t>
            </a:r>
            <a:r>
              <a:rPr lang="ru-RU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Times New Roman"/>
              </a:rPr>
              <a:t>Awards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Times New Roman"/>
              </a:rPr>
              <a:t> 2013 обновленная линия </a:t>
            </a:r>
            <a:r>
              <a:rPr lang="ru-RU" sz="13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Times New Roman"/>
              </a:rPr>
              <a:t>Optimals</a:t>
            </a:r>
            <a:r>
              <a:rPr lang="ru-RU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Times New Roman"/>
              </a:rPr>
              <a:t> от </a:t>
            </a:r>
            <a:r>
              <a:rPr lang="ru-RU" sz="13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Times New Roman"/>
              </a:rPr>
              <a:t>Орифлэйм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Times New Roman"/>
              </a:rPr>
              <a:t> признана лучшей среди средств по уходу за кожей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Times New Roman"/>
              </a:rPr>
              <a:t>.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ea typeface="Times New Roman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5964857" y="3659540"/>
            <a:ext cx="3179143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Бумага для каталога</a:t>
            </a:r>
            <a:r>
              <a:rPr lang="ru-RU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libri"/>
              </a:rPr>
              <a:t> </a:t>
            </a:r>
            <a:r>
              <a:rPr lang="ru-RU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производится из</a:t>
            </a:r>
            <a:r>
              <a:rPr lang="ru-RU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libri"/>
              </a:rPr>
              <a:t> </a:t>
            </a:r>
            <a:r>
              <a:rPr lang="ru-RU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возобновляемых лесных</a:t>
            </a:r>
            <a:r>
              <a:rPr lang="ru-RU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libri"/>
              </a:rPr>
              <a:t> </a:t>
            </a:r>
            <a:r>
              <a:rPr lang="ru-RU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ресурсов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что подтверждено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libri"/>
              </a:rPr>
              <a:t>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сертификатом </a:t>
            </a:r>
            <a:r>
              <a:rPr lang="en-GB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Rainforest Alliance</a:t>
            </a:r>
            <a:r>
              <a:rPr lang="en-GB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libri"/>
              </a:rPr>
              <a:t>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(Тропического альянса).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libri"/>
              </a:rPr>
              <a:t> </a:t>
            </a:r>
            <a:endParaRPr lang="en-US" sz="13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Times New Roman"/>
            </a:endParaRP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Calibri"/>
              </a:rPr>
              <a:t> 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ea typeface="Calibri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331640" y="2294636"/>
            <a:ext cx="32059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Calibri"/>
              </a:rPr>
              <a:t>Парфюмерная вода </a:t>
            </a:r>
            <a:r>
              <a:rPr lang="en-US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Calibri"/>
              </a:rPr>
              <a:t>Possess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Calibri"/>
              </a:rPr>
              <a:t>была названа Лучшим женским ароматом года и  получила премию </a:t>
            </a:r>
            <a:r>
              <a:rPr lang="en-US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Calibri"/>
              </a:rPr>
              <a:t>Fifi</a:t>
            </a: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Calibri"/>
              </a:rPr>
              <a:t> Russian Fragrance Awards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Calibri"/>
              </a:rPr>
              <a:t> 2014.</a:t>
            </a:r>
            <a:endParaRPr lang="en-US" sz="13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Calibri"/>
            </a:endParaRPr>
          </a:p>
          <a:p>
            <a:pPr>
              <a:spcAft>
                <a:spcPts val="0"/>
              </a:spcAft>
            </a:pPr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/>
                <a:ea typeface="Calibri"/>
              </a:rPr>
              <a:t> 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074" y="3731548"/>
            <a:ext cx="510002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542" y="2297689"/>
            <a:ext cx="1161665" cy="774984"/>
          </a:xfrm>
          <a:prstGeom prst="rect">
            <a:avLst/>
          </a:prstGeom>
        </p:spPr>
      </p:pic>
      <p:pic>
        <p:nvPicPr>
          <p:cNvPr id="16" name="Picture 2" descr="\\msk-ent01.msk.ori.local\groups\Regional Communications\2015\Corporate PR\TopBeauty Awards\Logo_awards.png"/>
          <p:cNvPicPr>
            <a:picLocks noChangeAspect="1" noChangeArrowheads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787" y="4922222"/>
            <a:ext cx="736295" cy="168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>
          <a:xfrm>
            <a:off x="1366003" y="5103182"/>
            <a:ext cx="320599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Легкий дневной крем против морщин «</a:t>
            </a:r>
            <a:r>
              <a:rPr lang="ru-RU" sz="13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Эколлаген</a:t>
            </a:r>
            <a:r>
              <a:rPr lang="ru-RU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»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получил премию </a:t>
            </a:r>
            <a:r>
              <a:rPr lang="ru-RU" sz="13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TopBeauty</a:t>
            </a:r>
            <a:r>
              <a:rPr lang="ru-RU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ru-RU" sz="13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Awards</a:t>
            </a:r>
            <a:r>
              <a:rPr lang="ru-RU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2014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и был назвал Лучшим средством </a:t>
            </a:r>
            <a:r>
              <a:rPr lang="ru-RU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антивозрастного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ухода в категории масс-</a:t>
            </a:r>
            <a:r>
              <a:rPr lang="ru-RU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маркет</a:t>
            </a: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867" y="923236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814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B\Desktop\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11114"/>
            <a:ext cx="9252000" cy="6941807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A874CCE-37EF-CE40-8532-E181A22C46D2}" type="datetime1">
              <a:rPr lang="en-GB" smtClean="0">
                <a:solidFill>
                  <a:prstClr val="white"/>
                </a:solidFill>
              </a:rPr>
              <a:pPr/>
              <a:t>16/02/2016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0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Copyright ©2014 by Oriflame Cosmetics SA</a:t>
            </a:r>
            <a:endParaRPr lang="sv-SE" sz="800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F8C3A03E-2591-4D09-83D1-82A7B163E028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192" y="2244036"/>
            <a:ext cx="5328592" cy="183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12533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3001557" y="3015206"/>
            <a:ext cx="68580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906888" cy="490066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9" name="Picture 8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64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906" y="454420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http://mlm-oriflame.at.ua/bumaga.jp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5"/>
          <a:stretch/>
        </p:blipFill>
        <p:spPr bwMode="auto">
          <a:xfrm>
            <a:off x="4677905" y="3474664"/>
            <a:ext cx="1286953" cy="54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oriflame-su.ru/wp-content/uploads/2012/08/images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2144327"/>
            <a:ext cx="948288" cy="88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www.677spo.com/i/p/1380571866.jp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3" y="726872"/>
            <a:ext cx="1025354" cy="105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NALEXEEVA\Downloads\ori_foun_color_primary.ai.jpg"/>
          <p:cNvPicPr/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9682" y="4445026"/>
            <a:ext cx="990600" cy="936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1331640" y="2625050"/>
            <a:ext cx="3240360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На церемонии награждения премии </a:t>
            </a:r>
            <a:r>
              <a:rPr lang="ru-RU" sz="12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«Товар Года – 2014» </a:t>
            </a:r>
            <a:r>
              <a:rPr lang="ru-RU" sz="12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Орифлэйм</a:t>
            </a:r>
            <a:r>
              <a:rPr lang="ru-RU" sz="12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впервые был награжден в специальной номинации «За высокое качество в категории Декоративная косметика» </a:t>
            </a:r>
            <a:endParaRPr lang="en-US" sz="12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5964858" y="4436293"/>
            <a:ext cx="307163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Компания </a:t>
            </a:r>
            <a:r>
              <a:rPr lang="ru-RU" sz="1300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Орифлэйм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 </a:t>
            </a: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оказывает поддержку нуждающимся детям и помогает получить образование </a:t>
            </a:r>
            <a:r>
              <a:rPr lang="ru-RU" sz="13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молодым женщинам в рамках </a:t>
            </a:r>
            <a:r>
              <a:rPr lang="ru-RU" sz="130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благотворительных </a:t>
            </a:r>
            <a:r>
              <a:rPr lang="ru-RU" sz="13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программ</a:t>
            </a:r>
            <a:r>
              <a:rPr lang="ru-RU" sz="130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. </a:t>
            </a:r>
            <a:endParaRPr lang="en-US" sz="1300" kern="120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Calibri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5940153" y="582567"/>
            <a:ext cx="326393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Продукция </a:t>
            </a:r>
            <a:r>
              <a:rPr lang="ru-RU" sz="1300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Орифлэйм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и ее </a:t>
            </a:r>
            <a:r>
              <a:rPr lang="ru-RU" sz="1300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компо</a:t>
            </a:r>
            <a:r>
              <a:rPr lang="en-US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-</a:t>
            </a:r>
            <a:r>
              <a:rPr lang="ru-RU" sz="1300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ненты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не тестировались на животных </a:t>
            </a:r>
            <a:endParaRPr lang="en-US" sz="13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в процессе разработки. Компания </a:t>
            </a:r>
            <a:r>
              <a:rPr lang="ru-RU" sz="1300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Орифлэйм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придерживается этого принципа со дня своего основания – 1967 г.</a:t>
            </a:r>
            <a:endParaRPr lang="en-US" sz="13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5964858" y="1896928"/>
            <a:ext cx="317914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100% качество продукции. Наша косметика изготовлена по новейшим технологиям с жестким контролем производства и соблюдением принципов безопасности для окружающей среды.</a:t>
            </a:r>
            <a:r>
              <a:rPr lang="en-US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331640" y="627680"/>
            <a:ext cx="32403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На церемонии </a:t>
            </a:r>
            <a:r>
              <a:rPr lang="ru-RU" sz="1250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TopBeauty</a:t>
            </a:r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</a:t>
            </a:r>
            <a:r>
              <a:rPr lang="ru-RU" sz="1250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Awards</a:t>
            </a:r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2013 обновленная линия </a:t>
            </a:r>
            <a:r>
              <a:rPr lang="ru-RU" sz="12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Optimals</a:t>
            </a:r>
            <a:r>
              <a:rPr lang="ru-RU" sz="1250" b="1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от </a:t>
            </a:r>
            <a:r>
              <a:rPr lang="ru-RU" sz="12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Орифлэйм</a:t>
            </a:r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признана лучшей среди средств по уходу за кожей. </a:t>
            </a:r>
            <a:endParaRPr lang="en-US" sz="1250" dirty="0">
              <a:solidFill>
                <a:prstClr val="black">
                  <a:lumMod val="65000"/>
                  <a:lumOff val="35000"/>
                </a:prstClr>
              </a:solidFill>
              <a:latin typeface="Times New Roman"/>
              <a:ea typeface="Times New Roman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5964858" y="3265081"/>
            <a:ext cx="3179143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Бумага для каталога</a:t>
            </a: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производится из</a:t>
            </a: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возобновляемых лесных</a:t>
            </a: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ресурсов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что подтверждено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</a:rPr>
              <a:t>сертификатом </a:t>
            </a:r>
            <a:r>
              <a:rPr lang="en-GB" sz="1300" dirty="0">
                <a:solidFill>
                  <a:prstClr val="black">
                    <a:lumMod val="65000"/>
                    <a:lumOff val="35000"/>
                  </a:prstClr>
                </a:solidFill>
              </a:rPr>
              <a:t>Rainforest Alliance</a:t>
            </a:r>
            <a:r>
              <a:rPr lang="en-GB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</a:rPr>
              <a:t>(Тропического альянса).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endParaRPr lang="en-US" sz="1300" dirty="0">
              <a:solidFill>
                <a:prstClr val="black">
                  <a:lumMod val="65000"/>
                  <a:lumOff val="35000"/>
                </a:prstClr>
              </a:solidFill>
              <a:ea typeface="Times New Roman"/>
            </a:endParaRPr>
          </a:p>
          <a:p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331641" y="1658122"/>
            <a:ext cx="32059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Парфюмерная вода </a:t>
            </a:r>
            <a:r>
              <a:rPr lang="en-US" sz="12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Possess </a:t>
            </a:r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была названа Лучшим женским ароматом года и  получила премию </a:t>
            </a:r>
            <a:r>
              <a:rPr lang="en-US" sz="125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FiFi</a:t>
            </a:r>
            <a:r>
              <a:rPr lang="en-US" sz="12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en-US" sz="12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Russian Fragrance Awards</a:t>
            </a:r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2014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.</a:t>
            </a:r>
            <a:endParaRPr lang="en-US" sz="13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8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606" y="2488582"/>
            <a:ext cx="510002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975" y="1624069"/>
            <a:ext cx="1161665" cy="774984"/>
          </a:xfrm>
          <a:prstGeom prst="rect">
            <a:avLst/>
          </a:prstGeom>
        </p:spPr>
      </p:pic>
      <p:pic>
        <p:nvPicPr>
          <p:cNvPr id="16" name="Picture 2" descr="\\msk-ent01.msk.ori.local\groups\Regional Communications\2015\Corporate PR\TopBeauty Awards\Logo_awards.png"/>
          <p:cNvPicPr>
            <a:picLocks noChangeAspect="1" noChangeArrowheads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0560" y="3690245"/>
            <a:ext cx="657820" cy="150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>
          <a:xfrm>
            <a:off x="1330144" y="3857054"/>
            <a:ext cx="3205997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2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Легкий дневной крем против морщин «</a:t>
            </a:r>
            <a:r>
              <a:rPr lang="ru-RU" sz="122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Эколлаген</a:t>
            </a:r>
            <a:r>
              <a:rPr lang="ru-RU" sz="122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» </a:t>
            </a:r>
            <a:r>
              <a:rPr lang="ru-RU" sz="1220" dirty="0">
                <a:solidFill>
                  <a:prstClr val="black">
                    <a:lumMod val="65000"/>
                    <a:lumOff val="35000"/>
                  </a:prstClr>
                </a:solidFill>
              </a:rPr>
              <a:t>получил премию </a:t>
            </a:r>
            <a:r>
              <a:rPr lang="ru-RU" sz="122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TopBeauty</a:t>
            </a:r>
            <a:r>
              <a:rPr lang="ru-RU" sz="122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ru-RU" sz="122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Awards</a:t>
            </a:r>
            <a:r>
              <a:rPr lang="ru-RU" sz="122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2014</a:t>
            </a:r>
            <a:r>
              <a:rPr lang="ru-RU" sz="1220" dirty="0">
                <a:solidFill>
                  <a:prstClr val="black">
                    <a:lumMod val="65000"/>
                    <a:lumOff val="35000"/>
                  </a:prstClr>
                </a:solidFill>
              </a:rPr>
              <a:t> и был назвал Лучшим средством </a:t>
            </a:r>
            <a:r>
              <a:rPr lang="ru-RU" sz="122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антивозрастного</a:t>
            </a:r>
            <a:r>
              <a:rPr lang="ru-RU" sz="1220" dirty="0">
                <a:solidFill>
                  <a:prstClr val="black">
                    <a:lumMod val="65000"/>
                    <a:lumOff val="35000"/>
                  </a:prstClr>
                </a:solidFill>
              </a:rPr>
              <a:t> ухода в категории масс-</a:t>
            </a:r>
            <a:r>
              <a:rPr lang="ru-RU" sz="122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маркет</a:t>
            </a:r>
            <a:r>
              <a:rPr lang="en-US" sz="1250" dirty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88" y="5381651"/>
            <a:ext cx="870522" cy="87052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331640" y="5034424"/>
            <a:ext cx="3204501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2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Oriflame стал победителем в экспертной премии в области красоты </a:t>
            </a:r>
            <a:r>
              <a:rPr lang="ru-RU" sz="122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Allure</a:t>
            </a:r>
            <a:r>
              <a:rPr lang="ru-RU" sz="122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Best </a:t>
            </a:r>
            <a:r>
              <a:rPr lang="ru-RU" sz="122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Of</a:t>
            </a:r>
            <a:r>
              <a:rPr lang="ru-RU" sz="122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22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Beauty</a:t>
            </a:r>
            <a:r>
              <a:rPr lang="ru-RU" sz="122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2015.</a:t>
            </a:r>
          </a:p>
          <a:p>
            <a:pPr algn="just">
              <a:defRPr/>
            </a:pPr>
            <a:r>
              <a:rPr lang="ru-RU" sz="122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Два продукта были отмечены жюри: в своих номинациях победили: </a:t>
            </a:r>
            <a:r>
              <a:rPr lang="ru-RU" sz="122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Шампунь-объем для тонких волос «Зеленый чай и бергамот» </a:t>
            </a:r>
            <a:r>
              <a:rPr lang="ru-RU" sz="122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и </a:t>
            </a:r>
            <a:r>
              <a:rPr lang="ru-RU" sz="122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Контурный карандаш для губ «Роскошный контур» Giordani </a:t>
            </a:r>
            <a:r>
              <a:rPr lang="ru-RU" sz="122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Gold</a:t>
            </a:r>
            <a:r>
              <a:rPr lang="ru-RU" sz="122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. </a:t>
            </a:r>
            <a:endParaRPr lang="ru-RU" sz="1220" b="1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3672" y="5804793"/>
            <a:ext cx="1161665" cy="774984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292080" y="5877272"/>
            <a:ext cx="617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tx2"/>
                </a:solidFill>
              </a:rPr>
              <a:t>2015</a:t>
            </a:r>
            <a:endParaRPr lang="ru-RU" sz="1000" b="1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570545" y="1700808"/>
            <a:ext cx="617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tx2"/>
                </a:solidFill>
              </a:rPr>
              <a:t>2014</a:t>
            </a:r>
            <a:endParaRPr lang="ru-RU" sz="1000" b="1" dirty="0">
              <a:solidFill>
                <a:schemeClr val="tx2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5969121" y="5621319"/>
            <a:ext cx="3067375" cy="1177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Туалетная вода </a:t>
            </a:r>
            <a:r>
              <a:rPr lang="en-US" sz="1250" b="1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Excite Force</a:t>
            </a:r>
            <a:r>
              <a:rPr lang="ru-RU" sz="1250" b="1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 </a:t>
            </a:r>
            <a:r>
              <a:rPr lang="ru-RU" sz="12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была </a:t>
            </a:r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названа Лучшим </a:t>
            </a:r>
            <a:r>
              <a:rPr lang="ru-RU" sz="12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мужским  </a:t>
            </a:r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ароматом </a:t>
            </a:r>
            <a:r>
              <a:rPr lang="ru-RU" sz="12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года в номинации </a:t>
            </a:r>
            <a:r>
              <a:rPr lang="en-US" sz="1250" kern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LifeStyle</a:t>
            </a:r>
            <a:r>
              <a:rPr lang="en-US" sz="12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 Homme</a:t>
            </a:r>
            <a:r>
              <a:rPr lang="ru-RU" sz="12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 и  получила </a:t>
            </a:r>
            <a:r>
              <a:rPr lang="ru-RU" sz="12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премию </a:t>
            </a:r>
            <a:r>
              <a:rPr lang="en-US" sz="125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FiFi</a:t>
            </a:r>
            <a:r>
              <a:rPr lang="en-US" sz="12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Russian </a:t>
            </a:r>
            <a:r>
              <a:rPr lang="en-US" sz="12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Fragrance </a:t>
            </a:r>
            <a:r>
              <a:rPr lang="en-US" sz="12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Awards</a:t>
            </a:r>
            <a:r>
              <a:rPr lang="ru-RU" sz="12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2015.</a:t>
            </a:r>
            <a:endParaRPr lang="en-US" sz="12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8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0632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B\Desktop\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11114"/>
            <a:ext cx="9252000" cy="6941807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0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A874CCE-37EF-CE40-8532-E181A22C46D2}" type="datetime1">
              <a:rPr lang="en-GB" smtClean="0">
                <a:solidFill>
                  <a:prstClr val="white"/>
                </a:solidFill>
              </a:rPr>
              <a:pPr/>
              <a:t>16/02/2016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00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Copyright ©2014 by Oriflame Cosmetics SA</a:t>
            </a:r>
            <a:endParaRPr lang="sv-SE" sz="800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0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F8C3A03E-2591-4D09-83D1-82A7B163E028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193" y="2244036"/>
            <a:ext cx="5328592" cy="183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0451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015209" y="3015208"/>
            <a:ext cx="6858003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906888" cy="490066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000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023202" y="3007214"/>
            <a:ext cx="68580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906888" cy="490066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357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3033464" y="2996950"/>
            <a:ext cx="68580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906888" cy="490066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7" name="Picture 6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246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051212" y="3051212"/>
            <a:ext cx="6858004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230425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8" name="Picture 7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451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3001557" y="3015206"/>
            <a:ext cx="68580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230425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8" name="Picture 7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545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015209" y="3015208"/>
            <a:ext cx="6858003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230425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8" name="Picture 7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4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023202" y="3007214"/>
            <a:ext cx="68580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230425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50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4906888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4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9" r:id="rId2"/>
    <p:sldLayoutId id="2147483659" r:id="rId3"/>
    <p:sldLayoutId id="2147483707" r:id="rId4"/>
    <p:sldLayoutId id="2147483719" r:id="rId5"/>
    <p:sldLayoutId id="2147483658" r:id="rId6"/>
    <p:sldLayoutId id="2147483715" r:id="rId7"/>
    <p:sldLayoutId id="2147483710" r:id="rId8"/>
    <p:sldLayoutId id="2147483706" r:id="rId9"/>
    <p:sldLayoutId id="2147483716" r:id="rId10"/>
    <p:sldLayoutId id="2147483712" r:id="rId11"/>
    <p:sldLayoutId id="2147483704" r:id="rId12"/>
    <p:sldLayoutId id="2147483717" r:id="rId13"/>
    <p:sldLayoutId id="2147483718" r:id="rId14"/>
    <p:sldLayoutId id="2147483660" r:id="rId15"/>
    <p:sldLayoutId id="2147483708" r:id="rId16"/>
    <p:sldLayoutId id="2147483703" r:id="rId1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02630"/>
            <a:ext cx="4906888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7" name="Picture 6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74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31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02630"/>
            <a:ext cx="4906888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7" name="Picture 6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16634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25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156947"/>
            <a:ext cx="732886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ПРЕЗЕНТАЦИЯ КАТАЛОГА</a:t>
            </a:r>
            <a:r>
              <a:rPr lang="en-US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№4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42711" y="791796"/>
            <a:ext cx="4466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6 марта 2016 – 26 марта 2016</a:t>
            </a:r>
            <a:endParaRPr lang="en-US" sz="24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" r="894"/>
          <a:stretch/>
        </p:blipFill>
        <p:spPr bwMode="auto">
          <a:xfrm>
            <a:off x="218686" y="1412776"/>
            <a:ext cx="3417210" cy="3194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" r="894"/>
          <a:stretch/>
        </p:blipFill>
        <p:spPr bwMode="auto">
          <a:xfrm>
            <a:off x="2555776" y="2235794"/>
            <a:ext cx="3417210" cy="3194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" r="894"/>
          <a:stretch/>
        </p:blipFill>
        <p:spPr bwMode="auto">
          <a:xfrm>
            <a:off x="5148064" y="3226106"/>
            <a:ext cx="3417210" cy="3194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74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08471"/>
            <a:ext cx="568863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88791"/>
            <a:ext cx="5400600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69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20784" y="980728"/>
            <a:ext cx="6349257" cy="240997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dirty="0">
                <a:solidFill>
                  <a:srgbClr val="595959"/>
                </a:solidFill>
              </a:rPr>
              <a:t>Ароматы в формате </a:t>
            </a:r>
            <a:r>
              <a:rPr lang="en-US" dirty="0">
                <a:solidFill>
                  <a:srgbClr val="595959"/>
                </a:solidFill>
              </a:rPr>
              <a:t>Cologne</a:t>
            </a:r>
            <a:r>
              <a:rPr lang="ru-RU" dirty="0">
                <a:solidFill>
                  <a:srgbClr val="595959"/>
                </a:solidFill>
              </a:rPr>
              <a:t> – приобрели невероятную популярность в 2015 году: в ассортименте люкс-брендов представлены коллекции легких туалетных вод</a:t>
            </a:r>
            <a:r>
              <a:rPr lang="ru-RU" dirty="0" smtClean="0">
                <a:solidFill>
                  <a:srgbClr val="595959"/>
                </a:solidFill>
              </a:rPr>
              <a:t>.</a:t>
            </a:r>
            <a:endParaRPr lang="ru-RU" dirty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595959"/>
                </a:solidFill>
              </a:rPr>
              <a:t>Цветочные ноты считются в парфюмерии </a:t>
            </a:r>
            <a:r>
              <a:rPr lang="ru-RU" dirty="0" smtClean="0">
                <a:solidFill>
                  <a:srgbClr val="595959"/>
                </a:solidFill>
              </a:rPr>
              <a:t>классическими, они подойдут женщине любого возраста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595959"/>
                </a:solidFill>
              </a:rPr>
              <a:t>Ноты сирени и вишни – это именно те ароматы, которые ассоциируются у 87% людей* с наступлением весны.</a:t>
            </a:r>
            <a:endParaRPr lang="ru-RU" dirty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endParaRPr lang="ru-RU" dirty="0" smtClean="0">
              <a:solidFill>
                <a:srgbClr val="595959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rgbClr val="595959"/>
                </a:solidFill>
              </a:rPr>
              <a:t>*По данным социологического исследования Ромир,2015</a:t>
            </a:r>
          </a:p>
          <a:p>
            <a:pPr>
              <a:spcBef>
                <a:spcPts val="0"/>
              </a:spcBef>
            </a:pPr>
            <a:endParaRPr lang="ru-RU" dirty="0" smtClean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endParaRPr lang="ru-RU" dirty="0">
              <a:solidFill>
                <a:srgbClr val="595959"/>
              </a:solidFill>
            </a:endParaRPr>
          </a:p>
          <a:p>
            <a:endParaRPr lang="ru-RU" dirty="0" smtClean="0">
              <a:solidFill>
                <a:srgbClr val="59595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6227" y="2708762"/>
            <a:ext cx="15341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err="1" smtClean="0">
                <a:solidFill>
                  <a:srgbClr val="595959"/>
                </a:solidFill>
              </a:rPr>
              <a:t>Туалетная</a:t>
            </a:r>
            <a:r>
              <a:rPr lang="en-US" sz="1050" dirty="0" smtClean="0">
                <a:solidFill>
                  <a:srgbClr val="595959"/>
                </a:solidFill>
              </a:rPr>
              <a:t> </a:t>
            </a:r>
            <a:r>
              <a:rPr lang="en-US" sz="1050" dirty="0" err="1">
                <a:solidFill>
                  <a:srgbClr val="595959"/>
                </a:solidFill>
              </a:rPr>
              <a:t>вода</a:t>
            </a:r>
            <a:r>
              <a:rPr lang="en-US" sz="1050" dirty="0">
                <a:solidFill>
                  <a:srgbClr val="595959"/>
                </a:solidFill>
              </a:rPr>
              <a:t> Women's Collection Innocent White </a:t>
            </a:r>
            <a:r>
              <a:rPr lang="en-US" sz="1050" dirty="0" smtClean="0">
                <a:solidFill>
                  <a:srgbClr val="595959"/>
                </a:solidFill>
              </a:rPr>
              <a:t>Lilac</a:t>
            </a:r>
            <a:r>
              <a:rPr lang="ru-RU" sz="1050" dirty="0" smtClean="0">
                <a:solidFill>
                  <a:srgbClr val="595959"/>
                </a:solidFill>
              </a:rPr>
              <a:t>, Код  </a:t>
            </a:r>
            <a:r>
              <a:rPr lang="en-US" sz="1050" dirty="0" smtClean="0">
                <a:solidFill>
                  <a:srgbClr val="595959"/>
                </a:solidFill>
              </a:rPr>
              <a:t>32438 </a:t>
            </a:r>
            <a:endParaRPr lang="ru-RU" sz="1050" dirty="0">
              <a:solidFill>
                <a:srgbClr val="59595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89495"/>
            <a:ext cx="72270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595959"/>
                </a:solidFill>
              </a:rPr>
              <a:t>Женские ароматы </a:t>
            </a:r>
            <a:r>
              <a:rPr lang="en-US" sz="2800" b="1" dirty="0" smtClean="0">
                <a:solidFill>
                  <a:srgbClr val="595959"/>
                </a:solidFill>
              </a:rPr>
              <a:t>Women's Collection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12" name="Content Placeholder 13"/>
          <p:cNvSpPr txBox="1">
            <a:spLocks/>
          </p:cNvSpPr>
          <p:nvPr/>
        </p:nvSpPr>
        <p:spPr>
          <a:xfrm>
            <a:off x="2720783" y="3459498"/>
            <a:ext cx="3295411" cy="32818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 smtClean="0">
                <a:solidFill>
                  <a:srgbClr val="595959"/>
                </a:solidFill>
              </a:rPr>
              <a:t>Туалетная</a:t>
            </a:r>
            <a:r>
              <a:rPr lang="en-US" b="1" dirty="0" smtClean="0">
                <a:solidFill>
                  <a:srgbClr val="595959"/>
                </a:solidFill>
              </a:rPr>
              <a:t> </a:t>
            </a:r>
            <a:r>
              <a:rPr lang="en-US" b="1" dirty="0" err="1" smtClean="0">
                <a:solidFill>
                  <a:srgbClr val="595959"/>
                </a:solidFill>
              </a:rPr>
              <a:t>вода</a:t>
            </a:r>
            <a:r>
              <a:rPr lang="en-US" b="1" dirty="0" smtClean="0">
                <a:solidFill>
                  <a:srgbClr val="595959"/>
                </a:solidFill>
              </a:rPr>
              <a:t> Women's Collection Delicate Cherry Blossom</a:t>
            </a:r>
            <a:r>
              <a:rPr lang="ru-RU" b="1" dirty="0" smtClean="0">
                <a:solidFill>
                  <a:srgbClr val="595959"/>
                </a:solidFill>
              </a:rPr>
              <a:t>  с </a:t>
            </a:r>
            <a:r>
              <a:rPr lang="ru-RU" dirty="0" smtClean="0">
                <a:solidFill>
                  <a:srgbClr val="595959"/>
                </a:solidFill>
              </a:rPr>
              <a:t>нотами </a:t>
            </a:r>
            <a:r>
              <a:rPr lang="ru-RU" dirty="0">
                <a:solidFill>
                  <a:srgbClr val="595959"/>
                </a:solidFill>
              </a:rPr>
              <a:t>сладкого </a:t>
            </a:r>
            <a:r>
              <a:rPr lang="ru-RU" dirty="0" smtClean="0">
                <a:solidFill>
                  <a:srgbClr val="595959"/>
                </a:solidFill>
              </a:rPr>
              <a:t>миндаля, вишневых лепестков и </a:t>
            </a:r>
            <a:r>
              <a:rPr lang="ru-RU" dirty="0">
                <a:solidFill>
                  <a:srgbClr val="595959"/>
                </a:solidFill>
              </a:rPr>
              <a:t>кедра </a:t>
            </a:r>
            <a:r>
              <a:rPr lang="ru-RU" dirty="0" smtClean="0">
                <a:solidFill>
                  <a:srgbClr val="595959"/>
                </a:solidFill>
              </a:rPr>
              <a:t>переносят в  цветущий сад и открывают благоухающую </a:t>
            </a:r>
            <a:r>
              <a:rPr lang="ru-RU" dirty="0">
                <a:solidFill>
                  <a:srgbClr val="595959"/>
                </a:solidFill>
              </a:rPr>
              <a:t>бесконечность весеннего сада</a:t>
            </a:r>
            <a:r>
              <a:rPr lang="ru-RU" dirty="0" smtClean="0">
                <a:solidFill>
                  <a:srgbClr val="595959"/>
                </a:solidFill>
              </a:rPr>
              <a:t>. </a:t>
            </a:r>
          </a:p>
          <a:p>
            <a:pPr marL="0" indent="0">
              <a:buNone/>
            </a:pPr>
            <a:endParaRPr lang="ru-RU" sz="500" dirty="0">
              <a:solidFill>
                <a:srgbClr val="595959"/>
              </a:solidFill>
            </a:endParaRPr>
          </a:p>
          <a:p>
            <a:r>
              <a:rPr lang="en-US" b="1" dirty="0" err="1">
                <a:solidFill>
                  <a:srgbClr val="595959"/>
                </a:solidFill>
              </a:rPr>
              <a:t>Туалетная</a:t>
            </a:r>
            <a:r>
              <a:rPr lang="en-US" b="1" dirty="0">
                <a:solidFill>
                  <a:srgbClr val="595959"/>
                </a:solidFill>
              </a:rPr>
              <a:t> </a:t>
            </a:r>
            <a:r>
              <a:rPr lang="en-US" b="1" dirty="0" err="1">
                <a:solidFill>
                  <a:srgbClr val="595959"/>
                </a:solidFill>
              </a:rPr>
              <a:t>вода</a:t>
            </a:r>
            <a:r>
              <a:rPr lang="en-US" b="1" dirty="0">
                <a:solidFill>
                  <a:srgbClr val="595959"/>
                </a:solidFill>
              </a:rPr>
              <a:t> Women's Collection Innocent White </a:t>
            </a:r>
            <a:r>
              <a:rPr lang="en-US" b="1" dirty="0" smtClean="0">
                <a:solidFill>
                  <a:srgbClr val="595959"/>
                </a:solidFill>
              </a:rPr>
              <a:t>Lilac</a:t>
            </a:r>
            <a:r>
              <a:rPr lang="ru-RU" dirty="0">
                <a:solidFill>
                  <a:srgbClr val="595959"/>
                </a:solidFill>
              </a:rPr>
              <a:t> с нотами </a:t>
            </a:r>
            <a:r>
              <a:rPr lang="ru-RU" dirty="0" smtClean="0">
                <a:solidFill>
                  <a:srgbClr val="595959"/>
                </a:solidFill>
              </a:rPr>
              <a:t>зеленых листьев, белой сирени  и </a:t>
            </a:r>
            <a:r>
              <a:rPr lang="ru-RU" dirty="0">
                <a:solidFill>
                  <a:srgbClr val="595959"/>
                </a:solidFill>
              </a:rPr>
              <a:t>гелиотропа помогают </a:t>
            </a:r>
            <a:r>
              <a:rPr lang="ru-RU" dirty="0" smtClean="0">
                <a:solidFill>
                  <a:srgbClr val="595959"/>
                </a:solidFill>
              </a:rPr>
              <a:t>насладиться свежестью </a:t>
            </a:r>
            <a:r>
              <a:rPr lang="ru-RU" dirty="0">
                <a:solidFill>
                  <a:srgbClr val="595959"/>
                </a:solidFill>
              </a:rPr>
              <a:t>и спокойной </a:t>
            </a:r>
            <a:r>
              <a:rPr lang="ru-RU" dirty="0" smtClean="0">
                <a:solidFill>
                  <a:srgbClr val="595959"/>
                </a:solidFill>
              </a:rPr>
              <a:t>атмосферой единения с природой.</a:t>
            </a:r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13" name="Content Placeholder 14"/>
          <p:cNvSpPr txBox="1">
            <a:spLocks/>
          </p:cNvSpPr>
          <p:nvPr/>
        </p:nvSpPr>
        <p:spPr>
          <a:xfrm>
            <a:off x="6253685" y="3487562"/>
            <a:ext cx="2816356" cy="325380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500" b="1" dirty="0" smtClean="0">
              <a:solidFill>
                <a:srgbClr val="595959"/>
              </a:solidFill>
            </a:endParaRPr>
          </a:p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8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Рекомендуем </a:t>
            </a:r>
            <a:r>
              <a:rPr lang="ru-RU" sz="18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приобрести вместе с этим продуктом</a:t>
            </a:r>
            <a:r>
              <a:rPr lang="ru-RU" sz="18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8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Крем для душа «Весенний букет» (32641</a:t>
            </a:r>
            <a:r>
              <a:rPr lang="ru-RU" sz="16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)</a:t>
            </a:r>
            <a:endParaRPr lang="ru-RU" sz="16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endParaRPr lang="ru-RU" sz="100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8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Крем для рук «Весенний букет» (32642)</a:t>
            </a:r>
            <a:endParaRPr lang="ru-RU" sz="18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61626" y="5993296"/>
            <a:ext cx="1584176" cy="490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142 - 145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5409" y="5244530"/>
            <a:ext cx="1551814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err="1" smtClean="0">
                <a:solidFill>
                  <a:srgbClr val="595959"/>
                </a:solidFill>
              </a:rPr>
              <a:t>Туалетная</a:t>
            </a:r>
            <a:r>
              <a:rPr lang="en-US" sz="1050" dirty="0" smtClean="0">
                <a:solidFill>
                  <a:srgbClr val="595959"/>
                </a:solidFill>
              </a:rPr>
              <a:t> </a:t>
            </a:r>
            <a:r>
              <a:rPr lang="en-US" sz="1050" dirty="0" err="1">
                <a:solidFill>
                  <a:srgbClr val="595959"/>
                </a:solidFill>
              </a:rPr>
              <a:t>вода</a:t>
            </a:r>
            <a:r>
              <a:rPr lang="en-US" sz="1050" dirty="0">
                <a:solidFill>
                  <a:srgbClr val="595959"/>
                </a:solidFill>
              </a:rPr>
              <a:t> Women's Collection Delicate Cherry </a:t>
            </a:r>
            <a:r>
              <a:rPr lang="en-US" sz="1050" dirty="0" smtClean="0">
                <a:solidFill>
                  <a:srgbClr val="595959"/>
                </a:solidFill>
              </a:rPr>
              <a:t>Blossom</a:t>
            </a:r>
            <a:r>
              <a:rPr lang="ru-RU" sz="1050" dirty="0" smtClean="0">
                <a:solidFill>
                  <a:srgbClr val="595959"/>
                </a:solidFill>
              </a:rPr>
              <a:t>,</a:t>
            </a:r>
          </a:p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 </a:t>
            </a:r>
            <a:r>
              <a:rPr lang="ru-RU" sz="1050" dirty="0">
                <a:solidFill>
                  <a:srgbClr val="595959"/>
                </a:solidFill>
              </a:rPr>
              <a:t>Код </a:t>
            </a:r>
            <a:r>
              <a:rPr lang="ru-RU" sz="1050" dirty="0" smtClean="0">
                <a:solidFill>
                  <a:srgbClr val="595959"/>
                </a:solidFill>
              </a:rPr>
              <a:t>32440  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1" b="77891" l="31975" r="611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4" t="3801" r="39354" b="23750"/>
          <a:stretch/>
        </p:blipFill>
        <p:spPr>
          <a:xfrm>
            <a:off x="1107468" y="963004"/>
            <a:ext cx="692492" cy="1769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8562" l="18824" r="618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3" r="40189" b="47900"/>
          <a:stretch/>
        </p:blipFill>
        <p:spPr>
          <a:xfrm>
            <a:off x="1191742" y="3543811"/>
            <a:ext cx="623126" cy="1717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02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2304256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Какая новинка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The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ONE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обладает </a:t>
            </a: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стойкостью </a:t>
            </a:r>
            <a:b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до 25 часов?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822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588399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099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27784" y="1077470"/>
            <a:ext cx="6407894" cy="213550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dirty="0">
                <a:solidFill>
                  <a:srgbClr val="595959"/>
                </a:solidFill>
              </a:rPr>
              <a:t>Любой макияж будет смотреться более эффектно при условии качественно-подобранной тональной основы.</a:t>
            </a:r>
          </a:p>
          <a:p>
            <a:pPr>
              <a:spcBef>
                <a:spcPts val="0"/>
              </a:spcBef>
            </a:pPr>
            <a:endParaRPr lang="ru-RU" sz="600" dirty="0" smtClean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595959"/>
                </a:solidFill>
              </a:rPr>
              <a:t>В </a:t>
            </a:r>
            <a:r>
              <a:rPr lang="ru-RU" dirty="0">
                <a:solidFill>
                  <a:srgbClr val="595959"/>
                </a:solidFill>
              </a:rPr>
              <a:t>тренде 2015-2016 гг особое внимание уделено макияжу в стиле </a:t>
            </a:r>
            <a:r>
              <a:rPr lang="en-US" dirty="0">
                <a:solidFill>
                  <a:srgbClr val="595959"/>
                </a:solidFill>
              </a:rPr>
              <a:t>Nude (</a:t>
            </a:r>
            <a:r>
              <a:rPr lang="ru-RU" dirty="0">
                <a:solidFill>
                  <a:srgbClr val="595959"/>
                </a:solidFill>
              </a:rPr>
              <a:t>натуральный, естейственной стиль) – в таком макияже именно тональная основа является самым важным продуктом.</a:t>
            </a:r>
          </a:p>
          <a:p>
            <a:pPr>
              <a:spcBef>
                <a:spcPts val="0"/>
              </a:spcBef>
            </a:pPr>
            <a:endParaRPr lang="ru-RU" sz="1000" dirty="0" smtClean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595959"/>
                </a:solidFill>
              </a:rPr>
              <a:t>Стойкость </a:t>
            </a:r>
            <a:r>
              <a:rPr lang="ru-RU" dirty="0">
                <a:solidFill>
                  <a:srgbClr val="595959"/>
                </a:solidFill>
              </a:rPr>
              <a:t>тональной основы позволит не </a:t>
            </a:r>
            <a:r>
              <a:rPr lang="ru-RU" dirty="0" smtClean="0">
                <a:solidFill>
                  <a:srgbClr val="595959"/>
                </a:solidFill>
              </a:rPr>
              <a:t>беспокоиться и не поправлять </a:t>
            </a:r>
            <a:r>
              <a:rPr lang="ru-RU" dirty="0">
                <a:solidFill>
                  <a:srgbClr val="595959"/>
                </a:solidFill>
              </a:rPr>
              <a:t>макияж весь день  - даже для вечернего мероприятия ваша кожа будет выглядеть идеально. </a:t>
            </a:r>
          </a:p>
          <a:p>
            <a:pPr>
              <a:lnSpc>
                <a:spcPct val="107000"/>
              </a:lnSpc>
            </a:pPr>
            <a:endParaRPr lang="ru-RU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5831731" y="3284984"/>
            <a:ext cx="3167534" cy="3384376"/>
          </a:xfrm>
        </p:spPr>
        <p:txBody>
          <a:bodyPr/>
          <a:lstStyle/>
          <a:p>
            <a:pPr marL="0" indent="0">
              <a:buNone/>
            </a:pPr>
            <a:endParaRPr lang="en-US" sz="3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Рекомендуем приобрести вместе с этим продуктом:</a:t>
            </a:r>
          </a:p>
          <a:p>
            <a:pPr marL="0" indent="0">
              <a:buNone/>
            </a:pPr>
            <a:endParaRPr lang="ru-RU" sz="18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Спонж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для макияжа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      (27686)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Объемная тушь для ресниц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     </a:t>
            </a:r>
            <a:r>
              <a:rPr lang="ru-RU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The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ONE </a:t>
            </a:r>
            <a:r>
              <a:rPr lang="ru-RU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Smokey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(32278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7544" y="246473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Ультрастойкая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корректирующая тональная основа SPF 30 </a:t>
            </a:r>
            <a:r>
              <a:rPr 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The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ONE </a:t>
            </a:r>
            <a:r>
              <a:rPr 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Everlasting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47359" y="6147653"/>
            <a:ext cx="1584176" cy="490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6 - 7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7359" y="5284749"/>
            <a:ext cx="17262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 Коды 32283 - 32288</a:t>
            </a:r>
            <a:endParaRPr lang="ru-RU" sz="1050" dirty="0">
              <a:solidFill>
                <a:srgbClr val="595959"/>
              </a:solidFill>
            </a:endParaRP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2627785" y="3284984"/>
            <a:ext cx="3136251" cy="33843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None/>
            </a:pPr>
            <a:r>
              <a:rPr lang="ru-RU" sz="1200" b="1" dirty="0" err="1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Ультрастойкая</a:t>
            </a:r>
            <a:r>
              <a:rPr lang="ru-RU" sz="1200" b="1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корректирующая тональная  основа </a:t>
            </a:r>
            <a:r>
              <a:rPr lang="ru-RU" sz="1200" b="1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SPF 30 </a:t>
            </a:r>
            <a:r>
              <a:rPr lang="ru-RU" sz="1200" b="1" dirty="0" err="1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1200" b="1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ONE </a:t>
            </a:r>
            <a:r>
              <a:rPr lang="ru-RU" sz="1200" b="1" dirty="0" err="1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Everlasting</a:t>
            </a:r>
            <a:r>
              <a:rPr lang="ru-RU" sz="1200" b="1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ru-RU" sz="11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• Корректирующая </a:t>
            </a:r>
            <a:r>
              <a:rPr lang="ru-RU" sz="11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основа дает плотное покрытие, которое смотрится естественно.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ru-RU" sz="11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• 25 </a:t>
            </a:r>
            <a:r>
              <a:rPr lang="ru-RU" sz="11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часов безупречной стойкости** за счет специально обработанных пигментов с помощью технологии </a:t>
            </a:r>
            <a:r>
              <a:rPr lang="ru-RU" sz="1100" dirty="0" err="1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Fresh-fix</a:t>
            </a:r>
            <a:r>
              <a:rPr lang="ru-RU" sz="11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Технология предотвращает смазывание и растекание* тона даже в воде и при интенсивных физических нагрузках.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ru-RU" sz="11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• УФ-фильтры </a:t>
            </a:r>
            <a:r>
              <a:rPr lang="ru-RU" sz="11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SPF 30 защищают кожу от фотостарения.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ru-RU" sz="11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• Палитра из 6 оттенков</a:t>
            </a:r>
          </a:p>
          <a:p>
            <a:pPr marL="0" indent="0">
              <a:lnSpc>
                <a:spcPct val="107000"/>
              </a:lnSpc>
              <a:buNone/>
            </a:pPr>
            <a:endParaRPr lang="ru-RU" sz="1100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ru-RU" sz="9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*По результатам потребительского тестирования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ru-RU" sz="9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**По результатам клинических тестов</a:t>
            </a:r>
          </a:p>
          <a:p>
            <a:pPr marL="0" indent="0">
              <a:lnSpc>
                <a:spcPct val="107000"/>
              </a:lnSpc>
              <a:buNone/>
            </a:pPr>
            <a:endParaRPr lang="ru-RU" sz="500" b="1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300" dirty="0" smtClean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endParaRPr lang="ru-RU" sz="200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9" b="79768" l="31625" r="682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7" t="9849" r="30423" b="21843"/>
          <a:stretch/>
        </p:blipFill>
        <p:spPr>
          <a:xfrm>
            <a:off x="751328" y="1817578"/>
            <a:ext cx="1522231" cy="2934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39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568" y="2420888"/>
            <a:ext cx="7772400" cy="2304256"/>
          </a:xfrm>
        </p:spPr>
        <p:txBody>
          <a:bodyPr/>
          <a:lstStyle/>
          <a:p>
            <a:pPr marL="0" indent="0"/>
            <a:r>
              <a:rPr lang="ru-RU" sz="3600" dirty="0">
                <a:solidFill>
                  <a:srgbClr val="595959"/>
                </a:solidFill>
                <a:cs typeface="Arial" panose="020B0604020202020204" pitchFamily="34" charset="0"/>
              </a:rPr>
              <a:t>Какой продукт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dirty="0" smtClean="0">
                <a:solidFill>
                  <a:srgbClr val="595959"/>
                </a:solidFill>
                <a:cs typeface="Arial" panose="020B0604020202020204" pitchFamily="34" charset="0"/>
              </a:rPr>
              <a:t>премиального бренда Орифлэйм вышел</a:t>
            </a:r>
            <a:r>
              <a:rPr lang="ru-RU" sz="3600" dirty="0">
                <a:solidFill>
                  <a:srgbClr val="595959"/>
                </a:solidFill>
                <a:cs typeface="Arial" panose="020B0604020202020204" pitchFamily="34" charset="0"/>
              </a:rPr>
              <a:t/>
            </a:r>
            <a:br>
              <a:rPr lang="ru-RU" sz="3600" dirty="0">
                <a:solidFill>
                  <a:srgbClr val="595959"/>
                </a:solidFill>
                <a:cs typeface="Arial" panose="020B0604020202020204" pitchFamily="34" charset="0"/>
              </a:rPr>
            </a:br>
            <a:r>
              <a:rPr lang="ru-RU" sz="3600" dirty="0" smtClean="0">
                <a:solidFill>
                  <a:srgbClr val="595959"/>
                </a:solidFill>
                <a:cs typeface="Arial" panose="020B0604020202020204" pitchFamily="34" charset="0"/>
              </a:rPr>
              <a:t>в</a:t>
            </a: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cs typeface="Arial" panose="020B0604020202020204" pitchFamily="34" charset="0"/>
              </a:rPr>
              <a:t> новой модной текстуре? 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rgbClr val="EEECE1">
                    <a:lumMod val="50000"/>
                  </a:srgbClr>
                </a:solidFill>
                <a:cs typeface="Arial" panose="020B0604020202020204" pitchFamily="34" charset="0"/>
              </a:rPr>
            </a:b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125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88994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15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27784" y="980728"/>
            <a:ext cx="6407894" cy="223224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dirty="0">
                <a:solidFill>
                  <a:srgbClr val="595959"/>
                </a:solidFill>
              </a:rPr>
              <a:t>Матовая помада – тренд сезона весна-лето 2016 года.</a:t>
            </a: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595959"/>
                </a:solidFill>
              </a:rPr>
              <a:t>Именно матовые оттенки использовались для макияжа моделей на показе моды в </a:t>
            </a:r>
            <a:r>
              <a:rPr lang="ru-RU" dirty="0" smtClean="0">
                <a:solidFill>
                  <a:srgbClr val="595959"/>
                </a:solidFill>
              </a:rPr>
              <a:t>Милане </a:t>
            </a:r>
            <a:r>
              <a:rPr lang="ru-RU" dirty="0">
                <a:solidFill>
                  <a:srgbClr val="595959"/>
                </a:solidFill>
              </a:rPr>
              <a:t>для коллекций всемирно-известных дизайнеров.</a:t>
            </a: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595959"/>
                </a:solidFill>
              </a:rPr>
              <a:t>Особый акцент был сделан на матовую текстуру и терракотовые оттенки.</a:t>
            </a: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595959"/>
                </a:solidFill>
              </a:rPr>
              <a:t> Уф-фильтр – это дополнительное преимущество и показатель качества продукта. Благодаря </a:t>
            </a:r>
            <a:r>
              <a:rPr lang="en-US" dirty="0">
                <a:solidFill>
                  <a:srgbClr val="595959"/>
                </a:solidFill>
              </a:rPr>
              <a:t>SPF </a:t>
            </a:r>
            <a:r>
              <a:rPr lang="en-US" dirty="0" smtClean="0">
                <a:solidFill>
                  <a:srgbClr val="595959"/>
                </a:solidFill>
              </a:rPr>
              <a:t>1</a:t>
            </a:r>
            <a:r>
              <a:rPr lang="ru-RU" dirty="0" smtClean="0">
                <a:solidFill>
                  <a:srgbClr val="595959"/>
                </a:solidFill>
              </a:rPr>
              <a:t>2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  <a:r>
              <a:rPr lang="ru-RU" dirty="0">
                <a:solidFill>
                  <a:srgbClr val="595959"/>
                </a:solidFill>
              </a:rPr>
              <a:t>губы защищены от фотостарения.</a:t>
            </a:r>
          </a:p>
          <a:p>
            <a:pPr marL="0" indent="0">
              <a:lnSpc>
                <a:spcPct val="120000"/>
              </a:lnSpc>
              <a:buNone/>
            </a:pPr>
            <a:endParaRPr lang="ru-RU" sz="800" dirty="0">
              <a:solidFill>
                <a:srgbClr val="595959"/>
              </a:solidFill>
              <a:ea typeface="Batang" pitchFamily="18" charset="-127"/>
            </a:endParaRPr>
          </a:p>
          <a:p>
            <a:pPr marL="285750" indent="-285750">
              <a:lnSpc>
                <a:spcPct val="150000"/>
              </a:lnSpc>
            </a:pPr>
            <a:endParaRPr lang="ru-RU" dirty="0" smtClean="0">
              <a:solidFill>
                <a:srgbClr val="595959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2627784" y="3284984"/>
            <a:ext cx="3152808" cy="3384376"/>
          </a:xfrm>
        </p:spPr>
        <p:txBody>
          <a:bodyPr/>
          <a:lstStyle/>
          <a:p>
            <a:pPr marL="0" indent="0">
              <a:buNone/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Матовая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губная помада «Икона стиля» 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Giordani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Gold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Большая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палитра оттенков: 10 оттенков. </a:t>
            </a: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Нежная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, кремовая текстура со специальными пигментами для интенсивного, стойкого цвета и матового эффекта.</a:t>
            </a: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Ровное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нанесение, стойкость и пластичность, благодаря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канделильскому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и 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карнаубскому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воску. </a:t>
            </a: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Уход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: в состав входит аргановое масло.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5907820" y="3284984"/>
            <a:ext cx="3127858" cy="3384376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Рекомендуем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приобрести вместе с этим продуктом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Кисть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для губной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помады/ корректора.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 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(24144)  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Карандаш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для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губ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GG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«Роскошный контур»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(31381-31385)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24146" y="6021288"/>
            <a:ext cx="1584176" cy="490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Стр. 54-55</a:t>
            </a:r>
            <a:endParaRPr lang="en-US" sz="12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841703" y="7190019"/>
            <a:ext cx="1584176" cy="490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Стр. 85 - 89</a:t>
            </a:r>
            <a:endParaRPr lang="en-US" sz="12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4146" y="4850214"/>
            <a:ext cx="152326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Коды 32317 - 32326</a:t>
            </a:r>
            <a:endParaRPr lang="ru-RU" sz="1050" dirty="0">
              <a:solidFill>
                <a:srgbClr val="59595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4182" y="119808"/>
            <a:ext cx="72270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595959"/>
                </a:solidFill>
              </a:rPr>
              <a:t>Матовая губная помада «Икона стиля» </a:t>
            </a:r>
            <a:r>
              <a:rPr lang="ru-RU" sz="2800" b="1" dirty="0" err="1">
                <a:solidFill>
                  <a:srgbClr val="595959"/>
                </a:solidFill>
              </a:rPr>
              <a:t>Giordani</a:t>
            </a:r>
            <a:r>
              <a:rPr lang="ru-RU" sz="2800" b="1" dirty="0">
                <a:solidFill>
                  <a:srgbClr val="595959"/>
                </a:solidFill>
              </a:rPr>
              <a:t> </a:t>
            </a:r>
            <a:r>
              <a:rPr lang="ru-RU" sz="2800" b="1" dirty="0" err="1">
                <a:solidFill>
                  <a:srgbClr val="595959"/>
                </a:solidFill>
              </a:rPr>
              <a:t>Gold</a:t>
            </a:r>
            <a:endParaRPr lang="en-US" sz="2800" b="1" dirty="0">
              <a:solidFill>
                <a:srgbClr val="595959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1" b="88832" l="33812" r="942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63" t="4851" r="10899" b="15351"/>
          <a:stretch/>
        </p:blipFill>
        <p:spPr>
          <a:xfrm>
            <a:off x="824146" y="1921110"/>
            <a:ext cx="1393855" cy="2583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386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2304256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 Какие продукты </a:t>
            </a:r>
            <a:b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в </a:t>
            </a:r>
            <a:r>
              <a:rPr lang="ru-RU" dirty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домашних </a:t>
            </a:r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условиях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помогут </a:t>
            </a:r>
            <a:b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повысить упругость и эластичность проблемных зон тела</a:t>
            </a: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?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627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352928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979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69" y="3479610"/>
            <a:ext cx="4451083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172540" y="4271698"/>
            <a:ext cx="4566513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0" y="2759531"/>
            <a:ext cx="4451083" cy="72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0" y="2069034"/>
            <a:ext cx="4451083" cy="61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0" y="1319371"/>
            <a:ext cx="4451084" cy="64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05590" y="1340768"/>
            <a:ext cx="4170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Суперпредложение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в начале каталога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14965" y="2276872"/>
            <a:ext cx="3768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Драйвер каталога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125" y="2803575"/>
            <a:ext cx="4226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Суперпредложени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е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в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конце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каталога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9992" y="4438361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Предложение на задней обложке каталога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1256" y="159604"/>
            <a:ext cx="72110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ФОКУС КАТАЛОГА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9992" y="3924437"/>
            <a:ext cx="4388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Главные продукты каталога</a:t>
            </a:r>
          </a:p>
        </p:txBody>
      </p:sp>
      <p:pic>
        <p:nvPicPr>
          <p:cNvPr id="17" name="Picture 16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" r="894"/>
          <a:stretch/>
        </p:blipFill>
        <p:spPr bwMode="auto">
          <a:xfrm>
            <a:off x="467544" y="1381166"/>
            <a:ext cx="4044580" cy="375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556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27784" y="908720"/>
            <a:ext cx="6407894" cy="2376264"/>
          </a:xfrm>
        </p:spPr>
        <p:txBody>
          <a:bodyPr>
            <a:noAutofit/>
          </a:bodyPr>
          <a:lstStyle/>
          <a:p>
            <a:pPr marL="285750" indent="-285750"/>
            <a:r>
              <a:rPr lang="ru-RU" dirty="0" smtClean="0">
                <a:solidFill>
                  <a:srgbClr val="595959"/>
                </a:solidFill>
              </a:rPr>
              <a:t>Состав средств серии </a:t>
            </a:r>
            <a:r>
              <a:rPr lang="en-US" dirty="0" smtClean="0">
                <a:solidFill>
                  <a:srgbClr val="595959"/>
                </a:solidFill>
              </a:rPr>
              <a:t>Optimals Body </a:t>
            </a:r>
            <a:r>
              <a:rPr lang="ru-RU" dirty="0" smtClean="0">
                <a:solidFill>
                  <a:srgbClr val="595959"/>
                </a:solidFill>
              </a:rPr>
              <a:t>позволяет оказать эффект салонной процедуры в домашних условиях.</a:t>
            </a:r>
          </a:p>
          <a:p>
            <a:pPr marL="285750" indent="-285750"/>
            <a:r>
              <a:rPr lang="ru-RU" dirty="0" smtClean="0">
                <a:solidFill>
                  <a:srgbClr val="595959"/>
                </a:solidFill>
              </a:rPr>
              <a:t>По результатам потребительского тестирования – через 14 дней использования антицеллюлитного геля для тела «Боди актив» проявления целлюлита становятся менее заметны.</a:t>
            </a:r>
          </a:p>
          <a:p>
            <a:pPr marL="285750" indent="-285750"/>
            <a:r>
              <a:rPr lang="ru-RU" dirty="0" smtClean="0">
                <a:solidFill>
                  <a:srgbClr val="595959"/>
                </a:solidFill>
              </a:rPr>
              <a:t>Благодаря роликовому аппликатору эффективность антицеллюлитного геля «Боди актив» увеличивается на 30%.</a:t>
            </a:r>
          </a:p>
          <a:p>
            <a:pPr marL="285750" indent="-285750"/>
            <a:r>
              <a:rPr lang="ru-RU" dirty="0" smtClean="0">
                <a:solidFill>
                  <a:srgbClr val="595959"/>
                </a:solidFill>
              </a:rPr>
              <a:t>Оба средства серии рекомендуются для ежедневного использованя в целях максимизации эффекта.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2627784" y="3284984"/>
            <a:ext cx="3456384" cy="3384376"/>
          </a:xfrm>
        </p:spPr>
        <p:txBody>
          <a:bodyPr/>
          <a:lstStyle/>
          <a:p>
            <a:pPr marL="0" indent="0">
              <a:buNone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Антицеллюлитный гель для тела «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Боди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Актив» </a:t>
            </a:r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Кофеин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, входящий в состав комплекса </a:t>
            </a:r>
            <a:r>
              <a:rPr lang="ru-RU" sz="9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CelluSmooth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- улучшает микроциркуляцию крови, тем самым способствует расщеплению подкожно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жира.</a:t>
            </a:r>
          </a:p>
          <a:p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Экстракт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цветов лотоса в комплексе </a:t>
            </a:r>
            <a:r>
              <a:rPr lang="ru-RU" sz="9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CelluSmooth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обладает </a:t>
            </a:r>
            <a:r>
              <a:rPr lang="ru-RU" sz="9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детоксикационным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действием. Механизм его действия похож на губку, он «вытягивает» на себя токсины, выводя их из кожи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endParaRPr lang="ru-RU" sz="9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Укрепляющий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гель для груди и живота «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Боди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Актив» </a:t>
            </a:r>
          </a:p>
          <a:p>
            <a:pPr marL="0" indent="0">
              <a:buNone/>
            </a:pP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 состав растительного комплекса </a:t>
            </a:r>
            <a:r>
              <a:rPr lang="ru-RU" sz="9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TargetShape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входят:</a:t>
            </a:r>
          </a:p>
          <a:p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Кофеин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, который способствует улучшению микроциркуляции кожи, улучшению питания клеток и быстрому выводу токсинов, шлаков и лишней жидкости. </a:t>
            </a:r>
          </a:p>
          <a:p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Экстракт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земляного миндаля питает кожу, повышает эластичность, способствует омоложению кожу.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6173282" y="3284984"/>
            <a:ext cx="2862396" cy="3384376"/>
          </a:xfrm>
        </p:spPr>
        <p:txBody>
          <a:bodyPr/>
          <a:lstStyle/>
          <a:p>
            <a:pPr marL="0" indent="0">
              <a:buNone/>
            </a:pPr>
            <a:endParaRPr lang="en-US" sz="3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Рекомендуем приобрести вместе с этими продуктами:</a:t>
            </a:r>
          </a:p>
          <a:p>
            <a:pPr marL="0" indent="0">
              <a:buNone/>
            </a:pPr>
            <a:endParaRPr lang="ru-RU" sz="4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Защитный крем для рук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SPF 10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«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Боди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Актив» (31984)</a:t>
            </a:r>
          </a:p>
          <a:p>
            <a:pPr marL="0" indent="0">
              <a:buNone/>
            </a:pPr>
            <a:endParaRPr lang="ru-RU" sz="9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Увлажняющий крем для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душа «Базилик и персик»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(25178)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8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Сахарный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скраб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для тела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«Молоко и мед – Золотая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серия» (31601)</a:t>
            </a:r>
            <a:endParaRPr lang="ru-RU" sz="4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5556" y="24674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Укрепляющий гель для груди и живота «</a:t>
            </a: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Боди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Актив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»</a:t>
            </a:r>
          </a:p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Антицеллюлитный гель для тела «</a:t>
            </a: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Боди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Актив»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5126" y="5828385"/>
            <a:ext cx="1584176" cy="490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92 - 93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5199" y="3070247"/>
            <a:ext cx="1857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Код 31983</a:t>
            </a:r>
            <a:endParaRPr lang="ru-RU" sz="1200" dirty="0">
              <a:solidFill>
                <a:srgbClr val="59595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6979" y="5518654"/>
            <a:ext cx="913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595959"/>
                </a:solidFill>
              </a:rPr>
              <a:t>Код 31317</a:t>
            </a:r>
            <a:endParaRPr lang="ru-RU" sz="1200" dirty="0">
              <a:solidFill>
                <a:srgbClr val="595959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6" t="5487" r="27955" b="12202"/>
          <a:stretch/>
        </p:blipFill>
        <p:spPr>
          <a:xfrm>
            <a:off x="893238" y="3630665"/>
            <a:ext cx="937581" cy="1953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1" t="8400" r="29435" b="6551"/>
          <a:stretch/>
        </p:blipFill>
        <p:spPr>
          <a:xfrm>
            <a:off x="807913" y="836807"/>
            <a:ext cx="989787" cy="2227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135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116632"/>
            <a:ext cx="734481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Должен быть в каждом заказе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0885"/>
          <a:stretch/>
        </p:blipFill>
        <p:spPr>
          <a:xfrm>
            <a:off x="1538588" y="764531"/>
            <a:ext cx="6066823" cy="5717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96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6428" y="0"/>
            <a:ext cx="793114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3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Интересная и важная информация</a:t>
            </a:r>
            <a:endParaRPr lang="en-US" sz="33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45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92A17E8-3E31-6340-9299-55479716AC89}" type="datetime1">
              <a:rPr lang="en-GB" smtClean="0">
                <a:solidFill>
                  <a:prstClr val="white"/>
                </a:solidFill>
              </a:rPr>
              <a:pPr/>
              <a:t>16/02/2016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Copyright ©2014 by Oriflame Cosmetics SA</a:t>
            </a:r>
            <a:endParaRPr lang="sv-SE" sz="800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C3A03E-2591-4D09-83D1-82A7B163E028}" type="slidenum">
              <a:rPr lang="sv-SE" smtClean="0">
                <a:solidFill>
                  <a:prstClr val="white"/>
                </a:solidFill>
              </a:rPr>
              <a:pPr/>
              <a:t>23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2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420888"/>
            <a:ext cx="7772400" cy="2304256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Какой уход за кожей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сокращает морщины </a:t>
            </a:r>
            <a:r>
              <a:rPr lang="en-US" sz="3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на треть за три месяца?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 </a:t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32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6871140" cy="3187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068960"/>
            <a:ext cx="6912768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505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645952" y="971358"/>
            <a:ext cx="6245709" cy="2232247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595959"/>
                </a:solidFill>
              </a:rPr>
              <a:t>NovAge </a:t>
            </a:r>
            <a:r>
              <a:rPr lang="en-US" sz="1200" dirty="0">
                <a:solidFill>
                  <a:srgbClr val="595959"/>
                </a:solidFill>
              </a:rPr>
              <a:t>Ecollagen – </a:t>
            </a:r>
            <a:r>
              <a:rPr lang="ru-RU" sz="1200" dirty="0">
                <a:solidFill>
                  <a:srgbClr val="595959"/>
                </a:solidFill>
              </a:rPr>
              <a:t>это серия интенсивного ухода за кожей, которая обеспечивает результат, подтвержденный  клиническими тестированиями – морщины сокращаются на треть всего за </a:t>
            </a:r>
            <a:r>
              <a:rPr lang="ru-RU" sz="1200" dirty="0" smtClean="0">
                <a:solidFill>
                  <a:srgbClr val="595959"/>
                </a:solidFill>
              </a:rPr>
              <a:t>три месяца.</a:t>
            </a:r>
            <a:endParaRPr lang="ru-RU" sz="1200" dirty="0">
              <a:solidFill>
                <a:srgbClr val="595959"/>
              </a:solidFill>
            </a:endParaRPr>
          </a:p>
          <a:p>
            <a:pPr lvl="0">
              <a:spcBef>
                <a:spcPts val="0"/>
              </a:spcBef>
            </a:pPr>
            <a:endParaRPr lang="ru-RU" sz="1200" dirty="0" smtClean="0">
              <a:solidFill>
                <a:srgbClr val="595959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1200" dirty="0" smtClean="0">
                <a:solidFill>
                  <a:srgbClr val="595959"/>
                </a:solidFill>
              </a:rPr>
              <a:t>Для </a:t>
            </a:r>
            <a:r>
              <a:rPr lang="ru-RU" sz="1200" dirty="0">
                <a:solidFill>
                  <a:srgbClr val="595959"/>
                </a:solidFill>
              </a:rPr>
              <a:t>получения заявленного производителем эффекта рекомендуем приобретать все продукты в наборе</a:t>
            </a:r>
            <a:r>
              <a:rPr lang="ru-RU" sz="1200" dirty="0" smtClean="0">
                <a:solidFill>
                  <a:srgbClr val="595959"/>
                </a:solidFill>
              </a:rPr>
              <a:t>. </a:t>
            </a:r>
            <a:r>
              <a:rPr lang="ru-RU" sz="1200" dirty="0">
                <a:solidFill>
                  <a:srgbClr val="595959"/>
                </a:solidFill>
              </a:rPr>
              <a:t>Исследования показали, что при использовании средств </a:t>
            </a:r>
            <a:r>
              <a:rPr lang="en-US" sz="1200" dirty="0" err="1">
                <a:solidFill>
                  <a:srgbClr val="595959"/>
                </a:solidFill>
              </a:rPr>
              <a:t>NovAge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Ecollagen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ru-RU" sz="1200" dirty="0">
                <a:solidFill>
                  <a:srgbClr val="595959"/>
                </a:solidFill>
              </a:rPr>
              <a:t>в комплексе вы получите </a:t>
            </a:r>
            <a:r>
              <a:rPr lang="ru-RU" sz="1200" dirty="0" smtClean="0">
                <a:solidFill>
                  <a:srgbClr val="595959"/>
                </a:solidFill>
              </a:rPr>
              <a:t>в </a:t>
            </a:r>
            <a:r>
              <a:rPr lang="ru-RU" sz="1200" dirty="0">
                <a:solidFill>
                  <a:srgbClr val="595959"/>
                </a:solidFill>
              </a:rPr>
              <a:t>7 раз более эффективный </a:t>
            </a:r>
            <a:r>
              <a:rPr lang="ru-RU" sz="1200" dirty="0" smtClean="0">
                <a:solidFill>
                  <a:srgbClr val="595959"/>
                </a:solidFill>
              </a:rPr>
              <a:t>результат</a:t>
            </a:r>
            <a:r>
              <a:rPr lang="ru-RU" sz="1200" dirty="0">
                <a:solidFill>
                  <a:srgbClr val="595959"/>
                </a:solidFill>
              </a:rPr>
              <a:t>.</a:t>
            </a:r>
          </a:p>
          <a:p>
            <a:pPr lvl="0">
              <a:spcBef>
                <a:spcPts val="0"/>
              </a:spcBef>
            </a:pPr>
            <a:endParaRPr lang="ru-RU" sz="1200" dirty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rgbClr val="595959"/>
                </a:solidFill>
              </a:rPr>
              <a:t>Все </a:t>
            </a:r>
            <a:r>
              <a:rPr lang="ru-RU" sz="1200" dirty="0">
                <a:solidFill>
                  <a:srgbClr val="595959"/>
                </a:solidFill>
              </a:rPr>
              <a:t>средства разрабатываются учеными Орифлэйм в собственном Институте Исследования Кожи в Стокгольме и Центре Исследований и Разработок в </a:t>
            </a:r>
            <a:r>
              <a:rPr lang="ru-RU" sz="1200" dirty="0" smtClean="0">
                <a:solidFill>
                  <a:srgbClr val="595959"/>
                </a:solidFill>
              </a:rPr>
              <a:t>Дублине</a:t>
            </a:r>
            <a:r>
              <a:rPr lang="ru-RU" sz="1200" dirty="0">
                <a:solidFill>
                  <a:srgbClr val="595959"/>
                </a:solidFill>
              </a:rPr>
              <a:t>.</a:t>
            </a:r>
            <a:endParaRPr lang="en-US" sz="1200" dirty="0" smtClean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endParaRPr lang="ru-RU" sz="1200" dirty="0" smtClean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endParaRPr lang="ru-RU" sz="1200" dirty="0">
              <a:solidFill>
                <a:srgbClr val="59595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91" y="19659"/>
            <a:ext cx="7530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595959"/>
                </a:solidFill>
              </a:rPr>
              <a:t>Комплексный уход против морщин  N</a:t>
            </a:r>
            <a:r>
              <a:rPr lang="en-US" sz="2800" b="1" dirty="0" err="1" smtClean="0">
                <a:solidFill>
                  <a:srgbClr val="595959"/>
                </a:solidFill>
              </a:rPr>
              <a:t>ov</a:t>
            </a:r>
            <a:r>
              <a:rPr lang="ru-RU" sz="2800" b="1" dirty="0" smtClean="0">
                <a:solidFill>
                  <a:srgbClr val="595959"/>
                </a:solidFill>
              </a:rPr>
              <a:t>A</a:t>
            </a:r>
            <a:r>
              <a:rPr lang="en-US" sz="2800" b="1" dirty="0" err="1" smtClean="0">
                <a:solidFill>
                  <a:srgbClr val="595959"/>
                </a:solidFill>
              </a:rPr>
              <a:t>ge</a:t>
            </a:r>
            <a:r>
              <a:rPr lang="ru-RU" sz="2800" b="1" dirty="0" smtClean="0">
                <a:solidFill>
                  <a:srgbClr val="595959"/>
                </a:solidFill>
              </a:rPr>
              <a:t> </a:t>
            </a:r>
            <a:r>
              <a:rPr lang="ru-RU" sz="2800" b="1" dirty="0" err="1" smtClean="0">
                <a:solidFill>
                  <a:srgbClr val="595959"/>
                </a:solidFill>
              </a:rPr>
              <a:t>Ecollagen</a:t>
            </a:r>
            <a:endParaRPr lang="ru-RU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60600" y="6109981"/>
            <a:ext cx="1584176" cy="490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Стр. 30 - 33</a:t>
            </a:r>
            <a:endParaRPr lang="en-US" sz="12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0636" y="4437112"/>
            <a:ext cx="200992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Код набора  </a:t>
            </a: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28971</a:t>
            </a:r>
          </a:p>
          <a:p>
            <a:pPr algn="ctr"/>
            <a:endParaRPr lang="ru-RU" sz="400" dirty="0" smtClean="0">
              <a:solidFill>
                <a:srgbClr val="595959"/>
              </a:solidFill>
            </a:endParaRPr>
          </a:p>
          <a:p>
            <a:pPr algn="ctr"/>
            <a:endParaRPr lang="ru-RU" sz="200" dirty="0">
              <a:solidFill>
                <a:srgbClr val="595959"/>
              </a:solidFill>
            </a:endParaRPr>
          </a:p>
          <a:p>
            <a:pPr algn="ctr"/>
            <a:endParaRPr lang="ru-RU" sz="1050" dirty="0">
              <a:solidFill>
                <a:srgbClr val="595959"/>
              </a:solidFill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idx="10"/>
          </p:nvPr>
        </p:nvSpPr>
        <p:spPr>
          <a:xfrm>
            <a:off x="2645952" y="3284984"/>
            <a:ext cx="3134640" cy="3384376"/>
          </a:xfrm>
        </p:spPr>
        <p:txBody>
          <a:bodyPr/>
          <a:lstStyle/>
          <a:p>
            <a:pPr marL="0" indent="0">
              <a:buNone/>
            </a:pPr>
            <a:r>
              <a:rPr lang="ru-RU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Ключевые ингредиенты:</a:t>
            </a:r>
            <a:endParaRPr lang="ru-RU" sz="15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• Запатентованная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Трипептид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-технология основана на трех растительных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пептидах, которые обладают сильными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антивозрастными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свойствами и </a:t>
            </a:r>
            <a:r>
              <a:rPr lang="ru-RU" dirty="0">
                <a:solidFill>
                  <a:srgbClr val="595959"/>
                </a:solidFill>
              </a:rPr>
              <a:t>стимулирующей выработку </a:t>
            </a:r>
            <a:r>
              <a:rPr lang="ru-RU" dirty="0" smtClean="0">
                <a:solidFill>
                  <a:srgbClr val="595959"/>
                </a:solidFill>
              </a:rPr>
              <a:t>коллагена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на 200%.</a:t>
            </a:r>
          </a:p>
          <a:p>
            <a:pPr marL="0" indent="0">
              <a:buNone/>
            </a:pPr>
            <a:endParaRPr lang="ru-RU" sz="9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• Экстракт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стволовых клеток растений семейства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пасленовых, который 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стимулирует выработку коллагена и нормализует его внутриклеточное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производство. 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Content Placeholder 5"/>
          <p:cNvSpPr>
            <a:spLocks noGrp="1"/>
          </p:cNvSpPr>
          <p:nvPr>
            <p:ph idx="11"/>
          </p:nvPr>
        </p:nvSpPr>
        <p:spPr>
          <a:xfrm>
            <a:off x="5907820" y="3284984"/>
            <a:ext cx="2983841" cy="3384376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Комплексный уход, набор из 6 средств:</a:t>
            </a:r>
          </a:p>
          <a:p>
            <a:r>
              <a:rPr lang="ru-RU" sz="1200" dirty="0">
                <a:solidFill>
                  <a:srgbClr val="595959"/>
                </a:solidFill>
              </a:rPr>
              <a:t>Очищающая </a:t>
            </a:r>
            <a:r>
              <a:rPr lang="ru-RU" sz="1200" dirty="0" smtClean="0">
                <a:solidFill>
                  <a:srgbClr val="595959"/>
                </a:solidFill>
              </a:rPr>
              <a:t>гель-пенка</a:t>
            </a:r>
            <a:r>
              <a:rPr lang="ru-RU" sz="1200" dirty="0">
                <a:solidFill>
                  <a:srgbClr val="595959"/>
                </a:solidFill>
              </a:rPr>
              <a:t> </a:t>
            </a:r>
            <a:r>
              <a:rPr lang="ru-RU" sz="1200" dirty="0" smtClean="0">
                <a:solidFill>
                  <a:srgbClr val="595959"/>
                </a:solidFill>
              </a:rPr>
              <a:t>(32596)</a:t>
            </a:r>
            <a:endParaRPr lang="ru-RU" sz="1200" dirty="0">
              <a:solidFill>
                <a:srgbClr val="595959"/>
              </a:solidFill>
            </a:endParaRPr>
          </a:p>
          <a:p>
            <a:endParaRPr lang="ru-RU" sz="600" dirty="0">
              <a:solidFill>
                <a:srgbClr val="595959"/>
              </a:solidFill>
            </a:endParaRPr>
          </a:p>
          <a:p>
            <a:r>
              <a:rPr lang="ru-RU" sz="1200" dirty="0">
                <a:solidFill>
                  <a:srgbClr val="595959"/>
                </a:solidFill>
              </a:rPr>
              <a:t>Обновляющий </a:t>
            </a:r>
            <a:r>
              <a:rPr lang="ru-RU" sz="1200" dirty="0" smtClean="0">
                <a:solidFill>
                  <a:srgbClr val="595959"/>
                </a:solidFill>
              </a:rPr>
              <a:t>тоник</a:t>
            </a:r>
            <a:r>
              <a:rPr lang="ru-RU" sz="1200" dirty="0">
                <a:solidFill>
                  <a:srgbClr val="595959"/>
                </a:solidFill>
              </a:rPr>
              <a:t> </a:t>
            </a:r>
            <a:r>
              <a:rPr lang="ru-RU" sz="1200" dirty="0" smtClean="0">
                <a:solidFill>
                  <a:srgbClr val="595959"/>
                </a:solidFill>
              </a:rPr>
              <a:t>(32128 )</a:t>
            </a:r>
            <a:endParaRPr lang="ru-RU" sz="1200" dirty="0">
              <a:solidFill>
                <a:srgbClr val="595959"/>
              </a:solidFill>
            </a:endParaRPr>
          </a:p>
          <a:p>
            <a:endParaRPr lang="ru-RU" sz="600" dirty="0">
              <a:solidFill>
                <a:srgbClr val="595959"/>
              </a:solidFill>
            </a:endParaRPr>
          </a:p>
          <a:p>
            <a:r>
              <a:rPr lang="ru-RU" sz="1200" dirty="0">
                <a:solidFill>
                  <a:srgbClr val="595959"/>
                </a:solidFill>
              </a:rPr>
              <a:t>Крем для кожи вокруг </a:t>
            </a:r>
            <a:r>
              <a:rPr lang="ru-RU" sz="1200" dirty="0" smtClean="0">
                <a:solidFill>
                  <a:srgbClr val="595959"/>
                </a:solidFill>
              </a:rPr>
              <a:t>глаз (31546)</a:t>
            </a:r>
            <a:endParaRPr lang="ru-RU" sz="1200" dirty="0">
              <a:solidFill>
                <a:srgbClr val="595959"/>
              </a:solidFill>
            </a:endParaRPr>
          </a:p>
          <a:p>
            <a:endParaRPr lang="ru-RU" sz="600" dirty="0">
              <a:solidFill>
                <a:srgbClr val="595959"/>
              </a:solidFill>
            </a:endParaRPr>
          </a:p>
          <a:p>
            <a:r>
              <a:rPr lang="ru-RU" sz="1200" dirty="0">
                <a:solidFill>
                  <a:srgbClr val="595959"/>
                </a:solidFill>
              </a:rPr>
              <a:t>Сыворотка для </a:t>
            </a:r>
            <a:r>
              <a:rPr lang="ru-RU" sz="1200" dirty="0" smtClean="0">
                <a:solidFill>
                  <a:srgbClr val="595959"/>
                </a:solidFill>
              </a:rPr>
              <a:t>лица</a:t>
            </a:r>
            <a:r>
              <a:rPr lang="ru-RU" sz="1200" dirty="0">
                <a:solidFill>
                  <a:srgbClr val="595959"/>
                </a:solidFill>
              </a:rPr>
              <a:t> </a:t>
            </a:r>
            <a:r>
              <a:rPr lang="ru-RU" sz="1200" dirty="0" smtClean="0">
                <a:solidFill>
                  <a:srgbClr val="595959"/>
                </a:solidFill>
              </a:rPr>
              <a:t>(31547 )</a:t>
            </a:r>
            <a:endParaRPr lang="ru-RU" sz="1200" dirty="0">
              <a:solidFill>
                <a:srgbClr val="595959"/>
              </a:solidFill>
            </a:endParaRPr>
          </a:p>
          <a:p>
            <a:endParaRPr lang="ru-RU" sz="600" dirty="0">
              <a:solidFill>
                <a:srgbClr val="595959"/>
              </a:solidFill>
            </a:endParaRPr>
          </a:p>
          <a:p>
            <a:r>
              <a:rPr lang="ru-RU" sz="1200" dirty="0">
                <a:solidFill>
                  <a:srgbClr val="595959"/>
                </a:solidFill>
              </a:rPr>
              <a:t>Дневной </a:t>
            </a:r>
            <a:r>
              <a:rPr lang="ru-RU" sz="1200" dirty="0" smtClean="0">
                <a:solidFill>
                  <a:srgbClr val="595959"/>
                </a:solidFill>
              </a:rPr>
              <a:t>крем (31544)</a:t>
            </a:r>
            <a:endParaRPr lang="ru-RU" sz="1200" dirty="0">
              <a:solidFill>
                <a:srgbClr val="595959"/>
              </a:solidFill>
            </a:endParaRPr>
          </a:p>
          <a:p>
            <a:endParaRPr lang="ru-RU" sz="600" dirty="0">
              <a:solidFill>
                <a:srgbClr val="595959"/>
              </a:solidFill>
            </a:endParaRPr>
          </a:p>
          <a:p>
            <a:r>
              <a:rPr lang="ru-RU" sz="1200" dirty="0">
                <a:solidFill>
                  <a:srgbClr val="595959"/>
                </a:solidFill>
              </a:rPr>
              <a:t>Ночной </a:t>
            </a:r>
            <a:r>
              <a:rPr lang="ru-RU" sz="1200" dirty="0" smtClean="0">
                <a:solidFill>
                  <a:srgbClr val="595959"/>
                </a:solidFill>
              </a:rPr>
              <a:t>крем (31545)</a:t>
            </a:r>
            <a:endParaRPr lang="ru-RU" sz="1200" dirty="0">
              <a:solidFill>
                <a:srgbClr val="595959"/>
              </a:solidFill>
            </a:endParaRPr>
          </a:p>
          <a:p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ru-RU" sz="5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87346" y="3473924"/>
            <a:ext cx="273630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lang="ru-RU" sz="16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" b="98398" l="1900" r="99800">
                        <a14:foregroundMark x1="32000" y1="53805" x2="34400" y2="53939"/>
                        <a14:foregroundMark x1="29300" y1="52069" x2="31700" y2="49933"/>
                        <a14:foregroundMark x1="31900" y1="49933" x2="35100" y2="48999"/>
                        <a14:foregroundMark x1="35700" y1="48865" x2="35700" y2="48865"/>
                        <a14:foregroundMark x1="35100" y1="49399" x2="38200" y2="49933"/>
                        <a14:foregroundMark x1="37800" y1="50067" x2="40700" y2="50467"/>
                        <a14:foregroundMark x1="43000" y1="71028" x2="46500" y2="71429"/>
                        <a14:foregroundMark x1="50100" y1="71696" x2="52300" y2="70494"/>
                        <a14:foregroundMark x1="62200" y1="41656" x2="62500" y2="64486"/>
                        <a14:foregroundMark x1="62500" y1="40854" x2="68300" y2="41121"/>
                        <a14:foregroundMark x1="68300" y1="41522" x2="67500" y2="47931"/>
                        <a14:foregroundMark x1="67300" y1="47931" x2="66400" y2="70360"/>
                        <a14:foregroundMark x1="62300" y1="65421" x2="62800" y2="70494"/>
                        <a14:foregroundMark x1="63000" y1="70494" x2="66700" y2="70360"/>
                        <a14:foregroundMark x1="39300" y1="19359" x2="43600" y2="18291"/>
                        <a14:foregroundMark x1="43800" y1="17757" x2="43600" y2="18425"/>
                        <a14:foregroundMark x1="43300" y1="18692" x2="46500" y2="19092"/>
                        <a14:backgroundMark x1="60600" y1="41923" x2="60600" y2="46862"/>
                        <a14:backgroundMark x1="62200" y1="42323" x2="62200" y2="66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64" t="12813" r="30199" b="26207"/>
          <a:stretch/>
        </p:blipFill>
        <p:spPr>
          <a:xfrm>
            <a:off x="333325" y="1864960"/>
            <a:ext cx="2294459" cy="2510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235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276872"/>
            <a:ext cx="7772400" cy="2304256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Какие </a:t>
            </a:r>
            <a:b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5 универсальных средств </a:t>
            </a:r>
            <a:b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вы можете приобрести</a:t>
            </a:r>
            <a:b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всего за 399 рублей из этого каталога?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504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340768"/>
            <a:ext cx="8706997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904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3275856" y="908720"/>
            <a:ext cx="5759822" cy="2367074"/>
          </a:xfrm>
        </p:spPr>
        <p:txBody>
          <a:bodyPr>
            <a:normAutofit/>
          </a:bodyPr>
          <a:lstStyle/>
          <a:p>
            <a:pPr lvl="0"/>
            <a:r>
              <a:rPr lang="ru-RU" sz="1600" dirty="0" smtClean="0">
                <a:solidFill>
                  <a:srgbClr val="595959"/>
                </a:solidFill>
              </a:rPr>
              <a:t>Все средства в наборе являются лидерами продаж и любимы миллионами клиентов Орифлэйм по всему миру.</a:t>
            </a:r>
          </a:p>
          <a:p>
            <a:pPr lvl="0"/>
            <a:r>
              <a:rPr lang="ru-RU" sz="1600" dirty="0" smtClean="0">
                <a:solidFill>
                  <a:srgbClr val="595959"/>
                </a:solidFill>
              </a:rPr>
              <a:t>Средства идеально подойдут для любой женщины.</a:t>
            </a:r>
          </a:p>
          <a:p>
            <a:pPr lvl="0"/>
            <a:r>
              <a:rPr lang="ru-RU" sz="1600" dirty="0" smtClean="0">
                <a:solidFill>
                  <a:srgbClr val="595959"/>
                </a:solidFill>
              </a:rPr>
              <a:t>Каждый продукт прошел тестирование на безопасность и качество по строгим европейским стандартам.</a:t>
            </a:r>
          </a:p>
          <a:p>
            <a:pPr lvl="0"/>
            <a:endParaRPr lang="ru-RU" sz="1600" dirty="0" smtClean="0">
              <a:solidFill>
                <a:srgbClr val="595959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0"/>
          </p:nvPr>
        </p:nvSpPr>
        <p:spPr>
          <a:xfrm>
            <a:off x="3300965" y="3465313"/>
            <a:ext cx="5709603" cy="3024336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400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56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Крем-гель для лица «Алоэ вера</a:t>
            </a:r>
            <a:r>
              <a:rPr lang="ru-RU" sz="56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»: увлажняет и смягчает кожу, подходит для нормальной и комбинированной </a:t>
            </a:r>
            <a:r>
              <a:rPr lang="ru-RU" sz="56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кожи всех возрастов.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56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Мягкое </a:t>
            </a:r>
            <a:r>
              <a:rPr lang="ru-RU" sz="56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очищающее средство для интимной гигиены «</a:t>
            </a:r>
            <a:r>
              <a:rPr lang="ru-RU" sz="56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Феминэль</a:t>
            </a:r>
            <a:r>
              <a:rPr lang="ru-RU" sz="56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» </a:t>
            </a:r>
            <a:r>
              <a:rPr lang="ru-RU" sz="56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обладает </a:t>
            </a:r>
            <a:r>
              <a:rPr lang="ru-RU" sz="56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успокаивающим и увлажняющим </a:t>
            </a:r>
            <a:r>
              <a:rPr lang="ru-RU" sz="56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действием, одобрено дерматологами и гинекологами.</a:t>
            </a:r>
            <a:endParaRPr lang="ru-RU" sz="56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56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Защитный крем для рук «Нежность» </a:t>
            </a:r>
            <a:r>
              <a:rPr lang="ru-RU" sz="56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интенсивно </a:t>
            </a:r>
            <a:r>
              <a:rPr lang="ru-RU" sz="56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увлажняет кожу и защищает от </a:t>
            </a:r>
            <a:r>
              <a:rPr lang="ru-RU" sz="56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сухости, благодаря маслу </a:t>
            </a:r>
            <a:r>
              <a:rPr lang="ru-RU" sz="56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макадамии</a:t>
            </a:r>
            <a:r>
              <a:rPr lang="ru-RU" sz="56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. Быстро впитывается.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56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Шариковый дезодорант-антиперспирант без белых следов «</a:t>
            </a:r>
            <a:r>
              <a:rPr lang="ru-RU" sz="56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Активэль</a:t>
            </a:r>
            <a:r>
              <a:rPr lang="ru-RU" sz="56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» содержит минеральный комплекс,   не </a:t>
            </a:r>
            <a:r>
              <a:rPr lang="ru-RU" sz="56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оставляет белых следов на </a:t>
            </a:r>
            <a:r>
              <a:rPr lang="ru-RU" sz="56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одежде.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56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Гель для душа «Знойная Танзания» </a:t>
            </a:r>
            <a:r>
              <a:rPr lang="ru-RU" sz="56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 бодрящим </a:t>
            </a:r>
            <a:r>
              <a:rPr lang="ru-RU" sz="56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экзотическим ароматом </a:t>
            </a:r>
            <a:r>
              <a:rPr lang="ru-RU" sz="56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моринги</a:t>
            </a:r>
            <a:r>
              <a:rPr lang="ru-RU" sz="56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и </a:t>
            </a:r>
            <a:r>
              <a:rPr lang="ru-RU" sz="56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баобаба подходит для всех типов кожи.</a:t>
            </a:r>
            <a:endParaRPr lang="ru-RU" sz="56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56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0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2451" y="191829"/>
            <a:ext cx="73126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Набор «Новая Мечта»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50686" y="6165304"/>
            <a:ext cx="1584176" cy="490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</a:t>
            </a: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146 - 147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6899" y="4608300"/>
            <a:ext cx="20097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Набор «Новая Мечта»</a:t>
            </a:r>
          </a:p>
          <a:p>
            <a:pPr algn="ctr"/>
            <a:r>
              <a:rPr lang="ru-RU" sz="1200" dirty="0">
                <a:solidFill>
                  <a:srgbClr val="595959"/>
                </a:solidFill>
              </a:rPr>
              <a:t>к</a:t>
            </a:r>
            <a:r>
              <a:rPr lang="ru-RU" sz="1200" dirty="0" smtClean="0">
                <a:solidFill>
                  <a:srgbClr val="595959"/>
                </a:solidFill>
              </a:rPr>
              <a:t>од 28820</a:t>
            </a:r>
            <a:endParaRPr lang="en-US" sz="1200" dirty="0">
              <a:solidFill>
                <a:srgbClr val="595959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33301" y="844273"/>
            <a:ext cx="3141221" cy="3665371"/>
            <a:chOff x="233301" y="844273"/>
            <a:chExt cx="3141221" cy="3665371"/>
          </a:xfrm>
        </p:grpSpPr>
        <p:pic>
          <p:nvPicPr>
            <p:cNvPr id="15" name="Picture 4" descr="Гель для душа «Знойная Танзания»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63" t="10592" r="34407" b="20038"/>
            <a:stretch/>
          </p:blipFill>
          <p:spPr bwMode="auto">
            <a:xfrm>
              <a:off x="1106129" y="844273"/>
              <a:ext cx="1395565" cy="32563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Смягчающее очищающее средство для интимной гигиены «Феминэль»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54" t="6346" r="27328" b="14374"/>
            <a:stretch/>
          </p:blipFill>
          <p:spPr bwMode="auto">
            <a:xfrm>
              <a:off x="1998019" y="1772071"/>
              <a:ext cx="1376503" cy="233588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Защитный крем для рук «Нежность»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16" t="7761" r="30160" b="14375"/>
            <a:stretch/>
          </p:blipFill>
          <p:spPr bwMode="auto">
            <a:xfrm>
              <a:off x="233301" y="1816047"/>
              <a:ext cx="1130677" cy="230323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Шариковый дезодорант-антиперспирант 24-часового действия без белых следов «Активэль»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01" t="6346" r="30160" b="14374"/>
            <a:stretch/>
          </p:blipFill>
          <p:spPr bwMode="auto">
            <a:xfrm>
              <a:off x="837636" y="2967663"/>
              <a:ext cx="741224" cy="14824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Крем-гель для лица «Алоэ вера»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12" t="7762" r="20250" b="28531"/>
            <a:stretch/>
          </p:blipFill>
          <p:spPr bwMode="auto">
            <a:xfrm>
              <a:off x="1461073" y="3465313"/>
              <a:ext cx="1090745" cy="104433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980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852936"/>
            <a:ext cx="8064896" cy="2304256"/>
          </a:xfrm>
        </p:spPr>
        <p:txBody>
          <a:bodyPr/>
          <a:lstStyle/>
          <a:p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Какие </a:t>
            </a:r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новые</a:t>
            </a:r>
            <a:r>
              <a:rPr lang="ru-RU" sz="2800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весенние </a:t>
            </a:r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ароматы</a:t>
            </a:r>
            <a:b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соответствуют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трендам сезона 2016? </a:t>
            </a:r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230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19941</TotalTime>
  <Words>2466</Words>
  <Application>Microsoft Office PowerPoint</Application>
  <PresentationFormat>On-screen Show (4:3)</PresentationFormat>
  <Paragraphs>451</Paragraphs>
  <Slides>23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1_Тема Office</vt:lpstr>
      <vt:lpstr>7_Тема Office</vt:lpstr>
      <vt:lpstr>8_Тема Office</vt:lpstr>
      <vt:lpstr>PowerPoint Presentation</vt:lpstr>
      <vt:lpstr>PowerPoint Presentation</vt:lpstr>
      <vt:lpstr>Какой уход за кожей сокращает морщины  на треть за три месяца?    </vt:lpstr>
      <vt:lpstr>PowerPoint Presentation</vt:lpstr>
      <vt:lpstr>PowerPoint Presentation</vt:lpstr>
      <vt:lpstr>Какие  5 универсальных средств  вы можете приобрести всего за 399 рублей из этого каталога?</vt:lpstr>
      <vt:lpstr>PowerPoint Presentation</vt:lpstr>
      <vt:lpstr>PowerPoint Presentation</vt:lpstr>
      <vt:lpstr>Какие новые весенние ароматы соответствуют трендам сезона 2016?     </vt:lpstr>
      <vt:lpstr>PowerPoint Presentation</vt:lpstr>
      <vt:lpstr>PowerPoint Presentation</vt:lpstr>
      <vt:lpstr> Какая новинка The ONE  обладает стойкостью  до 25 часов?</vt:lpstr>
      <vt:lpstr>PowerPoint Presentation</vt:lpstr>
      <vt:lpstr>PowerPoint Presentation</vt:lpstr>
      <vt:lpstr>Какой продукт премиального бренда Орифлэйм вышел в новой модной текстуре?   </vt:lpstr>
      <vt:lpstr>PowerPoint Presentation</vt:lpstr>
      <vt:lpstr>PowerPoint Presentation</vt:lpstr>
      <vt:lpstr> Какие продукты  в домашних условиях помогут  повысить упругость и эластичность проблемных зон тела?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Alexeeva, Natalia</dc:creator>
  <cp:lastModifiedBy>Alexeeva, Natalia</cp:lastModifiedBy>
  <cp:revision>606</cp:revision>
  <cp:lastPrinted>2015-04-09T09:36:16Z</cp:lastPrinted>
  <dcterms:created xsi:type="dcterms:W3CDTF">2015-03-19T10:21:20Z</dcterms:created>
  <dcterms:modified xsi:type="dcterms:W3CDTF">2016-02-16T15:42:28Z</dcterms:modified>
</cp:coreProperties>
</file>