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82" r:id="rId2"/>
    <p:sldMasterId id="2147483732" r:id="rId3"/>
  </p:sldMasterIdLst>
  <p:notesMasterIdLst>
    <p:notesMasterId r:id="rId33"/>
  </p:notesMasterIdLst>
  <p:handoutMasterIdLst>
    <p:handoutMasterId r:id="rId34"/>
  </p:handoutMasterIdLst>
  <p:sldIdLst>
    <p:sldId id="257" r:id="rId4"/>
    <p:sldId id="285" r:id="rId5"/>
    <p:sldId id="258" r:id="rId6"/>
    <p:sldId id="259" r:id="rId7"/>
    <p:sldId id="310" r:id="rId8"/>
    <p:sldId id="261" r:id="rId9"/>
    <p:sldId id="262" r:id="rId10"/>
    <p:sldId id="294" r:id="rId11"/>
    <p:sldId id="291" r:id="rId12"/>
    <p:sldId id="322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16" r:id="rId21"/>
    <p:sldId id="317" r:id="rId22"/>
    <p:sldId id="318" r:id="rId23"/>
    <p:sldId id="331" r:id="rId24"/>
    <p:sldId id="332" r:id="rId25"/>
    <p:sldId id="333" r:id="rId26"/>
    <p:sldId id="334" r:id="rId27"/>
    <p:sldId id="335" r:id="rId28"/>
    <p:sldId id="336" r:id="rId29"/>
    <p:sldId id="280" r:id="rId30"/>
    <p:sldId id="320" r:id="rId31"/>
    <p:sldId id="287" r:id="rId32"/>
  </p:sldIdLst>
  <p:sldSz cx="9144000" cy="5143500" type="screen16x9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A54"/>
    <a:srgbClr val="595959"/>
    <a:srgbClr val="FFCCFF"/>
    <a:srgbClr val="FF99CC"/>
    <a:srgbClr val="CC0099"/>
    <a:srgbClr val="9966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04" autoAdjust="0"/>
    <p:restoredTop sz="64914" autoAdjust="0"/>
  </p:normalViewPr>
  <p:slideViewPr>
    <p:cSldViewPr>
      <p:cViewPr varScale="1">
        <p:scale>
          <a:sx n="100" d="100"/>
          <a:sy n="100" d="100"/>
        </p:scale>
        <p:origin x="-1932" y="-84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27050-E888-4021-BA44-06E9BCBF50FE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4A17-938F-42F4-A5F8-7A0B6A280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BD60D-E07F-4D29-A79B-BA37E018C887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FB95-1AC9-489C-A3E8-0FB4261F3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3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9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Макияж 2016 года каков он? Он очень разный: от макияжа в стиле «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натюрель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до яркого графического макияжа; от макияжа «новый </a:t>
            </a:r>
            <a:r>
              <a:rPr lang="en-US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smoky eyes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до единичных акцентов или с акцентом на губы или на брови.  Да, актуальных тенденций очень много, но всех их объединяет одно: фокус на выразительные глаза, иначе, ни один модный образ не будет закончен.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Мечта любой девушки о широко распахнутых ресницах с головокружительным объемом вполне осуществима и не требует ни больших временных, ни денежных затрат.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каталоге №5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Орифлэйм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представляет новинку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Тушь с эффектом накладных ресниц </a:t>
            </a:r>
            <a:r>
              <a:rPr lang="ru-RU" sz="11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ONE </a:t>
            </a:r>
            <a:r>
              <a:rPr lang="ru-RU" sz="11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Hypnotic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Depth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8 мл.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32435 Глубокий Черный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32436 Глубокий Синий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Преимущества туши: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приподнимает ресницы и визуально увеличивает их объем* быстро и эффективно за счет своей легкой формулы на основе полимеров и 4 видов восков (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карнаубский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воск, воск рисовых отрубей, пчелиный воск, камедь сенегальской акации) и форме щеточки.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щеточка с мелкими зубчиками прекрасно разделяет и прокрашивает самые мелкие реснички, сужается к самому кончику, позволяя тщательно прорисовать даже уголки глаз.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дополнительный уход: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пантенол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ухаживает за ресницами и питает их в течение всего дня.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тушь имеет глубокий интенсивный** оттенок благодаря высококачественным пигментам, которые равномерно обволакивают каждую ресничку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выходит, в 2 самых востребованных оттенках: глубокий черный и глубокий синий.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Дополнительную информацию о продукте можно получить, загрузив программу считывания QR-кодов в свой смартфон и отсканировав данный</a:t>
            </a:r>
            <a:r>
              <a:rPr lang="ru-R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QR-код на странице № 2 каталога №5.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объем ресниц в 18 раз больше*. Пленительный образ, томный взгляд из-под роскошных ресниц.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*По результатам клинических тестов по сравнению с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ненакрашенными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ресницами.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**По результатам клинических тестов цвета по сравнению с обычной тушью.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Тушь с эффектом накладных ресниц </a:t>
            </a:r>
            <a:r>
              <a:rPr lang="en-US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The ONE Hypnotic Depth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за 379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Акция!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Сделайте заказ на 500 рублей из этого каталога и получите возможность приобрести Тушь с эффектом накладных ресниц*** со скидкой -50%, всего за 249 рублей.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Специальные коды для участников акции 532435 – глубокий черный оттенок; 532436 – глубокий синий оттенок.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***Предложение действительно при единовременном заказе продуктов. Для заказа товара по специальной цене из этого каталога указывай в бланке специальный код.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86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3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202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не секрет, что на состояние здоровья и настроение любого человека можно повлиять определенным ароматом, запахом.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рассмотреть историю ароматерапии, то можно узнать, что такую терапию используют уже много веков подряд. Еще в древности, с помощью ароматических эфирных масел врачеватели избавлялись от многих недугов.  В современном мире учеными были разработаны таблицы, по которым, можно узнать наверняка от какого аромата может подняться настроение или, например, уйти головная боль.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Подобное исследование было проведено и учеными компании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Орифлэйм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2014 году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его результатом стало рождение новой женской туалетной воды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Happydisiac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Woman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Этот аромат сознан на основе компонентов, которые были названы покупателями по всему миру «лучшими парфюмерными нотами, которые дарят радость жизни».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№5 мы расширяем линейку «жизнерадостных ароматов». Встречайте новый мужской аромат, квинтэссенцию оптимизма -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32159 Мужскую туалетную воду </a:t>
            </a:r>
            <a:r>
              <a:rPr lang="ru-RU" sz="12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Happydisiac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75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Мужчина в стиле </a:t>
            </a:r>
            <a:r>
              <a:rPr lang="ru-RU" sz="12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Happydisiac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открыт всему новому, беззаботен и улыбчив. Он точно знает, что самое главное в жизни – быть счастливым, поэтому он никогда не бывает в плохом настроении. Дарить окружающим улыбки и позитивную энергию – его жизненное кредо. Настоящая душа компании, мужчина в стиле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Happydisiac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всегда настроен оптимистично.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Харизматичный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дружелюбный, он полон свежих идей и безграничной любви к жизни.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Описание флакона: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зеленый флакон обтекаемой формы напоминает флягу со свежим зеленым нектаром. И отчасти это правда, ведь в нем заключен ободряющий фруктовый аромат, который в считанные секунды сделает его обладателя чуть более счастливым. Плавность и простота линий притягивают, а нежный зеленый цвет стекла дает отдых глазам и поднимает настроение.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Описание аромата: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аромата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ароматический, фруктовый, древесный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Верхние ноты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зеленое яблоко, австралийский лайм, мандарин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Сердце: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семена кориандра, нота озона, клубника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Шлейф: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кедр, мох, пачули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нотах. Это интересно!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Согласно древнему учению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Аюрведе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запах яблока тонизирует и бодрит не хуже прохладного душа, поднимает настроение и снимает стресс, который признан психологами болезнью 21 века, самой распространенной среди жителей мегаполисов.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Зеленые яблоки добавляют аромату свежести и прохлады.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Лайм широко используется в кулинарии и гастрономии. В парфюмерии нота лайма придает аромату особую бодрящую свежесть.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Ноты клубники очень редкие гости в мужских ароматах. При этом аромат клубники напоминает о лете, о радостных мгновениях.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Мужская туалетная вода </a:t>
            </a:r>
            <a:r>
              <a:rPr lang="ru-RU" sz="12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Happydisiac</a:t>
            </a: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</a:t>
            </a: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код 32159, всего за 999 рублей со скидкой 25% от регулярной стоимости.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 акция!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Сделайте заказ на 500 рублей из этого каталога и получите возможность приобрести новый аромат* (специальный код для участников акции 532159) со скидкой -45% всего за 699 рублей!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*Предложение действительно при единовременном заказе продуктов. Для заказа товара по специальной цене из этого каталога указывай в бланке специальный код.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Досье парфюмера: (</a:t>
            </a:r>
            <a:r>
              <a:rPr lang="ru-RU" sz="12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Fabrice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Pellegrin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2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Фабрис</a:t>
            </a: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Пеллегрен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Фабрис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родился в 1969 году в семье парфюмера, и потому погружение в мир ароматов началось для него очень рано. Он восхищался работой отца и вскоре сам стал парфюмером-стажером в компании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Robertet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Шесть лет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Фабрис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посвятил постижению всех тонкостей дела: от изучения парфюмерного сырья до создания композиций.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Предпочитает использовать в работе натуральное сырье (дерево, специи, бальзамы и смолы); «восточное» направление ему наиболее близко, он ориентируется на знаковые парфюмерные творения этого типа ароматов (в том числе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Opium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Yves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Saint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Laurent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его композиции отличаются ясными и четко структурированными формулами.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 вдохновения для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Фабриса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его жизненный опыт. «Для создания прекрасного мне нужна история и обмен идеями с другими. Магия рождается только там, где люди делятся друг с другом…» – говорит он.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уже 25 лет он сотрудничает с крупнейшими парфюмерными домами, разрабатывая для них роскошные ароматы. И каждое из его творений, вдохновленное красотой натуральных материалов, с уверенностью может быть названо произведением искусства.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яркие достижения парфюмера: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VIP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Playboy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Black XS L excès for Paco Rabanne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Nina Fantasy for Nina Ricci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Infinite Rush for Oriflame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for Life Denim Collection Homme and Femme for Diesel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Womanity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Thierry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Mugler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Вдохновение парфюмера: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открывший необычайно удачное освежающее сочетание нот клубники, зеленого яблока и австралийского лайма,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Фабрис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Пеллегрен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твердо решил доработать композицию и создать позитивный мужской аромат с уникальным эффектом «хорошего настроения».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54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9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75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Ухаживать за лицом – не просто любимое занятие всех женщин. Это необходимость, вызванная желанием как можно дольше оставаться молодыми, красивыми и просто ухоженными. Однако, выглядеть ухоженно и сохранить свою молодость хотят и многие мужчины. Но как отличается по функционированию кожа мужчин и женщин, также и отличаются средства для ухода за мужской кожей.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каталоге №5 выходит коллекция «Норд – Энергетик» с комплексом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Arctic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Defence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 женьшенем. Это тщательный, эффективный и деликатный уход, с применением специальных, многофункциональных средств.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ea typeface="+mn-ea"/>
                <a:cs typeface="Calibri" panose="020F0502020204030204" pitchFamily="34" charset="0"/>
              </a:rPr>
              <a:t>Серия «Норд Энергетик» сохранила все преимущества классической серии. В частности, удобный и стильный дизайн.</a:t>
            </a:r>
            <a:endParaRPr lang="ru-RU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ea typeface="+mn-ea"/>
                <a:cs typeface="Calibri" panose="020F0502020204030204" pitchFamily="34" charset="0"/>
              </a:rPr>
              <a:t>Новые продукты, с активными ингредиентами, решают сразу несколько проблем в уходе за мужской кожей:</a:t>
            </a:r>
            <a:endParaRPr lang="ru-RU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Комплекс </a:t>
            </a:r>
            <a:r>
              <a:rPr lang="ru-RU" sz="1200" dirty="0" err="1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Arctic</a:t>
            </a: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Pro</a:t>
            </a: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Defence</a:t>
            </a: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на основе экстракта корня </a:t>
            </a:r>
            <a:r>
              <a:rPr lang="ru-RU" sz="1200" dirty="0" err="1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родиолы</a:t>
            </a: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розовой. Ее также называют золотым корнем за ее полезные свойства. Экстракт предотвращает преждевременное старение кожи, защищает ее от вредного воздействия солнечных лучей (исследование, опубликованное в «Журнале косметической дерматологии» (июнь 2008)). Это надежный барьер от ультрафиолета даже при чувствительной коже.</a:t>
            </a:r>
            <a:endParaRPr lang="ru-RU" dirty="0" smtClean="0">
              <a:effectLst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Экстракт женьшеня, благодаря ценнейшим веществам в своем составе, оказывает благотворное влияние на клетки кожи, нормализует водный баланс, предохраняя кожу от потери влаги.</a:t>
            </a:r>
            <a:endParaRPr lang="ru-RU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Микроэлементы (магний, цинк, медь) -  являются катализаторами основных процессов в коже, повышая иммунитет, способствуя усилению обмена веществ.</a:t>
            </a:r>
            <a:endParaRPr lang="ru-RU" dirty="0" smtClean="0">
              <a:effectLst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dirty="0" smtClean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32009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Тонизирующий гель для бритья «Норд Энергетик» 200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Насыщенный гель с увлажняющими компонентами, комплексом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Arctic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Defence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женьшенем и минералами.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Технология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Glide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обеспечивает эффективное скольжение и комфортное бритье, смягчая и увлажняя кожу, защищает ее от порезов и раздражения, заряжает энергией и восстанавливает.  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Подходит даже для самой чувствительной кожи.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Расходуется очень экономно, за счет текстуры и дозатора.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 5 тонизирующий гель для бритья «Норд Энергетик» за 379 рублей. При покупке двух продуктов цена каждого – 269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Закажите 2 любых продукта *** со скидкой -50%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***Предложение действительно при единовременном заказе продуктов.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32011 Тонизирующий шампунь для волос и тела «Норд Энергетик» 250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Шампунь 2-в-1 с комплексом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Arctic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женьшенем и минералами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Учитывает специфику мужской кожи (у мужчин рН кожи более кислый –5,4, в то время как у женщин – 5,7), придает мужским волосам более ухоженный и здоровый вид.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Универсальность: для тела и волос в одном флаконе </a:t>
            </a:r>
            <a:endParaRPr lang="ru-RU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Антискользящая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поверхность флакона геля для душа</a:t>
            </a:r>
            <a:endParaRPr lang="ru-RU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Экономичное использование.</a:t>
            </a:r>
            <a:endParaRPr lang="ru-RU" sz="11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 5 тонизирующий шампунь для волос и тела «Норд Энергетик» за 299 рублей. При покупке двух продуктов цена каждого – 219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Закажите 2 любых продукта *** со скидкой -50%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***Предложение действительно при единовременном заказе продуктов.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32012 Спрей-дезодорант- антиперспирант 48-часового действия «Норд Энергетик» 150 мл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Формула с комплексом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Arctic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Defence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женьшенем и минералами дает 48 часов защиты против запаха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 оставляет белых пятен на одежде.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Протестировано под дерматологическим контролем.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 5 спрей-дезодорант- антиперспирант 48-часового действия «Норд Энергетик» за 279 рублей. При покупке двух продуктов цена каждого – 199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Закажите 2 любых продукта *** со скидкой -50%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***Предложение действительно при единовременном заказе продуктов.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32013 Дезодорант-антиперспирант 48-часового действия «Норд Энергетик» 50 мл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Эффективная защита против пота и запаха на 48 часов** с комплексом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Arctic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Defence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женьшенем и минералами.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Быстросохнущая формула не оставляет белых следов на одежде*.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Протестировано под дерматологическим контролем.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Подходит даже для чувствительной кожи.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*По результатам потребительского тестирования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**По результатам клинических тестов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 5 дезодорант-антиперспирант 48-часового действия «Норд Энергетик» за 199 рублей.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покупке двух продуктов цена каждого – 139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Закажите 2 любых продукта *** со скидкой -50%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***Предложение действительно при единовременном заказе продуктов.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i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7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15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42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часто, именно в весенний период, женщины начинают замечать на коже лица пигментацию.  Вместе с ней обычно приходит неудержимое желание избавиться от надоедливых пятен, которые мешают жить.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Откуда берется пигментация на лице?  Под воздействием разных факторов, клетки кожи начинают вырабатывать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бОльшее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количества меланина, чем должно быть в норме. Он скапливается в коже – образуются пигментные пятна.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факторы могут провоцировать усиленную выработку меланина: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Ультрафиолетовые лучи. Бесконтрольное увлечение солярием может привести к усилению выработки меланина.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Пигментация на лице после родов – частое явление. Виной тому становится нарушение привычного баланса гормонов в организме.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Возраст более 45 лет, так называемый «возрастной пигмент» 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Внутренние болезни. Заболевания внутренних органов часто находят свое отражение на лице.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Обычные средства для ухода за кожей лица в этом случае не помогают, необходимы специальные продукты, которые направлены на борьбу с пигментацией. Именно такой продукт представлен в каталоге №5.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32704 Сыворотка-концентрат, выравнивающая тон кожи, с SPF 15 «Защита и осветление» 15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Запатентованная технология LINGON 50:50™ нейтрализует последствия окислительного стресса, вызванного воздействием окружающей среды.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Комплекс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White</a:t>
            </a: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 экстрактом щавеля - оказывает осветляющее и витаминизирующее действие. Содержащие в щавеле биологически активные вещества уменьшают количество меланина в клетках кожи и тормозят его выработку.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Защита от солнца - SPF 15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kern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каталоге № 5 есть возможность приобрести сыворотку-концентрат, выравнивающую тон кожи, с SPF 15 «Защита и осветление» за 399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i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823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 каталога №5– «20 лет со дня выпуска первого каталога в России».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лет прямых продаж в России - это много! Этот возраст позволяет нам гордиться нашими достижениями: мы, как и прежде, создаем эффективные продукты для вас, наших Лидеров, консультантов и постоянных клиентов.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Каталог №5 выходит под девизом: «День рождения у нас, а подарки - вам!»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страницах этого каталога вы найдете очень много щедрых предложений наших легендарных продуктов и ожидаемых новинок, а также звездных поздравлений от знаменитостей, которые ранее появились в наших каталогах.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Фокусы каталога: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начале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интересные предложения со значительными скидками на нескольких разворотах в самом начале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это очень привлекательный продукт, который можно получить по выгодной цене при условии размещения заказа на определенную сумму.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Драйвером каталога №5 являются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шарф и солнцезащитные очки «Полька». Вы можете приобрести один из этих аксессуаров на выбор всего за 299 рублей при единовременном заказе на 990 рублей из этого каталога.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конце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это дополнительные интересные предложения с суперскидками на нескольких разворотах в самом конце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4) Главные продукты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популярные продукты с большой скидкой, они расположены внутри каталога. Потенциально это самые продаваемые продукты из текущего каталога. Дизайн страниц с такими продуктами намеренно отличается от остальных страниц с целью привлечения внимания.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 задней обложке каталога.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предложение называется «Дверь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так как многие клиенты начинают просмотр каталога с конца. Как правило, в каждом заказе есть этот продукт!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Кроме того, в каталоге, конечно, представлены ВСЕ категории продуктов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уход за кожей лица, декоративная косметика, ароматы, уход за волосами, уход за телом и аксессуары. При просмотре каталога стоит обратить внимание на продукты в разных категориях, чтобы найти именно то, что нужно вам.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69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77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75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умеет удивлять. Впервые, в каталоге №5 вы можете приобрести коллекцию наших лучших бестселлеров по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суперцене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одной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бьюти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-коробке!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 продукты уже стали фаворитами миллионов женщин во всем мире, теперь у вас есть шанс влюбиться в них один раз и навсегда!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сбываются все ваши мечты о красоте!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545539 Коробка красоты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Oriflame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Beauty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Box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набор входит: 12 продуктов + 1 полноразмерный продукт-сюрприз.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30719 Многофункциональная тушь для ресниц 5 - в -1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Wonderlash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оттенок черный, для яркого и выразительного макияжа (линейка многофункциональность).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уникальной 3D щёточке с щетинками разной длинны и формуле ухаживающих компонентов и восков, тушь одновременно удлиняет, подкручивает и разделяет, питает и укрепляет ресницы.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30552 Стойкий лак для ногтей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ONE, 8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высокая стойкость и плотность покрытия;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ровное нанесение и цвет без сколов благодаря технологии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Expert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Gel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удобство нанесения благодаря специальной широкой кисточке высокой точности.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модный и универсальный оттенок Чайная Роза с глянцевым блеском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30640   Стойкий блеск для губ 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 Colour Unlimited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оттенок Розовая Карамель, 5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технология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LipGrip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с силиконовыми смолами, обладающими водоотталкивающими свойствами, фиксирует цвет, поэтому блеск надолго сохраняет интенсивность оттенка и не растекается.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касторовое масло, входящее в состав, смягчает и питает губы.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бархатистый аппликатор обеспечивает ровное и гладкое нанесение.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держится на губах до 6 часов.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нелипкая формула.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31560 Карандаш-подводка для глаз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оттенок Сливовый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мягкое, в одно касание нанесение благодаря специальной обработке пигментов в виде «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микропластин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подходит даже для чувствительных глаз и прорисовки внутреннего века за счет содержания комплекса масел (кокоса 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жожоба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выдвигающийся стержень не требует заточки.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31363 Крем для рук «Шелковая нежность», 100 мл.	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смягчает*, восстанавливает кожу за счет протеинов (белков) шелка, которые проникают в более глубокие слои эпидермиса и «восстанавливают» ее.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увлажняет* и разглаживает кожу благодаря маслу примулы.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быстро впитывается, не оставляет липкости.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подходит для любого типа кожи.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*Инструментальный тест/ На основе свойств ингредиентов.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31028 Набор мини-кремов для нормальной/комбинированной кожи «Активный кислород», 30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два крема (дневной и ночной) для ежедневного ухода за нормальной/комбинированной кожей.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средства стимулируют клеточное дыхание, увлажняют кожу, придавая свежий вид.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серия создана на основе запатентованной антиоксидантной технологии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Lingon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50:50™ на основе шведской брусники и уникального ингредиента О2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Active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Кремы имеют легкую быстро впитывающуюся текстуру.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+ 1 подарок-сюрприз (полноразмерный продукт),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следующие пробники: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Парфюмерная вода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Giordani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Gold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Essenza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Туалетная вода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Eclat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Femme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Парфюмерная вода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Potion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Туалетная вода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Excite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Oriflame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Дневной крем против морщин SPF 15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Ecollagen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Ночной крем против морщин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Ecollagen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Впервые в каталоге № 5 вы можете приобрести коробку красоты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Oriflame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Beauty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Box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код 545539, за всего за 1599 рублей.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Экономия составит 1801 рубль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как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бщая стоимость всех продуктов без скидки - 3400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i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580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694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 время каждая женщина, которая следит за собой и желает всегда оставаться молодой, не обходится без крема. Средства для увлажнения рук очень популярны среди представительниц прекрасного пола, не зависимо от возраста. Кто-то предпочитает дорогостоящий крем, а кто-то выбирает доступный и качественный. Но все равно, без этого важного косметического средства не обходиться ни одна женщина.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важно найти именно ваш крем, который будет подходить вашей коже.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№5 выходят интереснейшие новинки, которые помогут каждой женщине ухаживать за кожей рук.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31117 Крем для рук «Бриллианты и жемчуг» 75 мл.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Выполняет сразу множество функций: защищает кожу от вредного воздействия холода и ультрафиолета, увлажняет, питает, замедляет процессы старения.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Мягкая, сливочная текстура, быстро впитывается, не остается жирного ощущения на коже.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Наносить необходимо 3-4 раза в день на чистую кожу рук, или после каждого контакта с водой.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№5 есть возможность приобрести Крем для рук «Бриллианты и жемчуг» всего за   99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pyблей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31116 Мыло «Бриллианты и жемчуг» 75 г.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Мыло подходит даже для самой сухой кожи рук, за счет содержания пальмитиновой кислоты, которая обладает способностью восстанавливать поврежденный защитный слой кожи.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№5 есть возможность приобрести мыло «Бриллианты и жемчуг» за 79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﻿Также в каталоге № 5 есть возможность приобрести Набор «Бриллианты и жемчуг» (код 117580) (крем для рук и мыло) за 99 рублей, со скидкой 60%!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5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Современный ритм жизни большого города является ведущей причиной преждевременного старения кожи.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воздействием внешних факторов, таких как недостаток сна, несбалансированное питание, стресс и загрязненность окружающей среды, функционирование и обновление клеток замедляется. Кожа тускнеет, становится обезвоженной, расширяются поры.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Под воздействием внешних факторов, таких как недостаток сна, несбалансированное питание, стресс и загрязненность окружающей среды, функционирование и обновление клеток замедляется. Кожа тускнеет, становится обезвоженной, расширяются поры. 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Под воздействием внешних факторов в клетках кожи накапливаются загрязнения, нарушающие их нормальное функционирование - тусклый цвет лица, расширенные поры, преждевременное старение.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Свободные радикалы участвуют в процессе окисления, вызывая повреждение клеток – преждевременное старение клеток кожи.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Обновленная серия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Perfection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с улучшенной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формулой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экстрактов персидской шелковой акации и стволовых клеток ягод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асаи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борется с последствиями современного образа жизни и первыми возрастными признаками, предотвращая появление морщинок.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Клинически доказано,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средства серии помогают улучшить состояние кожи, глубоко увлажняя ее, придавая здоровое сияние и сужая поры.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активные ингредиенты: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Экстракт персидской шелковой акации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–мощный природный ингредиент, богатый аминокислотами и минералами (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способный обратить последствия негативных изменений, выровнять тон и текстуру кожи, вернуть ей сияние и совершенство. Инновационный компонент нейтрализует молекулы, вызывающие преждевременное старение клеток, выравнивает тон и текстуру кожи.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Экстракт стволовых клеток ягод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асаи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богатый антиоксидантами предотвращает появление первых морщин, защищает кожу от воздействия свободных радикалов, которые повреждают клетки кожи.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страницах №36-38 каталога №5 представлены 6 продуктов для 4-х шагового***комплексного ухода серии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Perfection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 Вы можете приобрести как в составе набора, так и каждое средство по отдельности.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***4-х шаговая система ежедневного ухода построена таким образом, что каждый шаг идеально дополняет предыдущий. Выполняя все 4 шага программы и затрачивая всего по 2 минуты утром и вечером, вы сможете достичь максимальных результатов.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ШАГ 1: ОЧИЩЕНИЕ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Тщательное очищение кожи позволяет активным веществам в составе кремов и сывороток проникать глубже и действовать эффективнее. Нанесите очищающее средство на кожу лица и затем смойте водой или аккуратно удалите ватным диском. Тонизирование завершает этап очищения, удаляя оставшиеся загрязнения, освежая и насыщая кожу влагой. Смочите ватный диск и протрите лицо, избегая области вокруг глаз.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32596 Очищающая гель-пенка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200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гель-пенка образует при нанесении густую пену, при этом бережно очищает и удаляет загрязнения, освежая кожу и делая кожу мягкой и бархатистой.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в основе средства лежит технология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CellActive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с антиоксидантным и легким осветляющим действием.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имеет легкий аромат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флакон с дозатором – это удобство и экономичность в использовании.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32128 Обновляющий тоник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200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тоник с технологией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CellRenew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оказывает обновляющее действие за счет содержания молочной кислоты.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завершает очищение и насыщает кожу влагой, придавая ей свежесть, мягкость, гладкость и здоровое сияние.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• имеет легкий аромат.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ШАГ 2: УХОД ЗА КОЖЕЙ ВОКРУГ ГЛАЗ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Нежная зона вокруг глаз требует особой бережности – тонкая кожа больше подвержена растяжению и возрастным изменениям. Формулы всех кремов для кожи вокруг глаз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специально разработаны таким образом, чтобы обеспечить наиболее деликатный и в то же время эффективный уход. Нанесите крем при помощи специального роликового аппликатора и вбивайте, с помощью безымянного пальцем, нежными похлопывающими движениями, в область кожи вокруг глаз, до полного впитывания.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31981 Крем для совершенства кожи вокруг глаз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True</a:t>
            </a:r>
            <a:r>
              <a:rPr lang="ru-RU" sz="1200" b="1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Perfection</a:t>
            </a:r>
            <a:r>
              <a:rPr lang="ru-RU" sz="1200" b="1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 15 мл</a:t>
            </a:r>
            <a:endParaRPr lang="ru-RU" dirty="0" smtClean="0"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при регулярном применении сглаживает первые мимические морщинки**, придает коже сияние.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кофеин, входящий в состав средства, улучшает микроциркуляцию, способствуя уменьшению темных кругов и припухлостей.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легкая </a:t>
            </a:r>
            <a:r>
              <a:rPr lang="ru-RU" sz="1200" dirty="0" err="1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быстровпитывающая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 текстура.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с охлаждающим роликовым аппликатором.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D0D0D"/>
                </a:solidFill>
                <a:effectLst/>
                <a:cs typeface="Tahoma" panose="020B0604030504040204" pitchFamily="34" charset="0"/>
              </a:rPr>
              <a:t>без аромата.</a:t>
            </a:r>
            <a:endParaRPr lang="ru-RU" dirty="0" smtClean="0">
              <a:solidFill>
                <a:srgbClr val="0D0D0D"/>
              </a:solidFill>
              <a:effectLst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 По результатам потребительского тестирования.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ШАГ 3: АКТИВАТОР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Сыворотки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являются незаменимым шагом ежедневного ухода: их формулы содержат высокую концентрацию необходимых для молодости вашей кожи веществ и усиливают действие дневного и ночного крема. Нанесите сыворотку на очищенную и подготовленную кожу лица и шеи, с помощью кончиков пальцев, избегая области вокруг глаз.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Достаточно одной порции из дозатора – все они разработаны таким образом, чтобы количество средства было оптимальным.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31979 Сыворотка мгновенного действия для совершенства кожи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True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Perfection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30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сыворотка с высокой концентрацией активных веществ (с экстрактом персидской шелковой акации и комплексом </a:t>
            </a:r>
            <a:r>
              <a:rPr lang="ru-RU" sz="1200" dirty="0" err="1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InstantGlow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) смягчает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 и разглаживает кожу, придает ей сияние и при регулярном применении разглаживает первые мимические морщинки.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 усиливает действие дневного и ночного крема против морщин </a:t>
            </a:r>
            <a:r>
              <a:rPr lang="ru-RU" sz="1200" dirty="0" err="1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NovAge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Ecollagen</a:t>
            </a:r>
            <a:r>
              <a:rPr lang="ru-RU" sz="1200" dirty="0" smtClean="0">
                <a:solidFill>
                  <a:srgbClr val="000000"/>
                </a:solidFill>
                <a:effectLst/>
                <a:cs typeface="Tahoma" panose="020B0604030504040204" pitchFamily="34" charset="0"/>
              </a:rPr>
              <a:t>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легкая текстура обеспечивает глубокое проникновение активных компонентов.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имеет легкий аромат.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удобство в применении - упаковка с дозатором, который разработан таким образом, что 1 нажатие = 1 порция средства, достаточная для лица и шеи.</a:t>
            </a:r>
            <a:endParaRPr lang="ru-RU" dirty="0" smtClean="0">
              <a:solidFill>
                <a:srgbClr val="000000"/>
              </a:solidFill>
              <a:effectLst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 </a:t>
            </a:r>
            <a:endParaRPr lang="ru-RU" dirty="0" smtClean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Как это работает: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Экстракт персидской шелковой акации нейтрализует молекулы, вызывающие преждевременное старение клеток, улучшает внешний вид кожи и разглаживает первые мимические морщинки.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комплекс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InstantGlow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содержит микрочастицы, которые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рассеивают свет, и твоя кожа мгновенно выглядит более совершенной.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сглаживает первые морщинки, максимальна увлажняет кожу**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**По результатам потребительского тестирования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ШАГ 4: ОСНОВНОЙ УХОД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Дневной и ночной кремы обязательно нужно использовать в комплексе для максимальной эффективности: они разработаны таким образом, чтобы идеально дополнять, но не заменять друг друга. Дневной крем, в частности, обеспечивает защиту от фотостарения, а ночной крем глубоко питает клетки в ночные часы – время, когда активные ингредиенты усваиваются кожей лучше всего. Наносите утром или вечером на лицо и шею после применения сыворотки нежными массажными движениями, избегая области вокруг глаз.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31978 Дневной увлажняющий крем для совершенства кожи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Perfection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за счет экстракта персидской шелковой акации и экстракта стволовых клеток ягод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асаи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мгновенно и надолго увлажняют кожу, освежая цвет лица, предотвращает появление первых морщинок, сужает поры. *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комфортная, сливочная текстура -  подходит для всех типов кожи.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имеет деликатный и нежный аромат. 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 </a:t>
            </a:r>
            <a:endParaRPr lang="ru-RU" dirty="0" smtClean="0">
              <a:effectLst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*По результатам клинических тестов.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31980 Ночной обновляющий крем-бальзам для совершенства кожи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NovAge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True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Perfection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питательный ночной крем с богатой насыщенной текстурой.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при регулярном использовании смягчает и разглаживает кожу, сужает поры. Борется с первыми возрастными признаками, увлажняет кожу в течении 8 часов*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гликолевая кислота мягко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отшелушивает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ороговевшие клетки кожи, улучшая текстуру и выравнивая тон кожи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имеет легкий аромат.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*По результатам клинического тестирования.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Набор комплексного ухода против морщин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True Perfection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(28970)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можно приобрести всего за 3649 рублей! Экономия при покупке набора составит 1580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Очищающая гель-пенка (200 мл) за 630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Обновляющий тоник (200 мл)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за 630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Крем для совершенства кожи вокруг глаз (15 мл) за 820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Сыворотка мгновенного действия для совершенства кожи (30 мл) за 1350 рублей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Дневной увлажняющий крем для совершенства кожи (50 мл) за 900 рублей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Ночной обновляющий крем-бальзам для совершенства кожи (50 мл) за 900 рублей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illSansAltOneWGL-Bold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Уникальность предложения комплексного ухода против морщин «</a:t>
            </a:r>
            <a:r>
              <a:rPr lang="en-US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Perfection</a:t>
            </a: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	Вы получаете набор из 6 продуктов серии «</a:t>
            </a:r>
            <a:r>
              <a:rPr lang="en-US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Perfection</a:t>
            </a: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для комплексного ухода на 30% дешевле, чем при покупке этих же продуктов отдельно.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	Набор «</a:t>
            </a:r>
            <a:r>
              <a:rPr lang="en-US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Perfection</a:t>
            </a: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подходит для проведения мастер-классов.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	Тренд современной косметологии: все больше женщин предпочитают покупать не единичные средства, а комплексный уход.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	Комплементарные продажи формируют базу постоянных и лояльных клиентов.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	Комплементарные продажи = больше ББ = рост объема продаж.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	Участие в «Премьер-клубе» и быстрый карьерный рост в </a:t>
            </a:r>
            <a:r>
              <a:rPr lang="ru-RU" sz="1200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5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0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Аксессуары актуальны в любое время года, ведь именно эти маленькие детали, как, например, шарф и очки, не только придают нашему образу завершенность, подчеркивают стиль наряда, но и выполняют вполне практичные функции: зимой шарф согреет, летом, как и очки, может защитить от солнца.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32323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Именно поэтому, знающие толк в создании модного образа и экономии дамы, при любой возможности пополняют свой гардероб этими милыми штучками. Почему экономии? Потому что один грамотно подобранный аксессуар может дополнить совершенно разноплановые комплекты одежды, и, к тому же, качественные классические модели будут актуальны как минимум 2-3 сезона.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Именно такие аксессуары представлены на страницах № 12-13 каталога №4.  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28932 Шарф «Полька»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изящный легкий шарф из нежной невесомой ткани приглушенного бежевого оттенка.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модный ретро-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принт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крупные блестящие горошины – невероятно красиво смотрится на солнце.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можно использовать и как шарф,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 качестве красивой повязки на голову.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материал: полиэстер. Размер: 87 x 187 см.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28919 Солнцезащитные очки «Полька»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стильные солнцезащитные очки фасона «стрекоза» в 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одном дизайне 60-х годов.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объемные линзы на пол лица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дужки с жизнерадостным узором из горошин на внутренней стороне.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100% защита от УФ-излучения.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мягкий мешочек для хранения очков, с сочетающимся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принтом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в комплекте.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материал: поликарбонат, полиэстер (чехол).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размер: 19 x 12,5 x 6 см. Одобрено ЕС.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Эти очки можно носить не только для защиты от ультрафиолета, но и когда вам просто хочется скрыться от посторонних глаз.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Внимание!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Модный шарф или солнцезащитные очки* всего за 299 рублей при единовременном заказе на 990 рублей из этого каталога**.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*Предложение действительно при единовременном заказе продуктов. Для заказа товара по специальной цене из этого каталога указывайте в бланке специальный код.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**Если вы сделали единовременный заказ на 1980 рублей, то вы можете заказать и солнцезащитные очки, и шарф «Полька» за 299 рублей каждый.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7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9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Уход за кожей ног не менее важен, чем уход за кожей лица и рук, и заслуживает достойного внимания и времени.  Недостаточный уход за ногами приводит к значительному утолщению кожи стоп и появлению трещин.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по уходу за кожей ног от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помогут решить проблему сухости кожи, предотвратить появление трещин, уменьшить потоотделение и убрать неприятный запах.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Полный комплексный уход за кожей ног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Feet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Comfort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выходит в каталоге №5.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32371 Питательный крем для ног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Feet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Up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Comfort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. Большой объем 150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ПИТАНИЕ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Рекомендуется для особенно сухой кожи стоп.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Масло сладкого миндаля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обладает активными питательными свойствами, а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натуральный пчелиный воск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помогает сохранить оптимальный баланс влаги в эпидермисе.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Для ежедневного применения.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Масло Миндальное - растительное масло, получаемое холодным прессованием семян миндаля обыкновенного. Идеально для ухода за сухой поврежденной кожи.  сухими волосами. Масло закрепляется во внешних слоях кожи, препятствует потере влаги и защищает в течение долгого времени.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В каталоге №5 питательный крем для ног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Feet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Up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Comfort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за 259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32369 Смягчающий крем для ног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Feet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Up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Comfort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. Большой объем 150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СМЯГЧЕНИЕ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Рекомендуется для любой кожи стоп.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Экстракт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арники горной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и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масло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жожоба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обладают смягчающим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действием,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а крем быстро впитывается, не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оставляя следов.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Экстракт арники- содержит в своем составе большое количество биологически активных веществ.  За счет этого, экстракт   улучшает микроциркуляцию кожи стоп, обладает успокаивающими, противовоспалительными, и заживляющими свойствами.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В каталоге №5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смягчающий крем для ног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Feet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Up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Comfort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. Большой объем</a:t>
            </a:r>
            <a:r>
              <a:rPr lang="ru-RU" sz="12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за 259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32368 Крем-антиперспирант для ног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Feet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Up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Comfort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75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АНТИПЕРСПИРАНТ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Антимикробные свойства натурального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масла чайного дерева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и экстракта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шалфея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эффективно защищают от появления неприятного запаха.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В каталоге №5 крем-антиперспирант для ног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Feet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Up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Comfort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за 145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32370 Ночной увлажняющий крем для ног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Feet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Up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Comfort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75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УВЛАЖНЕНИЕ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Рекомендуется для любой кожи стоп.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Активное ночное восстановление: натуральное масло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авокадо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и сок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алоэ вера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смягчают, увлажняют и питают.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Экстракт Алоэ– содержит свыше 160 составных частей. Это аминокислоты, витамины, минералы. Обладает бактерицидными и бактериостатическими свойствами, стимулирует кровообращение, увлажняет кожу и помогает ей сохранять влагу, снимает воспаление. Обладает смягчающими, увлажняющими свойствами.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В каталоге №5 ночной увлажняющий крем для ног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Feet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Up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Comfort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за 145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32373 Тонизирующий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скраб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для ног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Feet Up Comfort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75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ОЧИЩЕНИЕ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Скраб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с натуральным маслом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оливы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, экстрактом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гинкго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билоба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и настоящими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оливковыми косточками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отшелушивает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и увлажняет кожу ног, подготавливая ее к нанесению крема.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Масло Оливковое - содержит до 84% ненасыщенной олеиновой кислоты. Быстро смягчает и восстанавливает кожу.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В каталоге №5 тонизирующий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скраб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для ног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Feet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Up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Comfort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за 145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32375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Расслабляющая ванночка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для ног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Feet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Up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Comfort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150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РАССЛАБЛЕНИЕ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Ароматный отдых для уставших ног: натуральное масло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розмарина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обладает регенерирующими свойствами и стимулирует местное кровообращение, а натуральное масло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лаванды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расслабляет и дарит комфорт.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Масло Розмариновое - эфирное масло из цветущих верхушек ветвей и листьев розмарина. Розмариновое масло не имеет ограничений и успешно применяется в парфюмерии, в средствах по уходу за кожей лица, тела, за счет своего сильного успокаивающего и расслабляющего действия.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В каталоге №5 расслабляющая ванночка для ног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Feet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Up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Comfort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за 145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32372 Освежающий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cпрей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-дезодорант для ног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Feet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Up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Comfort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 150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НАТУРАЛЬНАЯ СВЕЖЕСТЬ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Натуральное эфирное масло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эвкалипта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обладает непревзойденными дезодорирующими свойствами и смягчает, и охлаждает кожу.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Освежающее действие благодаря натуральное эфирное масло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-Bold"/>
                <a:cs typeface="Times New Roman" panose="02020603050405020304" pitchFamily="18" charset="0"/>
              </a:rPr>
              <a:t>мяты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содержит ментол, который также имеет смягчающий и освежающий эффект.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Использование: распылите на чистую, сухую кожу ног с расстояния 15 см. Также подходит для внутренней поверхности обуви.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№5 освежающий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cпрей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-дезодорант для ног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Feet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Comfort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199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ШАГОВ К ВЕЛИКОЛЕПНЫМ НОЖКАМ: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ШАГ 1 Расслабляющая ванночка – отлично восстанавливает после долгого дня.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ШАГ 2 Тонизирующий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скраб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подготавливает ваши ноги к нанесению крема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ШАГ 3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Быстровпитывающийся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смягчающий или насыщенный питательный крем, либо освежающий крем-антиперспирант – используйте каждое утро в зависимости от потребностей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ШАГ 4 Ночной увлажняющий крем – великолепное ночное восстановление. Используйте каждый вечер, вместе с носками для интенсивного ухода за кожей ног для лучшего результата!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ШАГ 5 Освежающий спрей-дезодорант – используйте ежедневно для предотвращения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потовыделения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-50% Скидка при заказе любого продукта* из этого каталога!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GillSansAltOneWGLLight"/>
                <a:cs typeface="GillSansAltOneWGLLight"/>
              </a:rPr>
              <a:t>*Скидка действительна при заказе любого продукта, КРОМЕ указанных на стр. 130-135. Предложение действительно при единовременном заказе продуктов. В случае, если продукт,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GillSansAltOneWGLLight"/>
                <a:cs typeface="GillSansAltOneWGLLight"/>
              </a:rPr>
              <a:t>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GillSansAltOneWGLLight"/>
                <a:cs typeface="GillSansAltOneWGLLight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7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5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9" name="Picture 8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2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9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2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2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2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032BBDB-C7E1-4B55-A4B2-5B438713971A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4F2E504-5903-4968-901B-1307BC280A30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6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14/03/2016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00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2" y="1683027"/>
            <a:ext cx="5328592" cy="13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25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80" y="57939"/>
            <a:ext cx="908365" cy="78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893673" y="2605998"/>
            <a:ext cx="1071186" cy="4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1578299"/>
            <a:ext cx="804272" cy="6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492681"/>
            <a:ext cx="768314" cy="7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2810" y="3309862"/>
            <a:ext cx="792218" cy="702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75684" y="1673885"/>
            <a:ext cx="324036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 церемонии награждения премии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«Товар Года – 2014»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8" y="3260987"/>
            <a:ext cx="3071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молодым женщинам в рамках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благотворительных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. </a:t>
            </a:r>
            <a:endParaRPr lang="en-US" sz="1050" kern="120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875028" y="436925"/>
            <a:ext cx="326393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Продукция Орифлэйм и ее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компоненты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не тестировались на животных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 процессе разработки. 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придерживается этого принципа со дня своего основания – 1967 г.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40282" y="1422696"/>
            <a:ext cx="317914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58503" y="77747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На церемонии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TopBeauty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2013 обновленная линия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Optimals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от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признана лучшей среди средств по уходу за кожей.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9" y="2448810"/>
            <a:ext cx="3179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Бумага для каталога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производится из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возобновляемых лесных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ресурсов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что подтверждено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сертификатом 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Rainforest Alliance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(Тропического альянса).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Times New Roman"/>
            </a:endParaRPr>
          </a:p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75684" y="908885"/>
            <a:ext cx="320599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Парфюмерная вода </a:t>
            </a:r>
            <a:r>
              <a:rPr lang="en-US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Possess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Russian Fragrance 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2014.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5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78" y="1865521"/>
            <a:ext cx="47819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952973"/>
            <a:ext cx="1077724" cy="581238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410" y="2904067"/>
            <a:ext cx="585056" cy="11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443250" y="2616310"/>
            <a:ext cx="320599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Легкий дневной крем против морщин «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Эколлаген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»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получил премию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TopBeauty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Awards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и был назвал Лучшим средством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антивозрастного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ухода в категории масс-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маркет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0" y="4151720"/>
            <a:ext cx="766600" cy="65289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94362" y="3661097"/>
            <a:ext cx="320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Oriflame стал победителем в экспертной премии в области красоты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Allure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Best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Of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Beauty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</a:p>
          <a:p>
            <a:pPr algn="just">
              <a:defRPr/>
            </a:pP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Два продукта были отмечены жюри: в своих номинациях победили: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Шампунь-объем для тонких волос «Зеленый чай и бергамот»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и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Контурный карандаш для губ «Роскошный контур» Giordani </a:t>
            </a:r>
            <a:r>
              <a:rPr lang="ru-RU" sz="105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Gold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 </a:t>
            </a:r>
            <a:endParaRPr lang="ru-RU" sz="1050" b="1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4353594"/>
            <a:ext cx="1006050" cy="58123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440673" y="4353191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2015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996165" y="4145846"/>
            <a:ext cx="306737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Туалетная вода </a:t>
            </a:r>
            <a:r>
              <a:rPr lang="en-US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Excite Force</a:t>
            </a:r>
            <a:r>
              <a:rPr lang="ru-RU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была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названа Лучшим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мужским 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ароматом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года в номинации </a:t>
            </a:r>
            <a:r>
              <a:rPr lang="en-US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LifeStyle Homme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и  получила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Russian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Fragrance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Awards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02968" y="829862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2014</a:t>
            </a:r>
            <a:endParaRPr lang="ru-RU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3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9" name="Picture 8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700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14/03/2016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00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700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3" y="1683027"/>
            <a:ext cx="5328592" cy="13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045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0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4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7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5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7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4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7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41481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8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9" r:id="rId2"/>
    <p:sldLayoutId id="2147483659" r:id="rId3"/>
    <p:sldLayoutId id="2147483707" r:id="rId4"/>
    <p:sldLayoutId id="2147483719" r:id="rId5"/>
    <p:sldLayoutId id="2147483658" r:id="rId6"/>
    <p:sldLayoutId id="2147483715" r:id="rId7"/>
    <p:sldLayoutId id="2147483710" r:id="rId8"/>
    <p:sldLayoutId id="2147483706" r:id="rId9"/>
    <p:sldLayoutId id="2147483716" r:id="rId10"/>
    <p:sldLayoutId id="2147483712" r:id="rId11"/>
    <p:sldLayoutId id="2147483704" r:id="rId12"/>
    <p:sldLayoutId id="2147483717" r:id="rId13"/>
    <p:sldLayoutId id="2147483718" r:id="rId14"/>
    <p:sldLayoutId id="2147483660" r:id="rId15"/>
    <p:sldLayoutId id="2147483708" r:id="rId16"/>
    <p:sldLayoutId id="2147483703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87475"/>
            <a:ext cx="1340520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87476"/>
            <a:ext cx="1196504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5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6.pn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1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microsoft.com/office/2007/relationships/hdphoto" Target="../media/hdphoto1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17710"/>
            <a:ext cx="732886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ПРЕЗЕНТАЦИЯ КАТАЛОГА</a:t>
            </a:r>
            <a:r>
              <a:rPr lang="en-US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№5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42711" y="593847"/>
            <a:ext cx="4798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27 марта 2016 – 16 апреля 2016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826" y="431250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Тема каталога</a:t>
            </a:r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«20 </a:t>
            </a:r>
            <a:r>
              <a:rPr lang="ru-RU" sz="2400" dirty="0">
                <a:solidFill>
                  <a:srgbClr val="595959"/>
                </a:solidFill>
                <a:cs typeface="Arial" panose="020B0604020202020204" pitchFamily="34" charset="0"/>
              </a:rPr>
              <a:t>лет со дня выпуска первого каталога в России</a:t>
            </a:r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83802"/>
            <a:ext cx="2465993" cy="239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989371"/>
            <a:ext cx="2638542" cy="238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451" y="1707654"/>
            <a:ext cx="2605445" cy="237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35" y="201949"/>
            <a:ext cx="5801493" cy="237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1534951"/>
            <a:ext cx="5612922" cy="226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34" y="2643759"/>
            <a:ext cx="5420278" cy="232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2594624"/>
            <a:ext cx="231825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Питательный крем для ног,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 </a:t>
            </a:r>
            <a:r>
              <a:rPr lang="ru-RU" sz="1000" dirty="0">
                <a:solidFill>
                  <a:srgbClr val="595959"/>
                </a:solidFill>
              </a:rPr>
              <a:t>Код </a:t>
            </a:r>
            <a:r>
              <a:rPr lang="ru-RU" sz="1000" dirty="0" smtClean="0">
                <a:solidFill>
                  <a:srgbClr val="595959"/>
                </a:solidFill>
              </a:rPr>
              <a:t>32371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Смягчающий коем для ног,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32369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Крем –антиперспирант, 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32368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Увлажняющий крем для ног,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32370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1000" dirty="0" err="1" smtClean="0">
                <a:solidFill>
                  <a:srgbClr val="595959"/>
                </a:solidFill>
              </a:rPr>
              <a:t>Скраб</a:t>
            </a:r>
            <a:r>
              <a:rPr lang="ru-RU" sz="1000" dirty="0" smtClean="0">
                <a:solidFill>
                  <a:srgbClr val="595959"/>
                </a:solidFill>
              </a:rPr>
              <a:t> для ног,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32373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Спрей-дезодорант,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32372 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Расслабляющая ванночка,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32375</a:t>
            </a:r>
          </a:p>
          <a:p>
            <a:pPr algn="ctr"/>
            <a:endParaRPr lang="ru-RU" sz="1000" dirty="0" smtClean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 </a:t>
            </a:r>
            <a:endParaRPr lang="ru-RU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5823" l="4890" r="100000">
                        <a14:foregroundMark x1="20171" y1="9140" x2="79218" y2="8898"/>
                        <a14:foregroundMark x1="19682" y1="9564" x2="30073" y2="89528"/>
                        <a14:foregroundMark x1="80073" y1="9322" x2="65281" y2="89104"/>
                        <a14:foregroundMark x1="30929" y1="90194" x2="38753" y2="92373"/>
                        <a14:foregroundMark x1="40954" y1="92554" x2="50978" y2="92554"/>
                        <a14:foregroundMark x1="53178" y1="92797" x2="60513" y2="91465"/>
                        <a14:foregroundMark x1="60513" y1="91707" x2="65281" y2="89104"/>
                        <a14:backgroundMark x1="29218" y1="90012" x2="18337" y2="8293"/>
                        <a14:backgroundMark x1="18826" y1="8293" x2="80929" y2="8475"/>
                        <a14:backgroundMark x1="80929" y1="8898" x2="66137" y2="89346"/>
                        <a14:backgroundMark x1="29707" y1="90617" x2="39242" y2="92554"/>
                        <a14:backgroundMark x1="40098" y1="93220" x2="58802" y2="93220"/>
                        <a14:backgroundMark x1="58802" y1="93220" x2="65770" y2="89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6300" r="14549" b="4451"/>
          <a:stretch/>
        </p:blipFill>
        <p:spPr>
          <a:xfrm>
            <a:off x="2219809" y="806629"/>
            <a:ext cx="493980" cy="150631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8196" y="791060"/>
            <a:ext cx="6349257" cy="130483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Уход за ногами от  Орифлэйм предлагает качественные продукты и эффективные результаты в домашних условиях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Все продукты серии </a:t>
            </a:r>
            <a:r>
              <a:rPr lang="ru-RU" sz="1200" dirty="0" smtClean="0">
                <a:solidFill>
                  <a:srgbClr val="595959"/>
                </a:solidFill>
              </a:rPr>
              <a:t>были обновлены, их формулы дополнены  </a:t>
            </a:r>
            <a:r>
              <a:rPr lang="ru-RU" sz="1200" dirty="0">
                <a:solidFill>
                  <a:srgbClr val="595959"/>
                </a:solidFill>
              </a:rPr>
              <a:t>современными ингредиентами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Средства, которые вошли в </a:t>
            </a:r>
            <a:r>
              <a:rPr lang="ru-RU" sz="1200" dirty="0" smtClean="0">
                <a:solidFill>
                  <a:srgbClr val="595959"/>
                </a:solidFill>
              </a:rPr>
              <a:t>набор, </a:t>
            </a:r>
            <a:r>
              <a:rPr lang="ru-RU" sz="1200" dirty="0">
                <a:solidFill>
                  <a:srgbClr val="595959"/>
                </a:solidFill>
              </a:rPr>
              <a:t>составляют  программу ежедневного ухода за ногами.</a:t>
            </a:r>
            <a:endParaRPr lang="en-US" sz="1200" dirty="0">
              <a:solidFill>
                <a:srgbClr val="595959"/>
              </a:solidFill>
            </a:endParaRPr>
          </a:p>
          <a:p>
            <a:endParaRPr lang="ru-RU" sz="1100" dirty="0">
              <a:solidFill>
                <a:srgbClr val="595959"/>
              </a:solidFill>
            </a:endParaRPr>
          </a:p>
          <a:p>
            <a:endParaRPr lang="ru-RU" sz="1100" dirty="0" smtClean="0">
              <a:solidFill>
                <a:srgbClr val="59595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67122"/>
            <a:ext cx="72270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595959"/>
                </a:solidFill>
              </a:rPr>
              <a:t>Средства по уходу за ногами </a:t>
            </a:r>
            <a:r>
              <a:rPr lang="en-US" sz="2800" b="1" dirty="0" smtClean="0">
                <a:solidFill>
                  <a:srgbClr val="595959"/>
                </a:solidFill>
              </a:rPr>
              <a:t>Feet Up Comfort 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12" name="Content Placeholder 13"/>
          <p:cNvSpPr txBox="1">
            <a:spLocks/>
          </p:cNvSpPr>
          <p:nvPr/>
        </p:nvSpPr>
        <p:spPr>
          <a:xfrm>
            <a:off x="2771800" y="2162697"/>
            <a:ext cx="3528392" cy="29038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rgbClr val="595959"/>
                </a:solidFill>
              </a:rPr>
              <a:t>Активные ингредиенты:</a:t>
            </a:r>
          </a:p>
          <a:p>
            <a:pPr marL="0" indent="0">
              <a:buNone/>
            </a:pPr>
            <a:endParaRPr lang="ru-RU" sz="600" b="1" dirty="0" smtClean="0">
              <a:solidFill>
                <a:srgbClr val="595959"/>
              </a:solidFill>
            </a:endParaRPr>
          </a:p>
          <a:p>
            <a:r>
              <a:rPr lang="ru-RU" sz="1000" dirty="0" smtClean="0">
                <a:solidFill>
                  <a:srgbClr val="595959"/>
                </a:solidFill>
              </a:rPr>
              <a:t>Масло </a:t>
            </a:r>
            <a:r>
              <a:rPr lang="ru-RU" sz="1000" dirty="0">
                <a:solidFill>
                  <a:srgbClr val="595959"/>
                </a:solidFill>
              </a:rPr>
              <a:t>сладкого миндаля обладает активными питательными свойствами, а натуральный пчелиный воск помогает сохранить оптимальный баланс влаги в эпидермисе</a:t>
            </a:r>
            <a:r>
              <a:rPr lang="ru-RU" sz="1000" dirty="0" smtClean="0">
                <a:solidFill>
                  <a:srgbClr val="595959"/>
                </a:solidFill>
              </a:rPr>
              <a:t>.</a:t>
            </a:r>
          </a:p>
          <a:p>
            <a:r>
              <a:rPr lang="ru-RU" sz="1000" dirty="0">
                <a:solidFill>
                  <a:srgbClr val="595959"/>
                </a:solidFill>
              </a:rPr>
              <a:t>Экстракт арники горной и масло </a:t>
            </a:r>
            <a:r>
              <a:rPr lang="ru-RU" sz="1000" dirty="0" err="1">
                <a:solidFill>
                  <a:srgbClr val="595959"/>
                </a:solidFill>
              </a:rPr>
              <a:t>жожоба</a:t>
            </a:r>
            <a:r>
              <a:rPr lang="ru-RU" sz="1000" dirty="0">
                <a:solidFill>
                  <a:srgbClr val="595959"/>
                </a:solidFill>
              </a:rPr>
              <a:t> обладают смягчающим </a:t>
            </a:r>
            <a:r>
              <a:rPr lang="ru-RU" sz="1000" dirty="0" smtClean="0">
                <a:solidFill>
                  <a:srgbClr val="595959"/>
                </a:solidFill>
              </a:rPr>
              <a:t>действием. </a:t>
            </a:r>
          </a:p>
          <a:p>
            <a:r>
              <a:rPr lang="ru-RU" sz="1000" dirty="0">
                <a:solidFill>
                  <a:srgbClr val="595959"/>
                </a:solidFill>
              </a:rPr>
              <a:t>Н</a:t>
            </a:r>
            <a:r>
              <a:rPr lang="ru-RU" sz="1000" dirty="0" smtClean="0">
                <a:solidFill>
                  <a:srgbClr val="595959"/>
                </a:solidFill>
              </a:rPr>
              <a:t>атуральное </a:t>
            </a:r>
            <a:r>
              <a:rPr lang="ru-RU" sz="1000" dirty="0">
                <a:solidFill>
                  <a:srgbClr val="595959"/>
                </a:solidFill>
              </a:rPr>
              <a:t>масло авокадо и сок алоэ вера смягчают, увлажняют и питают. </a:t>
            </a:r>
            <a:endParaRPr lang="ru-RU" sz="1000" dirty="0" smtClean="0">
              <a:solidFill>
                <a:srgbClr val="595959"/>
              </a:solidFill>
            </a:endParaRPr>
          </a:p>
          <a:p>
            <a:r>
              <a:rPr lang="ru-RU" sz="1000" dirty="0" smtClean="0">
                <a:solidFill>
                  <a:srgbClr val="595959"/>
                </a:solidFill>
              </a:rPr>
              <a:t>Натуральное </a:t>
            </a:r>
            <a:r>
              <a:rPr lang="ru-RU" sz="1000" dirty="0">
                <a:solidFill>
                  <a:srgbClr val="595959"/>
                </a:solidFill>
              </a:rPr>
              <a:t>масло розмарина обладает регенерирующими свойствами и стимулирует местное кровообращение, а натуральное масло лаванды расслабляет и дарит комфорт. </a:t>
            </a:r>
            <a:endParaRPr lang="ru-RU" sz="1000" dirty="0" smtClean="0">
              <a:solidFill>
                <a:srgbClr val="595959"/>
              </a:solidFill>
            </a:endParaRPr>
          </a:p>
          <a:p>
            <a:r>
              <a:rPr lang="ru-RU" sz="1000" dirty="0">
                <a:solidFill>
                  <a:srgbClr val="595959"/>
                </a:solidFill>
              </a:rPr>
              <a:t>Натуральное эфирное масло эвкалипта обладает непревзойденными дезодорирующими свойствами и смягчает, и охлаждает кожу. </a:t>
            </a:r>
            <a:endParaRPr lang="ru-RU" sz="1000" dirty="0" smtClean="0">
              <a:solidFill>
                <a:srgbClr val="595959"/>
              </a:solidFill>
            </a:endParaRPr>
          </a:p>
        </p:txBody>
      </p:sp>
      <p:sp>
        <p:nvSpPr>
          <p:cNvPr id="13" name="Content Placeholder 14"/>
          <p:cNvSpPr txBox="1">
            <a:spLocks/>
          </p:cNvSpPr>
          <p:nvPr/>
        </p:nvSpPr>
        <p:spPr>
          <a:xfrm>
            <a:off x="6372199" y="2162697"/>
            <a:ext cx="2697841" cy="28933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300" b="1" dirty="0" smtClean="0">
              <a:solidFill>
                <a:srgbClr val="595959"/>
              </a:solidFill>
            </a:endParaRP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этим продуктом</a:t>
            </a: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Шлифовальная пилка для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ног  (9588)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Носки для интенсивного ухода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за кожей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ног (16675)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3042" y="4775596"/>
            <a:ext cx="1208847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130 - 135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662" y1="11711" x2="77483" y2="11711"/>
                        <a14:foregroundMark x1="19735" y1="12136" x2="32318" y2="80704"/>
                        <a14:foregroundMark x1="78411" y1="11711" x2="66225" y2="82221"/>
                        <a14:foregroundMark x1="33245" y1="81796" x2="51656" y2="84587"/>
                        <a14:foregroundMark x1="50728" y1="85012" x2="66623" y2="81796"/>
                        <a14:foregroundMark x1="32715" y1="81007" x2="21457" y2="11711"/>
                        <a14:foregroundMark x1="21987" y1="12379" x2="77748" y2="12379"/>
                        <a14:backgroundMark x1="20530" y1="12197" x2="77748" y2="11954"/>
                        <a14:backgroundMark x1="20530" y1="12621" x2="31391" y2="81189"/>
                        <a14:backgroundMark x1="31391" y1="81614" x2="50596" y2="84830"/>
                        <a14:backgroundMark x1="50596" y1="85073" x2="65563" y2="81857"/>
                        <a14:backgroundMark x1="67417" y1="81614" x2="79735" y2="11711"/>
                        <a14:backgroundMark x1="23444" y1="38653" x2="19205" y2="1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8" t="10500" r="17477" b="13902"/>
          <a:stretch/>
        </p:blipFill>
        <p:spPr>
          <a:xfrm flipH="1">
            <a:off x="1518293" y="956878"/>
            <a:ext cx="461419" cy="120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" b="99939" l="1997" r="98835">
                        <a14:foregroundMark x1="26290" y1="12197" x2="26290" y2="11529"/>
                        <a14:foregroundMark x1="28120" y1="11104" x2="69384" y2="10922"/>
                        <a14:foregroundMark x1="69384" y1="10680" x2="75208" y2="11529"/>
                        <a14:foregroundMark x1="25624" y1="12197" x2="29784" y2="87015"/>
                        <a14:foregroundMark x1="29784" y1="87257" x2="26290" y2="87439"/>
                        <a14:foregroundMark x1="26955" y1="50667" x2="26955" y2="50667"/>
                        <a14:foregroundMark x1="25125" y1="12621" x2="24459" y2="86833"/>
                        <a14:foregroundMark x1="75208" y1="11529" x2="75208" y2="87682"/>
                        <a14:foregroundMark x1="24459" y1="88107" x2="33943" y2="88289"/>
                        <a14:foregroundMark x1="32113" y1="89381" x2="62895" y2="89624"/>
                        <a14:foregroundMark x1="62230" y1="89624" x2="75874" y2="87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8563" r="17841" b="8488"/>
          <a:stretch/>
        </p:blipFill>
        <p:spPr>
          <a:xfrm>
            <a:off x="1034978" y="852559"/>
            <a:ext cx="418736" cy="1276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31" l="1179" r="100000">
                        <a14:foregroundMark x1="34434" y1="11077" x2="34434" y2="21005"/>
                        <a14:foregroundMark x1="74646" y1="11320" x2="74175" y2="21429"/>
                        <a14:foregroundMark x1="76297" y1="22034" x2="78774" y2="22942"/>
                        <a14:foregroundMark x1="34434" y1="21852" x2="30660" y2="22518"/>
                        <a14:foregroundMark x1="30189" y1="22942" x2="30660" y2="83596"/>
                        <a14:foregroundMark x1="77594" y1="23366" x2="78420" y2="81416"/>
                        <a14:foregroundMark x1="31014" y1="83596" x2="42335" y2="85714"/>
                        <a14:foregroundMark x1="42335" y1="86380" x2="67925" y2="85956"/>
                        <a14:foregroundMark x1="67099" y1="86380" x2="78774" y2="81416"/>
                        <a14:foregroundMark x1="34788" y1="10654" x2="52830" y2="9383"/>
                        <a14:foregroundMark x1="53656" y1="9140" x2="73821" y2="10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6" t="6300" r="16058" b="11801"/>
          <a:stretch/>
        </p:blipFill>
        <p:spPr>
          <a:xfrm>
            <a:off x="535572" y="956878"/>
            <a:ext cx="432048" cy="115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33" l="0" r="95906">
                        <a14:foregroundMark x1="21988" y1="3636" x2="33684" y2="87515"/>
                        <a14:foregroundMark x1="80585" y1="3212" x2="67719" y2="88364"/>
                        <a14:foregroundMark x1="22924" y1="2970" x2="80585" y2="2970"/>
                        <a14:foregroundMark x1="34971" y1="88182" x2="38246" y2="89879"/>
                        <a14:foregroundMark x1="37427" y1="90061" x2="60234" y2="90545"/>
                        <a14:foregroundMark x1="60702" y1="90727" x2="67719" y2="88182"/>
                        <a14:backgroundMark x1="20819" y1="3333" x2="33684" y2="87879"/>
                        <a14:backgroundMark x1="22456" y1="2485" x2="80585" y2="2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9" t="-133" r="16917" b="6551"/>
          <a:stretch/>
        </p:blipFill>
        <p:spPr>
          <a:xfrm>
            <a:off x="1155618" y="1547677"/>
            <a:ext cx="464057" cy="995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121" y1="12893" x2="37457" y2="82567"/>
                        <a14:foregroundMark x1="76069" y1="13075" x2="65434" y2="81053"/>
                        <a14:foregroundMark x1="37457" y1="82990" x2="46127" y2="84746"/>
                        <a14:foregroundMark x1="45202" y1="85169" x2="56763" y2="84927"/>
                        <a14:foregroundMark x1="56763" y1="84927" x2="66243" y2="82990"/>
                        <a14:foregroundMark x1="64624" y1="83656" x2="64971" y2="81295"/>
                        <a14:foregroundMark x1="23931" y1="13075" x2="76069" y2="12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4" t="7384" r="12499" b="13092"/>
          <a:stretch/>
        </p:blipFill>
        <p:spPr>
          <a:xfrm>
            <a:off x="679797" y="1611344"/>
            <a:ext cx="584037" cy="96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096" r="95563">
                        <a14:foregroundMark x1="24232" y1="12614" x2="36291" y2="85931"/>
                        <a14:foregroundMark x1="77474" y1="12796" x2="67804" y2="85506"/>
                        <a14:foregroundMark x1="36291" y1="86355" x2="47213" y2="88053"/>
                        <a14:foregroundMark x1="45620" y1="88053" x2="58134" y2="87871"/>
                        <a14:foregroundMark x1="58476" y1="88539" x2="68146" y2="85264"/>
                        <a14:foregroundMark x1="23777" y1="13038" x2="76678" y2="12371"/>
                        <a14:backgroundMark x1="24118" y1="12129" x2="77019" y2="11947"/>
                        <a14:backgroundMark x1="23322" y1="12796" x2="35495" y2="86537"/>
                        <a14:backgroundMark x1="77816" y1="13645" x2="68942" y2="84415"/>
                        <a14:backgroundMark x1="35836" y1="86962" x2="49147" y2="88720"/>
                        <a14:backgroundMark x1="49943" y1="88720" x2="58817" y2="88478"/>
                        <a14:backgroundMark x1="58476" y1="89145" x2="69738" y2="85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7" t="9931" r="21433" b="11320"/>
          <a:stretch/>
        </p:blipFill>
        <p:spPr>
          <a:xfrm>
            <a:off x="1903719" y="1119790"/>
            <a:ext cx="508042" cy="119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3608" y="1599642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Какой новый продукт серии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The ONE 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создаст эффект накладных ресниц?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22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843558"/>
            <a:ext cx="8280829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99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843558"/>
            <a:ext cx="6407894" cy="15661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Бренд </a:t>
            </a:r>
            <a:r>
              <a:rPr lang="en-US" sz="1200" dirty="0">
                <a:solidFill>
                  <a:srgbClr val="595959"/>
                </a:solidFill>
              </a:rPr>
              <a:t>The ONE</a:t>
            </a:r>
            <a:r>
              <a:rPr lang="ru-RU" sz="1200" dirty="0">
                <a:solidFill>
                  <a:srgbClr val="595959"/>
                </a:solidFill>
              </a:rPr>
              <a:t> – это подиумная косметика по доступной цене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Эффект накладных </a:t>
            </a:r>
            <a:r>
              <a:rPr lang="ru-RU" sz="1200" dirty="0" smtClean="0">
                <a:solidFill>
                  <a:srgbClr val="595959"/>
                </a:solidFill>
              </a:rPr>
              <a:t>ресниц – способ  </a:t>
            </a:r>
            <a:r>
              <a:rPr lang="ru-RU" sz="1200" dirty="0">
                <a:solidFill>
                  <a:srgbClr val="595959"/>
                </a:solidFill>
              </a:rPr>
              <a:t>заметно увеличить объем ресниц, при этом сохранить естественный натуральный образ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Благодаря использованию туши объем ресниц можно увеличить в 18 раз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Тушь с эффектом накладных ресниц </a:t>
            </a:r>
            <a:r>
              <a:rPr lang="en-US" sz="1200" dirty="0">
                <a:solidFill>
                  <a:srgbClr val="595959"/>
                </a:solidFill>
              </a:rPr>
              <a:t>The ONE </a:t>
            </a:r>
            <a:r>
              <a:rPr lang="ru-RU" sz="1200" dirty="0">
                <a:solidFill>
                  <a:srgbClr val="595959"/>
                </a:solidFill>
              </a:rPr>
              <a:t> поможет сделать макияж с акцентом на глаза еще более интенсивным. </a:t>
            </a:r>
            <a:endParaRPr lang="en-US" sz="1200" dirty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200" dirty="0">
              <a:solidFill>
                <a:srgbClr val="595959"/>
              </a:solidFill>
            </a:endParaRPr>
          </a:p>
          <a:p>
            <a:pPr>
              <a:lnSpc>
                <a:spcPct val="107000"/>
              </a:lnSpc>
            </a:pPr>
            <a:endParaRPr lang="ru-RU" sz="1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5868144" y="2463738"/>
            <a:ext cx="3167534" cy="2538282"/>
          </a:xfrm>
        </p:spPr>
        <p:txBody>
          <a:bodyPr/>
          <a:lstStyle/>
          <a:p>
            <a:pPr marL="0" indent="0">
              <a:buNone/>
            </a:pPr>
            <a:endParaRPr lang="en-US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>
              <a:buNone/>
            </a:pP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Жидкие тени для век с эффектом «металлик»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ONE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Liquid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Metal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оттенок на выбор.</a:t>
            </a:r>
          </a:p>
          <a:p>
            <a:pPr marL="0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Средство для снятия макияжа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ONE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(32139)</a:t>
            </a:r>
          </a:p>
          <a:p>
            <a:pPr marL="0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0745" y="463411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2 - 3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359" y="3963562"/>
            <a:ext cx="172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 Коды 32435 – 32436</a:t>
            </a:r>
          </a:p>
          <a:p>
            <a:pPr algn="ctr"/>
            <a:r>
              <a:rPr lang="ru-RU" sz="1050" dirty="0">
                <a:solidFill>
                  <a:srgbClr val="595959"/>
                </a:solidFill>
              </a:rPr>
              <a:t> </a:t>
            </a:r>
            <a:r>
              <a:rPr lang="ru-RU" sz="1050" dirty="0" smtClean="0">
                <a:solidFill>
                  <a:srgbClr val="595959"/>
                </a:solidFill>
              </a:rPr>
              <a:t>Спец. </a:t>
            </a:r>
            <a:r>
              <a:rPr lang="ru-RU" sz="1050" dirty="0">
                <a:solidFill>
                  <a:srgbClr val="595959"/>
                </a:solidFill>
              </a:rPr>
              <a:t>к</a:t>
            </a:r>
            <a:r>
              <a:rPr lang="ru-RU" sz="1050" dirty="0" smtClean="0">
                <a:solidFill>
                  <a:srgbClr val="595959"/>
                </a:solidFill>
              </a:rPr>
              <a:t>оды для участников акции 532435 - 532436</a:t>
            </a:r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6108" y="19118"/>
            <a:ext cx="7357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95959"/>
                </a:solidFill>
              </a:rPr>
              <a:t>Тушь с эффектом </a:t>
            </a:r>
            <a:r>
              <a:rPr lang="ru-RU" sz="2400" b="1" dirty="0">
                <a:solidFill>
                  <a:srgbClr val="595959"/>
                </a:solidFill>
              </a:rPr>
              <a:t>накладных ресниц </a:t>
            </a:r>
            <a:r>
              <a:rPr lang="ru-RU" sz="2400" b="1" dirty="0" err="1">
                <a:solidFill>
                  <a:srgbClr val="595959"/>
                </a:solidFill>
              </a:rPr>
              <a:t>The</a:t>
            </a:r>
            <a:r>
              <a:rPr lang="ru-RU" sz="2400" b="1" dirty="0">
                <a:solidFill>
                  <a:srgbClr val="595959"/>
                </a:solidFill>
              </a:rPr>
              <a:t> ONE </a:t>
            </a:r>
            <a:r>
              <a:rPr lang="ru-RU" sz="2400" b="1" dirty="0" err="1">
                <a:solidFill>
                  <a:srgbClr val="595959"/>
                </a:solidFill>
              </a:rPr>
              <a:t>Hypnotic</a:t>
            </a:r>
            <a:r>
              <a:rPr lang="ru-RU" sz="2400" b="1" dirty="0">
                <a:solidFill>
                  <a:srgbClr val="595959"/>
                </a:solidFill>
              </a:rPr>
              <a:t> </a:t>
            </a:r>
            <a:r>
              <a:rPr lang="ru-RU" sz="2400" b="1" dirty="0" err="1" smtClean="0">
                <a:solidFill>
                  <a:srgbClr val="595959"/>
                </a:solidFill>
              </a:rPr>
              <a:t>Depth</a:t>
            </a:r>
            <a:endParaRPr lang="ru-RU" sz="2400" b="1" dirty="0">
              <a:solidFill>
                <a:srgbClr val="59595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06425" y="2549791"/>
            <a:ext cx="3045695" cy="2447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Тушь с эффектом накладных </a:t>
            </a:r>
            <a:r>
              <a:rPr lang="ru-RU" sz="1200" b="1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ресниц: </a:t>
            </a:r>
            <a:endParaRPr lang="ru-RU" sz="1200" b="1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Создает </a:t>
            </a: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эффект 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накладных ресниц за счет своей легкой формулы на основе полимеров и 4 видов восков (</a:t>
            </a:r>
            <a:r>
              <a:rPr lang="ru-RU" sz="1100" dirty="0" err="1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карнаубский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воск, воск рисовых отрубей, пчелиный воск, камедь сенегальской акации) и </a:t>
            </a: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формы 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щеточки</a:t>
            </a: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</a:pPr>
            <a:endParaRPr lang="ru-RU" sz="8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дополнительный уход: </a:t>
            </a:r>
            <a:r>
              <a:rPr lang="ru-RU" sz="1100" dirty="0" err="1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пантенол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ухаживает за ресницами и питает их в течение всего дня</a:t>
            </a: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2606426" y="2484218"/>
            <a:ext cx="3136251" cy="25382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endParaRPr lang="ru-RU" sz="500" b="1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300" dirty="0" smtClean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sz="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94" r="98955">
                        <a14:foregroundMark x1="39024" y1="14867" x2="38502" y2="71845"/>
                        <a14:foregroundMark x1="61324" y1="14442" x2="63066" y2="71663"/>
                        <a14:foregroundMark x1="39721" y1="72694" x2="42160" y2="73544"/>
                        <a14:foregroundMark x1="61847" y1="72512" x2="57666" y2="73362"/>
                        <a14:foregroundMark x1="43380" y1="74029" x2="60105" y2="73544"/>
                        <a14:foregroundMark x1="40244" y1="14442" x2="50174" y2="12925"/>
                        <a14:foregroundMark x1="48955" y1="12925" x2="61847" y2="14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7" t="11279" r="25735" b="23742"/>
          <a:stretch/>
        </p:blipFill>
        <p:spPr>
          <a:xfrm>
            <a:off x="978411" y="938215"/>
            <a:ext cx="713269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9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27584" y="1923678"/>
            <a:ext cx="7772400" cy="1728192"/>
          </a:xfrm>
        </p:spPr>
        <p:txBody>
          <a:bodyPr/>
          <a:lstStyle/>
          <a:p>
            <a:pPr marL="0" indent="0"/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Мужской аромат, </a:t>
            </a:r>
            <a:b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снимающий 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стресс?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озможно ли это?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2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71550"/>
            <a:ext cx="8604448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1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735546"/>
            <a:ext cx="6407894" cy="1674186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595959"/>
                </a:solidFill>
              </a:rPr>
              <a:t>Ароматы с древесными нотами входят в классическое портфолио мужских ароматов – они прекрасно подходят мужчинам в возрасте от 25-45 лет</a:t>
            </a:r>
            <a:r>
              <a:rPr lang="ru-RU" sz="16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 smtClean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595959"/>
                </a:solidFill>
              </a:rPr>
              <a:t>Композиция аромата основана на реузльтатах социологического исследования – именно эти ноты аромата были выбраны потребителями  как самые </a:t>
            </a:r>
            <a:r>
              <a:rPr lang="ru-RU" sz="1600" dirty="0" smtClean="0">
                <a:solidFill>
                  <a:srgbClr val="595959"/>
                </a:solidFill>
              </a:rPr>
              <a:t>приятные.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dirty="0" smtClean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595959"/>
                </a:solidFill>
              </a:rPr>
              <a:t>Аромат </a:t>
            </a:r>
            <a:r>
              <a:rPr lang="en-US" sz="1600" dirty="0">
                <a:solidFill>
                  <a:srgbClr val="595959"/>
                </a:solidFill>
              </a:rPr>
              <a:t>Happydisiac man</a:t>
            </a:r>
            <a:r>
              <a:rPr lang="ru-RU" sz="1600" dirty="0">
                <a:solidFill>
                  <a:srgbClr val="595959"/>
                </a:solidFill>
              </a:rPr>
              <a:t> – парный, в портфолио Орифлэйм также представлена женский вариант этого парфюма. </a:t>
            </a:r>
            <a:endParaRPr lang="en-US" sz="1600" dirty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rgbClr val="595959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endParaRPr lang="ru-RU" sz="800" dirty="0">
              <a:solidFill>
                <a:srgbClr val="595959"/>
              </a:solidFill>
              <a:ea typeface="Batang" pitchFamily="18" charset="-127"/>
            </a:endParaRPr>
          </a:p>
          <a:p>
            <a:pPr marL="285750" indent="-285750">
              <a:lnSpc>
                <a:spcPct val="150000"/>
              </a:lnSpc>
            </a:pPr>
            <a:endParaRPr lang="ru-RU" dirty="0" smtClean="0">
              <a:solidFill>
                <a:srgbClr val="595959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5907820" y="2490741"/>
            <a:ext cx="3127858" cy="2538282"/>
          </a:xfrm>
        </p:spPr>
        <p:txBody>
          <a:bodyPr/>
          <a:lstStyle/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3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4146" y="451596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8 – 9 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841703" y="5392514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85 - 89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4146" y="3637661"/>
            <a:ext cx="1523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32159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Спец. код для участников акции 532159</a:t>
            </a:r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4182" y="89857"/>
            <a:ext cx="7227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95959"/>
                </a:solidFill>
              </a:rPr>
              <a:t>Мужская туалетная вода </a:t>
            </a:r>
            <a:r>
              <a:rPr lang="ru-RU" sz="2400" b="1" dirty="0" err="1">
                <a:solidFill>
                  <a:srgbClr val="595959"/>
                </a:solidFill>
              </a:rPr>
              <a:t>Happydisiac</a:t>
            </a:r>
            <a:r>
              <a:rPr lang="ru-RU" sz="2400" b="1" dirty="0">
                <a:solidFill>
                  <a:srgbClr val="595959"/>
                </a:solidFill>
              </a:rPr>
              <a:t> </a:t>
            </a:r>
            <a:r>
              <a:rPr lang="ru-RU" sz="2400" b="1" dirty="0" err="1">
                <a:solidFill>
                  <a:srgbClr val="595959"/>
                </a:solidFill>
              </a:rPr>
              <a:t>Man</a:t>
            </a:r>
            <a:endParaRPr lang="en-US" sz="2400" b="1" dirty="0">
              <a:solidFill>
                <a:srgbClr val="59595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9768" y="2490741"/>
            <a:ext cx="3127858" cy="2045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Тип аромата: ароматический, 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фруктовый, древесный </a:t>
            </a:r>
            <a:endParaRPr lang="en-US" sz="14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6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Верхние ноты: 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зеленое яблоко, австралийский лайм, мандарин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Сердце: 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семена кориандра, нота озона, клубника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Шлейф: </a:t>
            </a: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кедр, мох, пачули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2627784" y="2490741"/>
            <a:ext cx="3205402" cy="24842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rgbClr val="595959"/>
                </a:solidFill>
              </a:rPr>
              <a:t>Автор аромата </a:t>
            </a:r>
            <a:r>
              <a:rPr lang="en-US" b="1" dirty="0" smtClean="0">
                <a:solidFill>
                  <a:srgbClr val="595959"/>
                </a:solidFill>
              </a:rPr>
              <a:t>Happydisiac Man</a:t>
            </a:r>
            <a:endParaRPr lang="ru-RU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595959"/>
                </a:solidFill>
              </a:rPr>
              <a:t>Фабрис Пеллегрен</a:t>
            </a: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100" dirty="0">
                <a:solidFill>
                  <a:srgbClr val="595959"/>
                </a:solidFill>
              </a:rPr>
              <a:t>Roberto </a:t>
            </a:r>
            <a:r>
              <a:rPr lang="en-US" sz="1100" dirty="0" smtClean="0">
                <a:solidFill>
                  <a:srgbClr val="595959"/>
                </a:solidFill>
              </a:rPr>
              <a:t>Cavalli</a:t>
            </a:r>
            <a:endParaRPr lang="ru-RU" sz="1100" dirty="0" smtClean="0">
              <a:solidFill>
                <a:srgbClr val="595959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100" dirty="0" smtClean="0">
                <a:solidFill>
                  <a:srgbClr val="595959"/>
                </a:solidFill>
              </a:rPr>
              <a:t>Nina Ricci</a:t>
            </a:r>
            <a:endParaRPr lang="ru-RU" sz="1100" dirty="0" smtClean="0">
              <a:solidFill>
                <a:srgbClr val="595959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100" dirty="0" smtClean="0">
                <a:solidFill>
                  <a:srgbClr val="595959"/>
                </a:solidFill>
              </a:rPr>
              <a:t>Armani Privé</a:t>
            </a:r>
            <a:endParaRPr lang="ru-RU" sz="1100" dirty="0" smtClean="0">
              <a:solidFill>
                <a:srgbClr val="595959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100" dirty="0" smtClean="0">
                <a:solidFill>
                  <a:srgbClr val="595959"/>
                </a:solidFill>
              </a:rPr>
              <a:t>Paco Rabanne</a:t>
            </a:r>
            <a:endParaRPr lang="en-US" sz="1100" dirty="0">
              <a:solidFill>
                <a:srgbClr val="595959"/>
              </a:solidFill>
            </a:endParaRPr>
          </a:p>
        </p:txBody>
      </p:sp>
      <p:pic>
        <p:nvPicPr>
          <p:cNvPr id="13" name="Picture 2" descr="http://3.bp.blogspot.com/-1rZ4p54wtvg/UFtPOOtEVpI/AAAAAAAAsIw/-RT3fQ57lA8/s640/400563_10151012273977307_1694378813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11407" r="6077" b="16537"/>
          <a:stretch/>
        </p:blipFill>
        <p:spPr bwMode="auto">
          <a:xfrm>
            <a:off x="3779913" y="3034708"/>
            <a:ext cx="1008112" cy="97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" b="100000" l="1293" r="100000">
                        <a14:foregroundMark x1="14568" y1="12167" x2="14840" y2="75363"/>
                        <a14:foregroundMark x1="15112" y1="75363" x2="57182" y2="75787"/>
                        <a14:foregroundMark x1="56909" y1="75605" x2="60790" y2="77300"/>
                        <a14:foregroundMark x1="60517" y1="77724" x2="78421" y2="77966"/>
                        <a14:foregroundMark x1="78421" y1="77542" x2="86862" y2="71489"/>
                        <a14:foregroundMark x1="86385" y1="71913" x2="88359" y2="67010"/>
                        <a14:foregroundMark x1="88359" y1="67010" x2="87611" y2="37107"/>
                        <a14:foregroundMark x1="87611" y1="37107" x2="81824" y2="32385"/>
                        <a14:foregroundMark x1="82301" y1="32809" x2="75289" y2="26332"/>
                        <a14:foregroundMark x1="74813" y1="26332" x2="75289" y2="13438"/>
                        <a14:foregroundMark x1="66099" y1="13438" x2="74813" y2="13257"/>
                        <a14:foregroundMark x1="64874" y1="14104" x2="64874" y2="25303"/>
                        <a14:foregroundMark x1="63921" y1="26332" x2="56909" y2="32385"/>
                        <a14:foregroundMark x1="55956" y1="32990" x2="56433" y2="11320"/>
                        <a14:foregroundMark x1="15317" y1="11501" x2="55480" y2="11501"/>
                        <a14:backgroundMark x1="56909" y1="11501" x2="56637" y2="31538"/>
                        <a14:backgroundMark x1="56909" y1="31538" x2="63921" y2="25484"/>
                        <a14:backgroundMark x1="15112" y1="76271" x2="56909" y2="76029"/>
                        <a14:backgroundMark x1="34922" y1="76453" x2="55684" y2="76453"/>
                        <a14:backgroundMark x1="56909" y1="76453" x2="62219" y2="78632"/>
                        <a14:backgroundMark x1="62696" y1="78814" x2="79170" y2="78208"/>
                        <a14:backgroundMark x1="78897" y1="78390" x2="88359" y2="70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6" t="6805" r="9289" b="17605"/>
          <a:stretch/>
        </p:blipFill>
        <p:spPr>
          <a:xfrm>
            <a:off x="824146" y="1571337"/>
            <a:ext cx="1658810" cy="162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8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1761660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Какие продукты обеспечат 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качественный уход за мужской кожей?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62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59582"/>
            <a:ext cx="82089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7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2609708"/>
            <a:ext cx="4451083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172541" y="3203774"/>
            <a:ext cx="4566513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1" y="2069648"/>
            <a:ext cx="4451083" cy="54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1" y="1551776"/>
            <a:ext cx="4451083" cy="46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989529"/>
            <a:ext cx="4451084" cy="48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05590" y="1005576"/>
            <a:ext cx="4170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начале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4965" y="1707655"/>
            <a:ext cx="3768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Драйвер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126" y="2102682"/>
            <a:ext cx="4226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конце 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9992" y="3328771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Предложение на задней обложке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56" y="119703"/>
            <a:ext cx="7211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ФОКУС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3" y="2943328"/>
            <a:ext cx="4388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Главные продукты каталога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0" y="1019199"/>
            <a:ext cx="3063406" cy="283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5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8424" y="2907691"/>
            <a:ext cx="216676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Гель для бритья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32009</a:t>
            </a:r>
          </a:p>
          <a:p>
            <a:pPr algn="ctr"/>
            <a:endParaRPr lang="ru-RU" sz="300" dirty="0" smtClean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Шампунь для волос и тела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32011</a:t>
            </a:r>
          </a:p>
          <a:p>
            <a:pPr algn="ctr"/>
            <a:endParaRPr lang="ru-RU" sz="300" dirty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Спрей-дезодорант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32012</a:t>
            </a:r>
          </a:p>
          <a:p>
            <a:pPr algn="ctr"/>
            <a:endParaRPr lang="ru-RU" sz="300" dirty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Дезодорант-антиперспирант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32013</a:t>
            </a:r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555526"/>
            <a:ext cx="6407894" cy="17281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В наборе представлены продукты, которые пользуются наибольшей популярностью в ежедневном мужском уходе.</a:t>
            </a:r>
          </a:p>
          <a:p>
            <a:pPr marL="0" indent="0">
              <a:spcBef>
                <a:spcPts val="0"/>
              </a:spcBef>
              <a:buNone/>
            </a:pPr>
            <a:endParaRPr lang="ru-RU" sz="300" dirty="0" smtClean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По </a:t>
            </a:r>
            <a:r>
              <a:rPr lang="ru-RU" sz="1200" dirty="0">
                <a:solidFill>
                  <a:srgbClr val="595959"/>
                </a:solidFill>
              </a:rPr>
              <a:t>данным социологических исследований  65% мужчин предпочитают именно гелевую текстуру средства для бритья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3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При нанесении гель </a:t>
            </a:r>
            <a:r>
              <a:rPr lang="ru-RU" sz="1200" dirty="0" smtClean="0">
                <a:solidFill>
                  <a:srgbClr val="595959"/>
                </a:solidFill>
              </a:rPr>
              <a:t>образует мягкую пену, </a:t>
            </a:r>
            <a:r>
              <a:rPr lang="ru-RU" sz="1200" dirty="0">
                <a:solidFill>
                  <a:srgbClr val="595959"/>
                </a:solidFill>
              </a:rPr>
              <a:t>при этом глубже проникает в кожу и увлажняет </a:t>
            </a:r>
            <a:r>
              <a:rPr lang="ru-RU" sz="1200" dirty="0" smtClean="0">
                <a:solidFill>
                  <a:srgbClr val="595959"/>
                </a:solidFill>
              </a:rPr>
              <a:t>ее.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" dirty="0" smtClean="0">
                <a:solidFill>
                  <a:srgbClr val="595959"/>
                </a:solidFill>
              </a:rPr>
              <a:t> </a:t>
            </a:r>
            <a:endParaRPr lang="ru-RU" sz="3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В результате бритье с помощью геля – более эффективное, кожа увлажненная.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627784" y="2362319"/>
            <a:ext cx="3456384" cy="2596998"/>
          </a:xfrm>
        </p:spPr>
        <p:txBody>
          <a:bodyPr/>
          <a:lstStyle/>
          <a:p>
            <a:pPr marL="0" indent="0">
              <a:buNone/>
            </a:pP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Активные ингредиенты: </a:t>
            </a:r>
          </a:p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Комплекс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Arctic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Defence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на основе экстракта корня </a:t>
            </a:r>
            <a:r>
              <a:rPr lang="ru-RU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родиолы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розовой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предотвращает преждевременное старение кожи, защищает ее от вредного воздействия солнечных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лучей.</a:t>
            </a:r>
          </a:p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женьшеня благодаря ценнейшим веществам в своем составе оказывает благотворное влияние на клетки кожи, нормализует водный баланс, предохраняя кожу от потери влаги.</a:t>
            </a:r>
          </a:p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Микроэлементы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(магний, цинк, медь) -  являются катализаторами основных процессов в коже, повышая иммунитет, способствуя усилению обмена веществ.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6156176" y="2359493"/>
            <a:ext cx="2862396" cy="2599824"/>
          </a:xfrm>
        </p:spPr>
        <p:txBody>
          <a:bodyPr/>
          <a:lstStyle/>
          <a:p>
            <a:pPr marL="0" indent="0">
              <a:buNone/>
            </a:pPr>
            <a:endParaRPr lang="en-US" sz="2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>
              <a:buNone/>
            </a:pPr>
            <a:endParaRPr lang="ru-RU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Туалетная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вода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Signature Zoom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(31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288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4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556" y="18505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Мужская серия «Норд Энергетик»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8152" y="4775365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10 – 11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" b="97514" l="2466" r="96003">
                        <a14:foregroundMark x1="40561" y1="12129" x2="38435" y2="18799"/>
                        <a14:foregroundMark x1="66497" y1="13645" x2="67687" y2="20558"/>
                        <a14:foregroundMark x1="38435" y1="20315" x2="32993" y2="23954"/>
                        <a14:foregroundMark x1="32993" y1="25045" x2="29422" y2="45725"/>
                        <a14:foregroundMark x1="29677" y1="45907" x2="30272" y2="62462"/>
                        <a14:foregroundMark x1="30272" y1="63129" x2="33333" y2="82474"/>
                        <a14:foregroundMark x1="67687" y1="21407" x2="72194" y2="24196"/>
                        <a14:foregroundMark x1="72789" y1="24378" x2="72789" y2="25045"/>
                        <a14:foregroundMark x1="71854" y1="24621" x2="75850" y2="46574"/>
                        <a14:foregroundMark x1="75850" y1="46756" x2="74915" y2="67859"/>
                        <a14:foregroundMark x1="74915" y1="68466" x2="71003" y2="82717"/>
                        <a14:foregroundMark x1="33929" y1="83566" x2="43282" y2="84839"/>
                        <a14:foregroundMark x1="43878" y1="84597" x2="71003" y2="83566"/>
                        <a14:foregroundMark x1="40816" y1="11522" x2="45663" y2="10431"/>
                        <a14:foregroundMark x1="46003" y1="10673" x2="55017" y2="10673"/>
                        <a14:foregroundMark x1="54677" y1="10673" x2="61310" y2="11522"/>
                        <a14:foregroundMark x1="61650" y1="11704" x2="66752" y2="13463"/>
                        <a14:foregroundMark x1="48639" y1="33899" x2="49320" y2="38144"/>
                        <a14:foregroundMark x1="49575" y1="32383" x2="51701" y2="32990"/>
                        <a14:foregroundMark x1="52296" y1="33899" x2="53486" y2="34930"/>
                        <a14:foregroundMark x1="54082" y1="34930" x2="56548" y2="33232"/>
                        <a14:foregroundMark x1="56207" y1="33232" x2="56207" y2="33232"/>
                        <a14:foregroundMark x1="59524" y1="33414" x2="59269" y2="37962"/>
                        <a14:foregroundMark x1="64966" y1="39478" x2="65561" y2="38387"/>
                        <a14:foregroundMark x1="65221" y1="36022" x2="65221" y2="35779"/>
                        <a14:foregroundMark x1="68537" y1="38144" x2="69218" y2="3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7576" r="21988" b="13675"/>
          <a:stretch/>
        </p:blipFill>
        <p:spPr>
          <a:xfrm>
            <a:off x="974729" y="860395"/>
            <a:ext cx="814157" cy="172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1" t="4742" r="25897" b="9159"/>
          <a:stretch/>
        </p:blipFill>
        <p:spPr>
          <a:xfrm>
            <a:off x="298425" y="826090"/>
            <a:ext cx="657408" cy="1817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9" b="94605" l="2716" r="98812">
                        <a14:foregroundMark x1="20883" y1="11163" x2="20883" y2="79535"/>
                        <a14:foregroundMark x1="80645" y1="12093" x2="81154" y2="80186"/>
                        <a14:foregroundMark x1="20883" y1="11442" x2="44482" y2="9023"/>
                        <a14:foregroundMark x1="43973" y1="9395" x2="66893" y2="9953"/>
                        <a14:foregroundMark x1="66384" y1="9674" x2="79626" y2="11163"/>
                        <a14:foregroundMark x1="21562" y1="80744" x2="43463" y2="82605"/>
                        <a14:foregroundMark x1="44992" y1="83163" x2="65365" y2="82884"/>
                        <a14:foregroundMark x1="65874" y1="82884" x2="80645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7" y="1819208"/>
            <a:ext cx="671299" cy="112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4492" y1="31007" x2="44492" y2="37682"/>
                        <a14:foregroundMark x1="44492" y1="38532" x2="42778" y2="40049"/>
                        <a14:foregroundMark x1="42778" y1="40049" x2="42962" y2="77002"/>
                        <a14:foregroundMark x1="42962" y1="77245" x2="46206" y2="78095"/>
                        <a14:foregroundMark x1="46206" y1="78337" x2="53611" y2="78337"/>
                        <a14:foregroundMark x1="53794" y1="78944" x2="55998" y2="77245"/>
                        <a14:foregroundMark x1="55998" y1="77670" x2="55569" y2="39199"/>
                        <a14:foregroundMark x1="55569" y1="39381" x2="53794" y2="37439"/>
                        <a14:foregroundMark x1="53794" y1="37864" x2="53611" y2="29066"/>
                        <a14:foregroundMark x1="53366" y1="29490" x2="46879" y2="28883"/>
                        <a14:foregroundMark x1="47307" y1="29308" x2="44247" y2="3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02" t="26901" r="40339" b="19551"/>
          <a:stretch/>
        </p:blipFill>
        <p:spPr>
          <a:xfrm>
            <a:off x="1712328" y="826090"/>
            <a:ext cx="728134" cy="181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3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27584" y="1761660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Какой продукт помогает бороться с 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пигментацией на коже лица?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39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43558"/>
            <a:ext cx="8218464" cy="369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3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648274"/>
            <a:ext cx="6407894" cy="1923476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Кожа, подверженая пигментации, выглядит старше, вероятность появления преждеврененным морщин повышена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Риск проявления пигментации увеличивается именно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весной – солнечная активность крайне высока.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весенне-летний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период 87% женщин предпочитают уход за кожей с высокой степенью защиты и осветлюящим эффектом, которые нейтрализуют воздействие УФ-излучения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Эффективность результатов комплекса серии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Optimals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доказана результатами потребительского тестирования.</a:t>
            </a:r>
            <a:endParaRPr lang="ru-RU" sz="1200" dirty="0" smtClean="0">
              <a:solidFill>
                <a:srgbClr val="59595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627784" y="2643758"/>
            <a:ext cx="3456384" cy="235826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Активные ингредиенты</a:t>
            </a:r>
            <a:endParaRPr lang="ru-RU" sz="11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Запатентованная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технология LINGON 50:50™ нейтрализует последствия окислительного стресса, вызванного воздействием окружающей среды.</a:t>
            </a: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Комплекс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White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c экстрактом щавеля - оказывает осветляющее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действие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 Содержащие в щавеле биологически активные вещества уменьшают количество меланина в клетках кожи и тормозят его выработку.</a:t>
            </a: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Защита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от солнца - SPF 15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6173282" y="2643758"/>
            <a:ext cx="2862396" cy="235826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>
              <a:buNone/>
            </a:pPr>
            <a:endParaRPr lang="ru-RU" sz="2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Осветляющий гель-пенка для умывания «Оптимальное очищение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» (26650)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Осветляющий тоник-баланс «Оптимальное очищение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» ( 26651)</a:t>
            </a:r>
            <a:endParaRPr lang="ru-RU" sz="3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556" y="18505"/>
            <a:ext cx="7164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Сыворотка – концентрат, выравнивающая тон кожи, 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SPF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15 «Защита и осветление»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8423" y="4346740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26 - 27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424" y="3921901"/>
            <a:ext cx="2166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</a:t>
            </a:r>
            <a:r>
              <a:rPr lang="en-US" sz="1200" dirty="0" smtClean="0">
                <a:solidFill>
                  <a:srgbClr val="595959"/>
                </a:solidFill>
              </a:rPr>
              <a:t>32704</a:t>
            </a:r>
            <a:endParaRPr lang="ru-RU" sz="1200" dirty="0">
              <a:solidFill>
                <a:srgbClr val="595959"/>
              </a:solidFill>
            </a:endParaRPr>
          </a:p>
        </p:txBody>
      </p:sp>
      <p:pic>
        <p:nvPicPr>
          <p:cNvPr id="2050" name="Picture 2" descr="C:\Users\nalexeeva\Downloads\8994959.psd_previ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 b="31296"/>
          <a:stretch/>
        </p:blipFill>
        <p:spPr bwMode="auto">
          <a:xfrm>
            <a:off x="798136" y="650450"/>
            <a:ext cx="1284144" cy="30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1761660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Что такое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948A54"/>
                </a:solidFill>
                <a:latin typeface="+mn-lt"/>
                <a:cs typeface="Arial" panose="020B0604020202020204" pitchFamily="34" charset="0"/>
              </a:rPr>
              <a:t>Коробка красоты </a:t>
            </a:r>
            <a:r>
              <a:rPr lang="en-US" sz="3600" b="1" dirty="0" smtClean="0">
                <a:solidFill>
                  <a:srgbClr val="948A54"/>
                </a:solidFill>
                <a:latin typeface="+mn-lt"/>
                <a:cs typeface="Arial" panose="020B0604020202020204" pitchFamily="34" charset="0"/>
              </a:rPr>
              <a:t>Oriflame Beauty Box?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39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71550"/>
            <a:ext cx="8257014" cy="376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3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531103"/>
            <a:ext cx="6407894" cy="1824623"/>
          </a:xfrm>
        </p:spPr>
        <p:txBody>
          <a:bodyPr>
            <a:noAutofit/>
          </a:bodyPr>
          <a:lstStyle/>
          <a:p>
            <a:pPr marL="285750" indent="-285750"/>
            <a:r>
              <a:rPr lang="ru-RU" sz="1200" dirty="0" smtClean="0">
                <a:solidFill>
                  <a:srgbClr val="595959"/>
                </a:solidFill>
              </a:rPr>
              <a:t>Коробки с набором косметики стали супер-популярным трендом на рынке с 2015 года.</a:t>
            </a:r>
          </a:p>
          <a:p>
            <a:pPr marL="285750" indent="-285750"/>
            <a:r>
              <a:rPr lang="ru-RU" sz="1200" dirty="0" smtClean="0">
                <a:solidFill>
                  <a:srgbClr val="595959"/>
                </a:solidFill>
              </a:rPr>
              <a:t>Каждую коробку объединяет тема – в Орифлэйм  </a:t>
            </a:r>
            <a:r>
              <a:rPr lang="en-US" sz="1200" dirty="0" smtClean="0">
                <a:solidFill>
                  <a:srgbClr val="595959"/>
                </a:solidFill>
              </a:rPr>
              <a:t>Beauty Box </a:t>
            </a:r>
            <a:r>
              <a:rPr lang="ru-RU" sz="1200" dirty="0" smtClean="0">
                <a:solidFill>
                  <a:srgbClr val="595959"/>
                </a:solidFill>
              </a:rPr>
              <a:t> вошли легендарные продукты компании, которые подойдут каждой женщине в ежедневном уходе за собой</a:t>
            </a:r>
          </a:p>
          <a:p>
            <a:pPr marL="285750" indent="-285750"/>
            <a:r>
              <a:rPr lang="ru-RU" sz="1200" dirty="0" smtClean="0">
                <a:solidFill>
                  <a:srgbClr val="595959"/>
                </a:solidFill>
              </a:rPr>
              <a:t>Дополнительный бонус коробки – это продукт-сюрприз. Полноразмерный продукт в каждой коробке станет приятной неожиданностью.</a:t>
            </a:r>
          </a:p>
          <a:p>
            <a:pPr marL="285750" indent="-285750"/>
            <a:r>
              <a:rPr lang="ru-RU" sz="1200" dirty="0" smtClean="0">
                <a:solidFill>
                  <a:srgbClr val="595959"/>
                </a:solidFill>
              </a:rPr>
              <a:t>Коробка – это прекрасный способ полноценно познакомиться с продукцией компании.</a:t>
            </a:r>
          </a:p>
          <a:p>
            <a:pPr marL="285750" indent="-285750"/>
            <a:endParaRPr lang="ru-RU" sz="1200" dirty="0" smtClean="0">
              <a:solidFill>
                <a:srgbClr val="59595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627784" y="2499741"/>
            <a:ext cx="6407894" cy="2611737"/>
          </a:xfrm>
        </p:spPr>
        <p:txBody>
          <a:bodyPr/>
          <a:lstStyle/>
          <a:p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Многофункциональная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тушь для ресниц 5 - в -1 </a:t>
            </a:r>
            <a:r>
              <a:rPr lang="ru-RU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ONE </a:t>
            </a:r>
            <a:r>
              <a:rPr lang="ru-RU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Wonderlash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одновременно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удлиняет, подкручивает и разделяет, питает и укрепляет ресницы. </a:t>
            </a:r>
          </a:p>
          <a:p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Стойкий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лак для ногтей </a:t>
            </a:r>
            <a:r>
              <a:rPr lang="ru-RU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ONE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 технологией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Expert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Gel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обеспечивающей 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ровное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нанесение, высокую плотность покрытия.</a:t>
            </a:r>
          </a:p>
          <a:p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Стойкий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блеск для губ </a:t>
            </a:r>
            <a:r>
              <a:rPr lang="ru-RU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ONE </a:t>
            </a:r>
            <a:r>
              <a:rPr lang="ru-RU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Colour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Unlimited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 технологией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LipGrip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фиксирует цвет и предотвращает растекание.</a:t>
            </a:r>
          </a:p>
          <a:p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Карандаш-подводка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глаз </a:t>
            </a:r>
            <a:r>
              <a:rPr lang="ru-RU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ONE </a:t>
            </a:r>
            <a:r>
              <a:rPr lang="ru-RU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High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Impact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подходит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даже для чувствительных глаз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счет содержания комплекса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масел.</a:t>
            </a:r>
          </a:p>
          <a:p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Крем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рук «Шелковая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нежность»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смягчает, увлажняет кожу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 счет протеинов (белков)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шелка и масла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примулы.</a:t>
            </a:r>
          </a:p>
          <a:p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Набор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мини-кремов для нормальной/комбинированной кожи «Активный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кислород»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б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лагодаря запатентованной технологии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Lingon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50:50™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уникального ингредиента О2 </a:t>
            </a:r>
            <a:r>
              <a:rPr lang="ru-RU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Active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средства улучшают клеточное дыхание кожи.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556" y="6380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Коробка красоты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Oriflame Beauty Box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8423" y="4346740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60 - 61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424" y="3111811"/>
            <a:ext cx="2166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545539</a:t>
            </a:r>
            <a:endParaRPr lang="ru-RU" sz="1200" dirty="0">
              <a:solidFill>
                <a:srgbClr val="59595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871" r="31888" b="3871"/>
          <a:stretch/>
        </p:blipFill>
        <p:spPr>
          <a:xfrm>
            <a:off x="69904" y="1491630"/>
            <a:ext cx="2468766" cy="144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8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87474"/>
            <a:ext cx="73448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Должен быть в каждом заказе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783260"/>
            <a:ext cx="4834446" cy="407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9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2A17E8-3E31-6340-9299-55479716AC89}" type="datetime1">
              <a:rPr lang="en-GB" smtClean="0">
                <a:solidFill>
                  <a:prstClr val="white"/>
                </a:solidFill>
              </a:rPr>
              <a:pPr/>
              <a:t>14/03/2016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29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031690"/>
            <a:ext cx="7772400" cy="1728192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Какая серия интенсивного ухода за кожей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для молодой аудитории </a:t>
            </a:r>
            <a:b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выходит в каталоге №5?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2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43558"/>
            <a:ext cx="8642959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0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45953" y="728519"/>
            <a:ext cx="6245709" cy="1674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595959"/>
                </a:solidFill>
              </a:rPr>
              <a:t>Комплексный уход с помощью </a:t>
            </a:r>
            <a:r>
              <a:rPr lang="en-US" sz="1600" b="1" dirty="0">
                <a:solidFill>
                  <a:srgbClr val="595959"/>
                </a:solidFill>
              </a:rPr>
              <a:t>NovAge True </a:t>
            </a:r>
            <a:r>
              <a:rPr lang="en-US" sz="1600" b="1" dirty="0" smtClean="0">
                <a:solidFill>
                  <a:srgbClr val="595959"/>
                </a:solidFill>
              </a:rPr>
              <a:t>Perfection</a:t>
            </a:r>
            <a:endParaRPr lang="ru-RU" sz="1600" b="1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300" dirty="0">
              <a:solidFill>
                <a:srgbClr val="595959"/>
              </a:solidFill>
            </a:endParaRPr>
          </a:p>
          <a:p>
            <a:r>
              <a:rPr lang="ru-RU" dirty="0" smtClean="0">
                <a:solidFill>
                  <a:srgbClr val="595959"/>
                </a:solidFill>
              </a:rPr>
              <a:t>Клинически </a:t>
            </a:r>
            <a:r>
              <a:rPr lang="ru-RU" dirty="0">
                <a:solidFill>
                  <a:srgbClr val="595959"/>
                </a:solidFill>
              </a:rPr>
              <a:t>доказано: борется с первыми возрастными </a:t>
            </a:r>
            <a:r>
              <a:rPr lang="ru-RU" dirty="0" smtClean="0">
                <a:solidFill>
                  <a:srgbClr val="595959"/>
                </a:solidFill>
              </a:rPr>
              <a:t>признаками. </a:t>
            </a:r>
          </a:p>
          <a:p>
            <a:pPr marL="0" indent="0">
              <a:buNone/>
            </a:pPr>
            <a:endParaRPr lang="ru-RU" sz="300" dirty="0">
              <a:solidFill>
                <a:srgbClr val="595959"/>
              </a:solidFill>
            </a:endParaRPr>
          </a:p>
          <a:p>
            <a:pPr marL="285750" indent="-285750"/>
            <a:r>
              <a:rPr lang="ru-RU" dirty="0">
                <a:solidFill>
                  <a:srgbClr val="595959"/>
                </a:solidFill>
              </a:rPr>
              <a:t>Уровень увлажненности повышается на 83</a:t>
            </a:r>
            <a:r>
              <a:rPr lang="ru-RU" dirty="0" smtClean="0">
                <a:solidFill>
                  <a:srgbClr val="595959"/>
                </a:solidFill>
              </a:rPr>
              <a:t>%.</a:t>
            </a:r>
          </a:p>
          <a:p>
            <a:pPr marL="0" indent="0">
              <a:buNone/>
            </a:pPr>
            <a:endParaRPr lang="ru-RU" sz="300" dirty="0">
              <a:solidFill>
                <a:srgbClr val="595959"/>
              </a:solidFill>
            </a:endParaRPr>
          </a:p>
          <a:p>
            <a:pPr marL="285750" indent="-285750"/>
            <a:r>
              <a:rPr lang="ru-RU" dirty="0" smtClean="0">
                <a:solidFill>
                  <a:srgbClr val="595959"/>
                </a:solidFill>
              </a:rPr>
              <a:t>Поры становятся </a:t>
            </a:r>
            <a:r>
              <a:rPr lang="ru-RU" dirty="0">
                <a:solidFill>
                  <a:srgbClr val="595959"/>
                </a:solidFill>
              </a:rPr>
              <a:t>менее </a:t>
            </a:r>
            <a:r>
              <a:rPr lang="ru-RU" dirty="0" smtClean="0">
                <a:solidFill>
                  <a:srgbClr val="595959"/>
                </a:solidFill>
              </a:rPr>
              <a:t>заметными.</a:t>
            </a:r>
          </a:p>
          <a:p>
            <a:pPr marL="0" indent="0">
              <a:buNone/>
            </a:pPr>
            <a:endParaRPr lang="ru-RU" sz="300" dirty="0">
              <a:solidFill>
                <a:srgbClr val="595959"/>
              </a:solidFill>
            </a:endParaRPr>
          </a:p>
          <a:p>
            <a:pPr marL="285750" indent="-285750"/>
            <a:r>
              <a:rPr lang="ru-RU" dirty="0">
                <a:solidFill>
                  <a:srgbClr val="595959"/>
                </a:solidFill>
              </a:rPr>
              <a:t>Сияние кожи увеличивается в 11 </a:t>
            </a:r>
            <a:r>
              <a:rPr lang="ru-RU" dirty="0" smtClean="0">
                <a:solidFill>
                  <a:srgbClr val="595959"/>
                </a:solidFill>
              </a:rPr>
              <a:t>раз.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91" y="14745"/>
            <a:ext cx="7530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595959"/>
                </a:solidFill>
              </a:rPr>
              <a:t>Комплексный уход против первых возрастных </a:t>
            </a:r>
            <a:r>
              <a:rPr lang="ru-RU" sz="2000" b="1" dirty="0">
                <a:solidFill>
                  <a:srgbClr val="595959"/>
                </a:solidFill>
              </a:rPr>
              <a:t> </a:t>
            </a:r>
            <a:r>
              <a:rPr lang="ru-RU" sz="2000" b="1" dirty="0" smtClean="0">
                <a:solidFill>
                  <a:srgbClr val="595959"/>
                </a:solidFill>
              </a:rPr>
              <a:t>признаков </a:t>
            </a:r>
            <a:r>
              <a:rPr lang="en-US" sz="2000" b="1" dirty="0" smtClean="0">
                <a:solidFill>
                  <a:srgbClr val="595959"/>
                </a:solidFill>
              </a:rPr>
              <a:t>NovAge True Perfection</a:t>
            </a:r>
            <a:endParaRPr lang="ru-RU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83" y="477559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34 - 37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9037" y="2604343"/>
            <a:ext cx="2249151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набора  </a:t>
            </a:r>
            <a:r>
              <a:rPr lang="en-US" sz="1000" dirty="0" smtClean="0">
                <a:solidFill>
                  <a:srgbClr val="595959"/>
                </a:solidFill>
              </a:rPr>
              <a:t>28970</a:t>
            </a:r>
            <a:endParaRPr lang="ru-RU" sz="1000" dirty="0" smtClean="0">
              <a:solidFill>
                <a:srgbClr val="595959"/>
              </a:solidFill>
            </a:endParaRPr>
          </a:p>
          <a:p>
            <a:pPr algn="ctr"/>
            <a:endParaRPr lang="ru-RU" sz="300" dirty="0" smtClean="0">
              <a:solidFill>
                <a:srgbClr val="595959"/>
              </a:solidFill>
            </a:endParaRPr>
          </a:p>
          <a:p>
            <a:pPr algn="ctr"/>
            <a:endParaRPr lang="ru-RU" sz="1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Очищающая гель-пенка, 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32596</a:t>
            </a:r>
          </a:p>
          <a:p>
            <a:pPr algn="ctr"/>
            <a:endParaRPr lang="ru-RU" sz="3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Обновляющий тоник, 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</a:t>
            </a:r>
            <a:r>
              <a:rPr lang="ru-RU" sz="1000" dirty="0">
                <a:solidFill>
                  <a:srgbClr val="595959"/>
                </a:solidFill>
              </a:rPr>
              <a:t> </a:t>
            </a:r>
            <a:r>
              <a:rPr lang="ru-RU" sz="1000" dirty="0" smtClean="0">
                <a:solidFill>
                  <a:srgbClr val="595959"/>
                </a:solidFill>
              </a:rPr>
              <a:t>32128 </a:t>
            </a:r>
          </a:p>
          <a:p>
            <a:pPr algn="ctr"/>
            <a:endParaRPr lang="ru-RU" sz="3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Крем </a:t>
            </a:r>
            <a:r>
              <a:rPr lang="ru-RU" sz="1000" dirty="0">
                <a:solidFill>
                  <a:srgbClr val="595959"/>
                </a:solidFill>
              </a:rPr>
              <a:t>для кожи вокруг </a:t>
            </a:r>
            <a:r>
              <a:rPr lang="ru-RU" sz="1000" dirty="0" smtClean="0">
                <a:solidFill>
                  <a:srgbClr val="595959"/>
                </a:solidFill>
              </a:rPr>
              <a:t>глаз, Код 31981</a:t>
            </a:r>
          </a:p>
          <a:p>
            <a:pPr algn="ctr"/>
            <a:endParaRPr lang="ru-RU" sz="300" dirty="0" smtClean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Сыворотка </a:t>
            </a:r>
            <a:r>
              <a:rPr lang="ru-RU" sz="1000" dirty="0">
                <a:solidFill>
                  <a:srgbClr val="595959"/>
                </a:solidFill>
              </a:rPr>
              <a:t>для </a:t>
            </a:r>
            <a:r>
              <a:rPr lang="ru-RU" sz="1000" dirty="0" smtClean="0">
                <a:solidFill>
                  <a:srgbClr val="595959"/>
                </a:solidFill>
              </a:rPr>
              <a:t>лица, 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 31979</a:t>
            </a:r>
          </a:p>
          <a:p>
            <a:pPr algn="ctr"/>
            <a:endParaRPr lang="ru-RU" sz="3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Дневной </a:t>
            </a:r>
            <a:r>
              <a:rPr lang="ru-RU" sz="1000" dirty="0">
                <a:solidFill>
                  <a:srgbClr val="595959"/>
                </a:solidFill>
              </a:rPr>
              <a:t>крем,</a:t>
            </a:r>
          </a:p>
          <a:p>
            <a:pPr algn="ctr"/>
            <a:r>
              <a:rPr lang="ru-RU" sz="1000" dirty="0">
                <a:solidFill>
                  <a:srgbClr val="595959"/>
                </a:solidFill>
              </a:rPr>
              <a:t> Код </a:t>
            </a:r>
            <a:r>
              <a:rPr lang="ru-RU" sz="1000" dirty="0" smtClean="0">
                <a:solidFill>
                  <a:srgbClr val="595959"/>
                </a:solidFill>
              </a:rPr>
              <a:t>31978</a:t>
            </a:r>
            <a:endParaRPr lang="ru-RU" sz="1000" dirty="0">
              <a:solidFill>
                <a:srgbClr val="595959"/>
              </a:solidFill>
            </a:endParaRPr>
          </a:p>
          <a:p>
            <a:pPr algn="ctr"/>
            <a:endParaRPr lang="ru-RU" sz="300" dirty="0" smtClean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Ночной </a:t>
            </a:r>
            <a:r>
              <a:rPr lang="ru-RU" sz="1000" dirty="0">
                <a:solidFill>
                  <a:srgbClr val="595959"/>
                </a:solidFill>
              </a:rPr>
              <a:t>крем,</a:t>
            </a:r>
          </a:p>
          <a:p>
            <a:pPr algn="ctr"/>
            <a:r>
              <a:rPr lang="ru-RU" sz="1000" dirty="0">
                <a:solidFill>
                  <a:srgbClr val="595959"/>
                </a:solidFill>
              </a:rPr>
              <a:t> Код </a:t>
            </a:r>
            <a:r>
              <a:rPr lang="ru-RU" sz="1000" dirty="0" smtClean="0">
                <a:solidFill>
                  <a:srgbClr val="595959"/>
                </a:solidFill>
              </a:rPr>
              <a:t>31980</a:t>
            </a:r>
          </a:p>
          <a:p>
            <a:pPr algn="ctr"/>
            <a:endParaRPr lang="ru-RU" sz="1000" dirty="0">
              <a:solidFill>
                <a:srgbClr val="595959"/>
              </a:solidFill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2627784" y="2463738"/>
            <a:ext cx="3152808" cy="2538282"/>
          </a:xfrm>
        </p:spPr>
        <p:txBody>
          <a:bodyPr/>
          <a:lstStyle/>
          <a:p>
            <a:pPr marL="0" indent="0">
              <a:buNone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Ключевые ингредиенты: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персидской шелковой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акации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способен обратить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последствия негативных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изменений в коже,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выровнять тон и текстуру кожи, вернуть ей сияние и совершенство. Инновационный компонент нейтрализует молекулы, вызывающие преждевременное старение клеток, выравнивает тон и текстуру кожи.</a:t>
            </a:r>
          </a:p>
          <a:p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стволовых клеток ягод </a:t>
            </a:r>
            <a:r>
              <a:rPr lang="ru-RU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асаи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богат антиоксидантами. Предотвращает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появление первых морщин, защищает кожу от воздействия свободных радикалов, которые повреждают клетки кожи. 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idx="11"/>
          </p:nvPr>
        </p:nvSpPr>
        <p:spPr>
          <a:xfrm>
            <a:off x="5907821" y="2463738"/>
            <a:ext cx="2983841" cy="2538282"/>
          </a:xfrm>
        </p:spPr>
        <p:txBody>
          <a:bodyPr/>
          <a:lstStyle/>
          <a:p>
            <a:endParaRPr lang="ru-RU" sz="7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7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1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87346" y="2564515"/>
            <a:ext cx="2736304" cy="252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получения заявленного производителем эффекта рекомендуем приобретать все продукты в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наборе.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Исследования показали, что при использовании средств </a:t>
            </a:r>
            <a:r>
              <a:rPr lang="en-US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NovAge True Perfection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 комплексе вы получите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 7 раз более эффективный результат,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чем использование отдельных средств серии.</a:t>
            </a: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C:\Users\nalexeeva\Downloads\9198394.psd_previ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0" t="18903" r="19955" b="25063"/>
          <a:stretch/>
        </p:blipFill>
        <p:spPr bwMode="auto">
          <a:xfrm>
            <a:off x="777305" y="745727"/>
            <a:ext cx="1552277" cy="182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3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07654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Какие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модные весенние аксессуары</a:t>
            </a:r>
            <a:b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вы можете приобрести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всего за 299 рублей из этого каталога?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0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897564"/>
            <a:ext cx="8488536" cy="347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0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816641" y="516964"/>
            <a:ext cx="6219038" cy="169474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Оба аксессуара объединяет ультрасовременный тренд моды 60-х годов ХХ века.</a:t>
            </a:r>
          </a:p>
          <a:p>
            <a:pPr marL="0" lvl="0" indent="0"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Название коллекции обусловлено наименованием популярного рисунка –</a:t>
            </a:r>
            <a:r>
              <a:rPr lang="en-US" sz="1600" dirty="0" smtClean="0">
                <a:solidFill>
                  <a:srgbClr val="595959"/>
                </a:solidFill>
              </a:rPr>
              <a:t> </a:t>
            </a:r>
            <a:r>
              <a:rPr lang="ru-RU" sz="1600" dirty="0" smtClean="0">
                <a:solidFill>
                  <a:srgbClr val="595959"/>
                </a:solidFill>
              </a:rPr>
              <a:t> в горошек, которое звучит по-английски</a:t>
            </a:r>
            <a:r>
              <a:rPr lang="en-US" sz="1600" dirty="0" smtClean="0">
                <a:solidFill>
                  <a:srgbClr val="595959"/>
                </a:solidFill>
              </a:rPr>
              <a:t> </a:t>
            </a:r>
            <a:r>
              <a:rPr lang="ru-RU" sz="1600" dirty="0" smtClean="0">
                <a:solidFill>
                  <a:srgbClr val="595959"/>
                </a:solidFill>
              </a:rPr>
              <a:t>как </a:t>
            </a:r>
            <a:r>
              <a:rPr lang="en-US" sz="1600" dirty="0" smtClean="0">
                <a:solidFill>
                  <a:srgbClr val="595959"/>
                </a:solidFill>
              </a:rPr>
              <a:t>“polka dot”.</a:t>
            </a:r>
            <a:endParaRPr lang="ru-RU" sz="1600" dirty="0" smtClean="0">
              <a:solidFill>
                <a:srgbClr val="595959"/>
              </a:solidFill>
            </a:endParaRPr>
          </a:p>
          <a:p>
            <a:pPr marL="0" lvl="0" indent="0">
              <a:buNone/>
            </a:pPr>
            <a:endParaRPr lang="en-US" sz="400" dirty="0" smtClean="0">
              <a:solidFill>
                <a:srgbClr val="595959"/>
              </a:solidFill>
            </a:endParaRPr>
          </a:p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И шарф, и солнцезащитные очки станут незаменимыми аксессуарами в весенне-летний период.</a:t>
            </a:r>
          </a:p>
          <a:p>
            <a:pPr lvl="0"/>
            <a:endParaRPr lang="ru-RU" sz="1600" dirty="0" smtClean="0">
              <a:solidFill>
                <a:srgbClr val="595959"/>
              </a:solidFill>
            </a:endParaRPr>
          </a:p>
          <a:p>
            <a:pPr lvl="0"/>
            <a:endParaRPr lang="ru-RU" sz="1600" dirty="0" smtClean="0">
              <a:solidFill>
                <a:srgbClr val="595959"/>
              </a:solidFill>
            </a:endParaRPr>
          </a:p>
          <a:p>
            <a:pPr lvl="0"/>
            <a:endParaRPr lang="ru-RU" sz="1600" dirty="0" smtClean="0">
              <a:solidFill>
                <a:srgbClr val="595959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545" y="0"/>
            <a:ext cx="7312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Шарф и солнцезащитные очки «Полька»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0686" y="4623978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12 - 13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900" y="3456226"/>
            <a:ext cx="20097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Шарф 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28932</a:t>
            </a:r>
          </a:p>
          <a:p>
            <a:pPr algn="ctr"/>
            <a:endParaRPr lang="ru-RU" sz="1200" dirty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Солнцезащитные очки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28919</a:t>
            </a:r>
            <a:endParaRPr lang="en-US" sz="1200" dirty="0">
              <a:solidFill>
                <a:srgbClr val="595959"/>
              </a:solidFill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2805578" y="2337382"/>
            <a:ext cx="3295411" cy="27546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 smtClean="0">
                <a:solidFill>
                  <a:srgbClr val="595959"/>
                </a:solidFill>
              </a:rPr>
              <a:t>Шарф </a:t>
            </a:r>
            <a:r>
              <a:rPr lang="ru-RU" sz="1200" b="1" dirty="0">
                <a:solidFill>
                  <a:srgbClr val="595959"/>
                </a:solidFill>
              </a:rPr>
              <a:t>«Полька»</a:t>
            </a:r>
          </a:p>
          <a:p>
            <a:r>
              <a:rPr lang="ru-RU" sz="1200" dirty="0" smtClean="0">
                <a:solidFill>
                  <a:srgbClr val="595959"/>
                </a:solidFill>
              </a:rPr>
              <a:t>изящный </a:t>
            </a:r>
            <a:r>
              <a:rPr lang="ru-RU" sz="1200" dirty="0">
                <a:solidFill>
                  <a:srgbClr val="595959"/>
                </a:solidFill>
              </a:rPr>
              <a:t>легкий шарф из нежной невесомой ткани приглушенного бежевого </a:t>
            </a:r>
            <a:r>
              <a:rPr lang="ru-RU" sz="1200" dirty="0" smtClean="0">
                <a:solidFill>
                  <a:srgbClr val="595959"/>
                </a:solidFill>
              </a:rPr>
              <a:t>оттенка с модный ретро-</a:t>
            </a:r>
            <a:r>
              <a:rPr lang="ru-RU" sz="1200" dirty="0" err="1" smtClean="0">
                <a:solidFill>
                  <a:srgbClr val="595959"/>
                </a:solidFill>
              </a:rPr>
              <a:t>принтом</a:t>
            </a:r>
            <a:r>
              <a:rPr lang="ru-RU" sz="1200" dirty="0" smtClean="0">
                <a:solidFill>
                  <a:srgbClr val="595959"/>
                </a:solidFill>
              </a:rPr>
              <a:t>. </a:t>
            </a:r>
          </a:p>
          <a:p>
            <a:endParaRPr lang="ru-RU" sz="400" dirty="0">
              <a:solidFill>
                <a:srgbClr val="595959"/>
              </a:solidFill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595959"/>
                </a:solidFill>
              </a:rPr>
              <a:t>Солнцезащитные очки «Полька»</a:t>
            </a:r>
          </a:p>
          <a:p>
            <a:r>
              <a:rPr lang="ru-RU" sz="1200" dirty="0" smtClean="0">
                <a:solidFill>
                  <a:srgbClr val="595959"/>
                </a:solidFill>
              </a:rPr>
              <a:t>солнцезащитные </a:t>
            </a:r>
            <a:r>
              <a:rPr lang="ru-RU" sz="1200" dirty="0">
                <a:solidFill>
                  <a:srgbClr val="595959"/>
                </a:solidFill>
              </a:rPr>
              <a:t>очки </a:t>
            </a:r>
            <a:r>
              <a:rPr lang="ru-RU" sz="1200" dirty="0" smtClean="0">
                <a:solidFill>
                  <a:srgbClr val="595959"/>
                </a:solidFill>
              </a:rPr>
              <a:t>фасона «стрекоза».</a:t>
            </a:r>
            <a:endParaRPr lang="ru-RU" sz="1200" dirty="0">
              <a:solidFill>
                <a:srgbClr val="595959"/>
              </a:solidFill>
            </a:endParaRPr>
          </a:p>
          <a:p>
            <a:r>
              <a:rPr lang="ru-RU" sz="1200" dirty="0" smtClean="0">
                <a:solidFill>
                  <a:srgbClr val="595959"/>
                </a:solidFill>
              </a:rPr>
              <a:t>дужки </a:t>
            </a:r>
            <a:r>
              <a:rPr lang="ru-RU" sz="1200" dirty="0">
                <a:solidFill>
                  <a:srgbClr val="595959"/>
                </a:solidFill>
              </a:rPr>
              <a:t>с </a:t>
            </a:r>
            <a:r>
              <a:rPr lang="ru-RU" sz="1200" dirty="0" smtClean="0">
                <a:solidFill>
                  <a:srgbClr val="595959"/>
                </a:solidFill>
              </a:rPr>
              <a:t>узором «горошина»  </a:t>
            </a:r>
            <a:r>
              <a:rPr lang="ru-RU" sz="1200" dirty="0">
                <a:solidFill>
                  <a:srgbClr val="595959"/>
                </a:solidFill>
              </a:rPr>
              <a:t>на внутренней стороне.</a:t>
            </a:r>
          </a:p>
          <a:p>
            <a:r>
              <a:rPr lang="ru-RU" sz="1200" dirty="0" smtClean="0">
                <a:solidFill>
                  <a:srgbClr val="595959"/>
                </a:solidFill>
              </a:rPr>
              <a:t>100</a:t>
            </a:r>
            <a:r>
              <a:rPr lang="ru-RU" sz="1200" dirty="0">
                <a:solidFill>
                  <a:srgbClr val="595959"/>
                </a:solidFill>
              </a:rPr>
              <a:t>% защита от УФ-излучения.</a:t>
            </a:r>
          </a:p>
          <a:p>
            <a:r>
              <a:rPr lang="ru-RU" sz="1200" dirty="0" smtClean="0">
                <a:solidFill>
                  <a:srgbClr val="595959"/>
                </a:solidFill>
              </a:rPr>
              <a:t>мягкий </a:t>
            </a:r>
            <a:r>
              <a:rPr lang="ru-RU" sz="1200" dirty="0">
                <a:solidFill>
                  <a:srgbClr val="595959"/>
                </a:solidFill>
              </a:rPr>
              <a:t>мешочек с сочетающимся </a:t>
            </a:r>
            <a:r>
              <a:rPr lang="ru-RU" sz="1200" dirty="0" err="1">
                <a:solidFill>
                  <a:srgbClr val="595959"/>
                </a:solidFill>
              </a:rPr>
              <a:t>принтом</a:t>
            </a:r>
            <a:r>
              <a:rPr lang="ru-RU" sz="1200" dirty="0">
                <a:solidFill>
                  <a:srgbClr val="595959"/>
                </a:solidFill>
              </a:rPr>
              <a:t> в </a:t>
            </a:r>
            <a:r>
              <a:rPr lang="ru-RU" sz="1200" dirty="0" smtClean="0">
                <a:solidFill>
                  <a:srgbClr val="595959"/>
                </a:solidFill>
              </a:rPr>
              <a:t>комплекте.</a:t>
            </a:r>
            <a:endParaRPr lang="ru-RU" sz="1200" dirty="0">
              <a:solidFill>
                <a:srgbClr val="595959"/>
              </a:solidFill>
            </a:endParaRPr>
          </a:p>
          <a:p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8" name="Content Placeholder 14"/>
          <p:cNvSpPr txBox="1">
            <a:spLocks/>
          </p:cNvSpPr>
          <p:nvPr/>
        </p:nvSpPr>
        <p:spPr>
          <a:xfrm>
            <a:off x="6181736" y="2336209"/>
            <a:ext cx="2816356" cy="27558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этим продуктом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Стойкая минеральная тональная основа «Роскошный атлас»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Giordani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Gold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31802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)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1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Губная помада «Роскошь сияния» </a:t>
            </a:r>
            <a:r>
              <a:rPr lang="ru-RU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Giordani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Gold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32266)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" b="97633" l="11864" r="90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648" r="16138" b="2700"/>
          <a:stretch/>
        </p:blipFill>
        <p:spPr>
          <a:xfrm>
            <a:off x="297989" y="878112"/>
            <a:ext cx="2329795" cy="2053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6" t="27805" r="37730" b="29099"/>
          <a:stretch/>
        </p:blipFill>
        <p:spPr>
          <a:xfrm>
            <a:off x="725703" y="2572130"/>
            <a:ext cx="1509159" cy="1081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57" y="2551527"/>
            <a:ext cx="1405348" cy="6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139702"/>
            <a:ext cx="8064896" cy="1728192"/>
          </a:xfrm>
        </p:spPr>
        <p:txBody>
          <a:bodyPr/>
          <a:lstStyle/>
          <a:p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Какие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обновленные легендарные продукты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 по уходу за ногами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выходят в каталоге №5? 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23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19239</TotalTime>
  <Words>3109</Words>
  <Application>Microsoft Office PowerPoint</Application>
  <PresentationFormat>On-screen Show (16:9)</PresentationFormat>
  <Paragraphs>674</Paragraphs>
  <Slides>29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1_Тема Office</vt:lpstr>
      <vt:lpstr>7_Тема Office</vt:lpstr>
      <vt:lpstr>8_Тема Office</vt:lpstr>
      <vt:lpstr>PowerPoint Presentation</vt:lpstr>
      <vt:lpstr>PowerPoint Presentation</vt:lpstr>
      <vt:lpstr>Какая серия интенсивного ухода за кожей  для молодой аудитории  выходит в каталоге №5?    </vt:lpstr>
      <vt:lpstr>PowerPoint Presentation</vt:lpstr>
      <vt:lpstr>PowerPoint Presentation</vt:lpstr>
      <vt:lpstr>Какие модные весенние аксессуары вы можете приобрести всего за 299 рублей из этого каталога?</vt:lpstr>
      <vt:lpstr>PowerPoint Presentation</vt:lpstr>
      <vt:lpstr>PowerPoint Presentation</vt:lpstr>
      <vt:lpstr>Какие  обновленные легендарные продукты по уходу за ногами выходят в каталоге №5?     </vt:lpstr>
      <vt:lpstr>PowerPoint Presentation</vt:lpstr>
      <vt:lpstr>PowerPoint Presentation</vt:lpstr>
      <vt:lpstr> Какой новый продукт серии The ONE создаст эффект накладных ресниц?</vt:lpstr>
      <vt:lpstr>PowerPoint Presentation</vt:lpstr>
      <vt:lpstr>PowerPoint Presentation</vt:lpstr>
      <vt:lpstr>Мужской аромат,  снимающий стресс? Возможно ли это?  </vt:lpstr>
      <vt:lpstr>PowerPoint Presentation</vt:lpstr>
      <vt:lpstr>PowerPoint Presentation</vt:lpstr>
      <vt:lpstr> Какие продукты обеспечат  качественный уход за мужской кожей?</vt:lpstr>
      <vt:lpstr>PowerPoint Presentation</vt:lpstr>
      <vt:lpstr>PowerPoint Presentation</vt:lpstr>
      <vt:lpstr> Какой продукт помогает бороться с  пигментацией на коже лица?</vt:lpstr>
      <vt:lpstr>PowerPoint Presentation</vt:lpstr>
      <vt:lpstr>PowerPoint Presentation</vt:lpstr>
      <vt:lpstr>Что такое  Коробка красоты Oriflame Beauty Box?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Alexeeva, Natalia</dc:creator>
  <cp:lastModifiedBy>Alexeeva, Natalia</cp:lastModifiedBy>
  <cp:revision>629</cp:revision>
  <cp:lastPrinted>2015-04-09T09:36:16Z</cp:lastPrinted>
  <dcterms:created xsi:type="dcterms:W3CDTF">2015-03-19T10:21:20Z</dcterms:created>
  <dcterms:modified xsi:type="dcterms:W3CDTF">2016-03-14T17:05:41Z</dcterms:modified>
</cp:coreProperties>
</file>