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82" r:id="rId2"/>
  </p:sldMasterIdLst>
  <p:notesMasterIdLst>
    <p:notesMasterId r:id="rId26"/>
  </p:notesMasterIdLst>
  <p:handoutMasterIdLst>
    <p:handoutMasterId r:id="rId27"/>
  </p:handoutMasterIdLst>
  <p:sldIdLst>
    <p:sldId id="257" r:id="rId3"/>
    <p:sldId id="285" r:id="rId4"/>
    <p:sldId id="258" r:id="rId5"/>
    <p:sldId id="259" r:id="rId6"/>
    <p:sldId id="310" r:id="rId7"/>
    <p:sldId id="261" r:id="rId8"/>
    <p:sldId id="262" r:id="rId9"/>
    <p:sldId id="294" r:id="rId10"/>
    <p:sldId id="337" r:id="rId11"/>
    <p:sldId id="338" r:id="rId12"/>
    <p:sldId id="339" r:id="rId13"/>
    <p:sldId id="291" r:id="rId14"/>
    <p:sldId id="322" r:id="rId15"/>
    <p:sldId id="324" r:id="rId16"/>
    <p:sldId id="325" r:id="rId17"/>
    <p:sldId id="326" r:id="rId18"/>
    <p:sldId id="327" r:id="rId19"/>
    <p:sldId id="316" r:id="rId20"/>
    <p:sldId id="317" r:id="rId21"/>
    <p:sldId id="318" r:id="rId22"/>
    <p:sldId id="280" r:id="rId23"/>
    <p:sldId id="320" r:id="rId24"/>
    <p:sldId id="287" r:id="rId25"/>
  </p:sldIdLst>
  <p:sldSz cx="9144000" cy="5143500" type="screen16x9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FFCCFF"/>
    <a:srgbClr val="948A54"/>
    <a:srgbClr val="FF99CC"/>
    <a:srgbClr val="CC0099"/>
    <a:srgbClr val="9966F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0457" autoAdjust="0"/>
  </p:normalViewPr>
  <p:slideViewPr>
    <p:cSldViewPr>
      <p:cViewPr varScale="1">
        <p:scale>
          <a:sx n="78" d="100"/>
          <a:sy n="78" d="100"/>
        </p:scale>
        <p:origin x="-1170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9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2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27050-E888-4021-BA44-06E9BCBF50FE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74A17-938F-42F4-A5F8-7A0B6A280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BD60D-E07F-4D29-A79B-BA37E018C887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DFB95-1AC9-489C-A3E8-0FB4261F3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036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895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Весной всем хочется перемен, другие оттенки и продукты в макияже - как раз помогут создать новый интересный образ.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вы решили поэкспериментировать с макияжем и нарисовать стрелки в стиле Одри Хепберн, то вам понадобиться немного сноровки и хорошая подводка для глаз.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Обратите внимание на новинку каталога № 6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32161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Ультрачерный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маркер-подводку для глаз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ONE 2.5 мг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 маркер имеет ряд преимуществ, благодаря которым он прост и легок в использовании: 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Удобное и быстрое нанесение, скошенный фетровый кончик позволяет с первого раза даже новичку провести ровную линию, а также дает возможность выбора, какую линию контура проводить: модную широкую или классическую тонкую.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Глубокий черный цвет, благодаря улучшенной формуле с насыщенными пигментами.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Рекомендации по использованию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1.Тонкой стороной аппликатора проведите линию вдоль контура верхнего века. Конец линии приподнимите вверх по направлению к краю брови.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Аналогичным образом проведите вторую линию, соединяя ее конец с приподнятым концом первой линии.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Поверните аппликатор широкой стороной и полностью заштрихуй получившуюся «стрелку».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каталоге №6 32161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Ультрачерный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маркер-подводку для глаз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ONE 2.5 мг за 399 рублей.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772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58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первыми солнечными лучами необходимо подумать о надежной защите от ультрафиолетовых лучей, ведь они могут оказать разрушительное воздействие на кожу, глаза, волосы.  По последним научным данным чрезмерное пребывание под солнцем является причиной раннего появления морщин, обезвоженности кожи и пигментных пятен. Правильно организованная защита от ультрафиолета должна быть направлена на всю кожу в целом.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Производители косметики используют для защиты от солнца специальные ингредиенты, который не действуют непосредственно на кожу, а являются «ловушками» для свободных радикалов, не пропуская их повреждающего действия на клетки. Количество этих ингредиентов и уровень защиты от солнца определяет в косметическом средстве SPF – фактор (англ.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Protection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фактор защиты от солнца). Чем больше защитных ингредиентов, тем выше SPF, тем лучше и сильнее защита. В каталоге №6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Орифлэйм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представляет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32214 Защитный крем для лица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NovAge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SPF 30 , 30 мл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Глубокое увлажнение благодаря, входящей в состав продукта,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гиалуроновой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кислоте.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Легкое осветление, за счет действия на кожу экстракта щавеля.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Нежная, легкая текстура быстро впитывается, придавая сияние коже.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обеспечивает высокую степень защиты от UVA/UVB- излучения,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30/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обновлять по мере необходимости в течение дня и использовать как базу под макияж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каталоге №6 есть возможность приобрести 32214 Защитный крем для лица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NovAge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SPF 30 за 949 рублей.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05000"/>
              </a:lnSpc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186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37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875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Волосы и ногти являются не только одними из главных показателей внешней красоты, но это еще и показатель здоровья. Ведь человек с неухоженными волосами и ногтями никогда не будет выглядеть привлекательно. Причем, это относится как к женщинам, так и к мужчинам. Что делать, если ежедневный уход за волосами и ногтями, с применением качественных косметических средств (шампуней, кондиционеров, масок, масел для волос и средств по уходу за ногтевой пластины и кутикулы) не решают проблему выпадения волос, ломких и тонких волос и слоящихся ногтей?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данном случае нужно подключать эффективные витаминные комплексы направленного действия, которые будут решать проблему изнутри, улучшая питание клеток.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категории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Вэлнэс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есть такой продукт, разработанный специально для улучшения состояния волос и ногтей – это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Нутрикомплекс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волос и ногтей, 23473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Преимущества продукта: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Уникальная формула, решающая 3 проблемы: выпадение волос; ломкие и тусклые волосы; слоящиеся ногти.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Эффект основан на действии активных ингредиентов комплекса:</a:t>
            </a:r>
          </a:p>
          <a:p>
            <a:pPr lvl="0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Процианидины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яблока увеличивают общее количество и диаметр волос и укрепляют их.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L-цистеин делает ногтевую пластину и волосы более сильными, прочными и менее ломкими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L-лизин и железо замедляют выпадение волос и продлевает их жизненный цикл, а также стимулируют их рост.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С улучшает усвояемость железа.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Клинически доказана безопасность и эффективность***.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Произведен в Швеции в соответствии с высочайшими стандартами фармацевтического производства.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 применения: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таблетки ежедневно, в одной упаковке 42 таблетки – это 3 недели приема.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Курс рассчитан на 12 недель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Разрешается употреблять одновременно с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Вэлнэс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Пэк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Перерыв между курсами – 3 недели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Обращаем ваше внимание на то, что совместное использование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нутрикомплекса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средств по уходу за волосами и ногтями обеспечивает быстрый результат: блестящие и здоровые волосы и сильные ногти.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Нутрикомплекс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волос и ногтей, код 23473, за 1069 рублей*.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*Цена для незарегистрированных покупателей. Продукция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Вэлнэс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реализуется в Сервисных центрах по адресам, указанным на www.oriflame.ru в разделе «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Вэлнэс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зарегистрированных покупателей на покупку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нутрикомплекса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волос и ногтей, код 23473, действует специальная цена 1069 рублей (при покупке 4 упаковок, цена каждой).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Закажи полный курс из 4 упаковок** и получи скидку -25%. Экономия 1420 руб.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**Предложение действительно при единовременном заказе 4 упаковок.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***Потребительское тестирование с участием 100 женщин в возрасте от 30 до 65 лет страдающие от выпадения волос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Место проведения: Великобритания.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Участники тестирования употребляли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Нутрикомплекс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волос и ногтей в течение 3 месяцев.</a:t>
            </a:r>
          </a:p>
          <a:p>
            <a:pPr eaLnBrk="0" fontAlgn="base" hangingPunct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eaLnBrk="0" fontAlgn="base" hangingPunct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тестирования: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eaLnBrk="0" fontAlgn="base" hangingPunct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Ногти становятся более крепкими 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красивыми: 78%</a:t>
            </a:r>
          </a:p>
          <a:p>
            <a:pPr lvl="0" eaLnBrk="0" fontAlgn="base" hangingPunct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Выпадение волос уменьшается: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68%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i="1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772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215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Исследования, которые проводили канадские ученые, доказали, что во время общения визуальный контакт имеет очень большое значение. Когда мы общаемся, мы смотрим в глаза собеседнику около 70% от всего времени.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Любая женщина знает, что выразительность и привлекательность ее глаз зависит от качества туши и формы щеточки. В настоящее время. Согласно статистике, предпочтение в выборе отдается мультифункциональным продуктам. То есть сейчас тушь должна не просто окрашивать ресницы, но и удлинять, придавать объем, подкручивать.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Цветная тушь для ресниц «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УЛЬТРАдлина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8 мл.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32563 Ультрамарин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32564 Малахит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26024 Черный Тушь для ресниц «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УЛЬТРАдлина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8 мл.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УЛЬТРАдлина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это тушь, которая объединяет преимущества трех. Она способна творить чудеса и делать ресницы невероятно длинными, подкручивать с соблазнительным изгибом, а также идеально разделять ресницы.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Секрет заключен в специальной щеточке, которая состоит из мини-щетинок на конце, что позволяет прокрасить ресницы от корней до самых кончиков, обеспечивая желанный эффект.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Дополнительный бонус: наша тушь не только продукт декоративного макияжа, но и средство для ухода за ресницами за счет экстракта сенегальской акации, витамина Е и масла оливы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Разделяет и подкручивает ресницы, не образует комочков, не размазывается и не осыпается. Все это происходит за счет формулы на основе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карнаубского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канделильского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воска, и японского воска дерева сумах.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каталоге №6 есть возможность приобрести тушь для ресниц «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УЛЬТРАдлина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за 99 рублей и любой оттенок туши для ресниц «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УЛЬТРАдлина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за 99 рублей.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856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Тема каталога №6 – «Весенние скидки».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Пора готовиться к летнему сезону. В каталоге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вы найдете все необходимое для того, чтобы привести себя в наилучшую форму, с глубокими скидками до 70%.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Самая главный продукт этого каталога, который открывает его долгожданные новинки – обновленная серия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Ecobeauty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Фокусы каталога: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в начале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интересные предложения со значительными скидками на нескольких разворотах в самом начале каталога, объединённые общими темами.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2)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Драйвер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– это очень привлекательный продукт, который можно получить по выгодной цене при условии размещения заказа на определенную сумму.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каталоге №6 – три драйвера: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AutoNum type="arabicParenR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Стильный гамак со скидкой -50%, который вы можете приобрести, сделав единовременный заказ на 990 рублей из этого каталога*.</a:t>
            </a: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AutoNum type="arabicParenR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Мужские и женские туалетные воды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Men’s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Collection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&amp;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Women’s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Collection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со скидкой 60%. Вы можете приобрести любой аромат из коллекций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Men’s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Collection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&amp;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Women’s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Collection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со страниц №12-15 всего за 339 рублей, если вы разместили единовременный заказ на сумму 490 рублей из этого каталога*.</a:t>
            </a: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AutoNum type="arabicParenR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Парфюмерная вода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Volare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Forever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* со скидкой – 55%.   При размещении заказа на 300 рублей в каталогах №6 и №7 вы получаете возможность приобрести парфюмерную воду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Volare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Forever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по специальной цене 599 рублей*.</a:t>
            </a:r>
            <a:endParaRPr lang="ru-RU" sz="12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 Пример работы акций: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Если консультант разместил заказ на 1000 рублей в каталоге №6, то он получает возможность: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 указании спец. кода приобрести стильный гамак со скидкой -50% за 599 рублей.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Приобрести любые 2 аромата из коллекций ароматов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Men’s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Collection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&amp;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Women’s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Collection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со страниц №12-15, за 339 рублей каждый.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Приобрести парфюмерную воду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Volare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Forever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 со скидкой – 55% за 599 рублей в каталоге №7, при условии, что он разместит заказ на 300 рублей и в каталоге №7.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>
              <a:lnSpc>
                <a:spcPct val="10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в конце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это дополнительные интересные предложения с суперскидками на нескольких разворотах в самом конце каталога, объединённые общими темами.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4) Главные продукты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это популярные продукты с большой скидкой, они расположены внутри каталога. Потенциально это самые продаваемые продукты из текущего каталога. Дизайн страниц с такими продуктами намеренно отличается от остальных страниц с целью привлечения внимания.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на задней обложке каталога -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это предложение называется «Дверь в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», так как многие клиенты начинают просмотр каталога с конца. Как правило, в каждом заказе есть этот продукт!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5) Кроме того, в каталоге, конечно, представлены ВСЕ категории продуктов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Вэлнэс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уход за кожей лица, декоративная косметика, ароматы, уход за волосами, уход за телом и аксессуары. При просмотре каталога стоит обратить внимание на продукты в разных категориях, чтобы найти именно то, что нужно вам.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269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Тенденция к здоровому образу жизни и заботе об окружающей среде появилась в мире в 90-е годы 20-го века. В России это направление стало пользоваться популярностью недавно, в начале 2000-х. Здоровый образ жизни предполагает употребление натуральных продуктов питания, ношение одежды из натуральных тканей и обстановку дома мебелью из материалов природного происхождения. Эта тенденция затронула и косметические средства, и все больше и больше женщин начинают обращать внимание на содержание натуральных и органических ингредиентов в продуктах по уходу за кожей лица, тела и волосами.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Орифлэйм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такой серией, с натуральными и органическими экстрактами, стала серия по уходу за кожей лица -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Экобьюти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вышла в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2012 году и сразу стала любимой среди наших потребителей. А в каталоге №6 2016 года мы предлагаем обновленную серию.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сердце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Ecobeauty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лучшее, что может предложить нам природа, и мы отвечаем ей благодарностью.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Ecobeauty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только высококачественные натуральные средства.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Сияющая здоровьем кожа: органические экстракты из сердца природы.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Чистота ингредиентов и их высокая питательная ценность гарантирована сертификатами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Ecocert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Fairtrade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Сертификат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Ecocert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гарантирует оптимальное использование натуральных ингредиентов и минимальное содержание ингредиентов синтетического происхождения и поддерживает использование компонентов, полученных из органических растительных источников.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Сертификат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Ecocert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предоставляет гарантию, что все продукты разработаны по экологически безвредным технологиям, в том числе: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формулах полностью отсутствуют ГМО,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парабены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феноксиэталон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наночастицы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силиконы, полиэтилен-гликоль, синтетические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ароматизаторы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(отдушки), вещества животного происхождения (кроме тех, которые получены естественным путем: молоко, мед, и т.п.).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Упаковка полностью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биоразлагаемая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подвергается вторичной переработке.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 косметических средств, сертифицированных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Ecocert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95% - ингредиенты природного происхождения;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5% - компоненты, полученные искусственным путем, однако идентичные натуральным.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Сертификат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Fairtrade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обозначает полное соблюдение принципов Справедливой Торговли, которые позволяют производителям развивающихся стран инвестировать прибыль в экономическое и социальное развитие общества.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Сертификат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FSC (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Лесной попечительский совет) гарантирует, что картонная упаковка продукции произведена в полном соответствии с жесткими принципами рационального использования лесных ресурсов, с поддержанием продуктивности, лесного биоразнообразия и экологических процессов.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32197 Очищающее молочко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Ecobeauty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 мл.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Щадящее очищение, которое подходит даже для чувствительной кожи, благодаря маслу подсолнуха и экстракта василька.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содержит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парабенов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Органическое качество ингредиентов подтверждено сертификатом ECOCERT.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каталоге №6 есть возможность приобрести 32197 Очищающее молочко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Ecobeauty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699 рублей.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интересно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Цветки василька издавна использовались в лечебных целях: описание его уникальных свойств содержатся еще в трудах Аристотеля. Благодаря особенностям уменьшать прилив крови, экстракт василька является ценнейшим косметическим средством, позволяющим снизить стрессовые нагрузки на кожу, возникающие вследствие загрязнения атмосферы, УФ-излучения, резких перепадов температур.</a:t>
            </a: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32198 Освежающий тоник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Ecobeauty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 мл.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Увлажняет и успокаивает за счет содержания экстрактов ромашки и розы.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Легкий цитрусово- цветочный аромат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содержит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парабенов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Органическое качество ингредиентов подтверждено сертификатом ECOCERT.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каталоге №6 есть возможность приобрести 32198 Освежающий тоник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Ecobeauty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699 рублей.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интересно: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Экстракт ромашки оказывает на кожу противовоспалительное, противоаллергическое, смягчающее, обезболивающее, увлажняющее, регенерирующее, успокаивающее и ранозаживляющее действие.</a:t>
            </a: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32200 Разглаживающий крем для кожи вокруг глаз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Ecobeauty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 мл.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Увлажняет защищает деликатную кожу вокруг глаз за счет масла шведской брусники.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Смягчает и питает кожу за счет масла облепихи.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содержит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парабенов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Натуральное качество ингредиентов подтверждено сертификатами ECOCERT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Fairtrade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(Справедливая Торговля).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каталоге №6 есть возможность приобрести 32200 Разглаживающий крем для кожи вокруг глаз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Ecobeauty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649 рублей.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интересно: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Брусника- сильнейший антиоксидант, за счет содержания большого количества витаминов A, C, E, полезных сахаров, витаминов группы B, минеральных солей.</a:t>
            </a: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32199 Увлажняющий дневной крем-уход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Ecobeauty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 мл.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Питает и восстанавливает поверхностный липидный слой кожи, за счет содержания витамина Е и жирных кислот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линолевая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альфа-линоленовая кислота)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Увлажняет и защищает деликатную кожу вокруг глаз за счет масла шведской брусники.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содержит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парабенов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Натуральное качество ингредиентов подтверждено сертификатами ECOCERT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Fairtrade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(Справедливая Торговля).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каталоге №6 есть возможность приобрести 32199 Увлажняющий дневной крем-уход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Ecobeauty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799 рублей.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32201 Питательное масло для лица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Ecobeauty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 мл.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Уставшая кожа требует особой заботы. Богатое витамином Е и нутриентами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суперпитательное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масло с экстрактом хлопка и органическим маслом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арганы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смягчает кожу, наполняет ее влагой и восстанавливает.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Максимально питает и восстанавливают кожу, благодаря маслам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арганы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экстракту хлопка.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содержит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парабенов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Органическое качество ингредиентов подтверждено сертификатом ECOCERT.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Использование: использовать вечером после очищения и тонизирования, в качестве ночного крема.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каталоге №6 есть возможность приобрести 32201 Питательное масло для лица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Ecobeauty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1299 рублей.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интересно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Экстракт хлопка улучшает защитные функции кожи, восстанавливает, повышает упругость, разглаживает, оказывает действие на причины повышенной чувствительности кожи, позволяет снизить реактивность кожи, повышая эффективность механизмов самозащиты.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055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05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такое выражение: «Лучший отдых – это смена обстановки».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Именно поэтому многие из нас спешат на выходных покинуть шумные мегаполисы, уезжают на природу, в загородный дом или дачу. И если вы между двух вариантов отдыха: активного движения и активного созерцания - выбираете второй, то вам просто необходим аксессуар, который выходит в каталоге № 6 – это стильный гамак!</a:t>
            </a:r>
            <a:endParaRPr lang="ru-RU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28940 Гамак</a:t>
            </a:r>
            <a:endParaRPr lang="ru-RU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Гамак от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Орифлэйм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достаточно легкий и занимает мало места. Его можно взять его с собой в поход или на прогулку к озеру или на пикник.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Гамак-полотно очень легко разбирается и собирается что позволяет размещать его в любом удобном для вас месте, как на природе, так и на даче.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Ткань гамака мягкая, прочная, стойкая к истиранию.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стирать полотно гамака в стиральной машинке.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Радужная расцветка улучшает настроение. Такой гамак – самостоятельный предмет интерьера, который станет изюминкой дачи или загородного дома.</a:t>
            </a:r>
          </a:p>
          <a:p>
            <a:pPr lvl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комплект входит: гамак- полотно, крепежная тесьма, чехол, инструкция по сборке прилагается.</a:t>
            </a:r>
          </a:p>
          <a:p>
            <a:pPr lvl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Материал: лен, хлопок, полиэстер. </a:t>
            </a:r>
          </a:p>
          <a:p>
            <a:pPr lvl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Размеры: гамак (полотнище): ширина 105 см. х длина 200 см.; крепежная тесьма (2 шт.): 30 см; чехол: 22 х 36 см. </a:t>
            </a:r>
          </a:p>
          <a:p>
            <a:pPr lvl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Максимальная нагрузка: 150 кг. Рассчитан на 1 человека.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интересно!</a:t>
            </a:r>
            <a:endParaRPr lang="ru-RU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Историческим прототипом, на основе которого появился гамак (франц.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hamac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от исп.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hamaca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заимствовано из языка карибских индейцев) было приспособление для сна индейцев Южной Америки. 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Первым европейцем, упоминавшим гамак, был Христофор Колумб, который рассказывал об этих «висячих кроватях» в своих заметках: «Хождение по неизведанным землям». Он ещё не знал, что эта «кровать» называется у местного населения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hamaka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Внимание! </a:t>
            </a:r>
            <a:endParaRPr lang="ru-RU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Стильный гамак*, код 28940, со скидкой -50%, который Вы можете приобрести за 599 рублей, сделав единовременный заказ на 990 рублей из этого каталога**.</a:t>
            </a:r>
            <a:endParaRPr lang="ru-RU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*Предложение действительно при единовременном заказе продуктов. Для заказа товара по специальной цене из этого каталога указывайте в бланке специальный код. В случае если продукт, продающийся по специальной цене, закончится, мы предложим замену.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Пример работы акций: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консультант разместил заказ на 1000 рублей в каталоге №6, то он получает возможность:</a:t>
            </a:r>
            <a:endParaRPr lang="ru-RU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указании спец. кода приобрести стильный гамак со скидкой -50% за 599 рублей.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Приобрести любые 2 аромата из коллекций ароматов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Men’s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Women’s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 страниц №12-15 за 339 рублей каждый.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Приобрести парфюмерную воду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Volare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Forever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со скидкой – 55% за 599 рублей в каталоге №7, при условии, что он разместит заказ на 300 рублей и в каталоге №7.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671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49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Каталог №6 – это 2 – в - 1: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самое большое количество продуктов с глубокими скидками (от 40%и выше).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возможность поучаствовать сразу в 3 акциях и получить ценные универсальные продукты по привлекательной цене: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 из таких акций – это предложение на страницах №12-13 на коллекции ароматов для мужчин и женщин: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Men's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Women's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Ароматы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Men’s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это универсальные ароматы для мужчин. Подойдут как в качестве бизнес-ароматов, так и как в качестве ароматов для отдыха, занятий спорта. Впервые появились в ассортименте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Орифлэйм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марте 2009 года.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Ароматы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Women's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это самая весенняя коллекция женских ароматов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Орифлэйм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ключевыми нотами вишневого цвета и белой сирени. (запуск прошел в каталоге №4 2016 года).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 коллекции объединяет лаконичный дизайн упаковки и высокая потребительская оценка.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Особенности каждого аромата: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30059 Туалетная вода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Collection Dark Wood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75 мл</a:t>
            </a:r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кого аромат: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чувственный и элегантный аромат. Подойдет как для деловых встреч на работе, так и для праздничного банкета.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Описание аромата: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Тип аромата: ориентальный, древесный, амбровый.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Верхние ноты: кардамон, кипарис, черный перец, мандарин.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Сердце: сандаловое дерево, кедр, пачули,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кашмеран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Шлейф: табак, ладанник, амбра, ваниль.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 нотах. Это интересно: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Родина пачули – Индонезия. Терпкий, дымно-смолистый аромат пачули с давних времен ценился купцами и караванщиками за то, что помогал уберечь дорогие ткани во время длительного путешествия.  Эфирное масло пачули тонизирует, бодрит, активизирует физические и эмоциональные процессы, стимулирует творческую деятельность.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Кипарис – вечнозеленое дерево с мелкими листьями. Эфирное масло кипариса обладает терпким, смолистым, глубоким и теплым благоуханием. Способствует эмоциональному равновесию, устраняет раздражительность и частые перепады настроения. В парфюмерии кипарис используется наряду с другими древесными нотами и встречается чаще всего в базе аромата. Этот чистый и тонкий аромат применяется чаще в мужских парфюмах, чем в женских.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30058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Туалетная вода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Men's Collection Citrus Tonic 75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мл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кого аромат: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легкий свежий аромат, который заряжает энергией. Подходит для мужчин, ведущих активный образ жизни. Аромат выходного дня или занятий спортом. 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Описание аромата: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Тип аромата: древесный, водный.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Верхние ноты: лайм, древесина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маклюры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оранжевой, зеленая листва.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Сердце: розмарин, свежесть водопада,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ветивер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Шлейф: пачули, древесина,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гвайяк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чистый мускус.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 нотах. Это интересно: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Маклюра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это растение родом из центральной части США, и его древесина обычно имеет цитрусово-древесный аромат, а плод, если его разрезать, имеет запах свежего огурца. Растение было названо так в честь естествоиспытателя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Маклюры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Второе название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маклюры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это адамово яблоко. Крупные плоды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маклюры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могут достигать 10-15 см в поперечнике, они укрыты морщинистой кожурой, и по форме напоминают апельсины, только светло-зеленого цвета. Из-за такой экзотической «внешности», этот плод называют еще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лжеапельсином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китайским либо индийским апельсином, а в старину он был известен как божий дар или божье дерево.</a:t>
            </a:r>
          </a:p>
          <a:p>
            <a:pPr lvl="0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Гваяк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 смола, получаемая из южноамериканского дерева бакаут (гваяковое или железное дерево). Его также называют “святым деревом” и “дерево жизни”. Эфирное масло гваякового дерева обладает глубоким, землистым ароматом, с оттенками дыма и ванили.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32440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Туалетная вода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Women's Collection Delicate Cherry Blossom, 50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мл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Перенеситесь в цветущий сад! Откройте для себя благоухающую бесконечность весеннего сада.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Начальные нотки сладкого миндаля плавно раскрываются сердцем из тонких вишневых лепестков, завершаясь умиротворяющим шлейфом из великолепного кедра. 	</a:t>
            </a:r>
          </a:p>
          <a:p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ноты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сладкий миндаль, вишневый цвет, кедр.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интересно. О нотах: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Аромат вишни – это бесспорно, женский аромат, поэтому его практически не встретишь в мужских композициях, и очень редко - в композициях категории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унисекс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Парфюмеры стремятся использовать все нюансы этого многогранного аромата, сочетая его с другими нотами.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Аромат вишни узнаваем и любим, он имеет особую глубину, сладость, бархатистость, и при этом – характерную терпкость. Он обладает способностью снимать стресс и находить резервные силы организма, успокаивать, повышать настроение, укреплять уверенность в себе, бороться с последствиями стрессов.  Вишневый аромат признан как мощное тонизирующее средство, а также достаточно сильный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афродизиак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пробуждающий чувственность и сексуальность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Японии и в Китае вишня стала неотъемлемой частью национальной культуры, в ее честь устраиваются праздники и церемонии.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32438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Туалетная вода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Women's Collection Innocent White Lilac, 50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мл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Насладитесь свежестью и спокойной атмосферой, наполненной ароматом белой сирени. Это момент единения с природой, который вы не сможете забыть.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Ощутите себя среди великолепного цветущего сада! На входе вас встречает природная свежесть зеленых листьев, а углубившись внутрь, вы ощущаете всю силу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пудрово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-цветочных нот белой сирени, которые плавно переходят в древесно-бархатный шлейф из гелиотропа. </a:t>
            </a:r>
          </a:p>
          <a:p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ноты: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зеленые листья, белая сирень, гелиотроп.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интересно. О нотах: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Родиной сирени является Малая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–Восточная Азия. В Европе сирень стала известна только в 16 веке. С тех пор выведено более 30 сортов сирени с цветами различных размеров и различной окраски – от традиционных сиреневых, до белых, красных и даже желтых.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Множество легенд и преданий, связанных с этим благоухающим цветком говорит только о том, что сирень никого не может оставить равнодушным, во многом – благодаря своему аромату.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Узнаваемый, терпкий, слегка горьковатый, непредсказуемый и одурманивающий аромат сирени получил широкое распространение в парфюмерии, так как может обрастать удивительными оттенками, меняться и играть, создавать композицию вместе с другими цветочными ароматами, подстраиваясь под них, или, как это чаще бывает, подстраивая их под себя.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 можете приобрести любой аромат из коллекций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Men’s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Women’s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 страниц №12 -15 всего за 339 рублей (со скидкой -60%), если вы разместили единовременный заказ на 490 рублей из этого каталога*.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акции участвуют ароматы: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Туалетная вода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Men's Collection Dark Wood,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код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30059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Туалетная вода Men's Collection Citrus Tonic,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код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30058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Туалетная вода Women's Collection Innocent White Lilac,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код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32439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Туалетная вода Women's Collection Delicate Cherry Blossom,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код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32440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Обращаем ваше внимание, что вы получаете возможность приобрести парфюмерную воду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Volare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Forever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со скидкой – 55% за 599 рублей в каталоге №7, при условии, что вы разместите заказ на 300 рублей и в каталоге №7.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Предложение действительно при единовременном заказе продуктов. В случае если продукт, продающийся по специальной цене, закончится, мы предложим замену.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**Предложение действительно при единовременном заказе продуктов. Для заказа Парфюмерной воды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Volare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Forever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каталоге №7/2016 по специальной цене указывай в бланке специальный код. В случае если продукт, продающийся по специальной цене, закончится, мы предложим замену.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41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38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­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2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11" Type="http://schemas.openxmlformats.org/officeDocument/2006/relationships/image" Target="../media/image2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8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93962" y="2193962"/>
            <a:ext cx="5143503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9" name="Picture 8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120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76214" y="2139701"/>
            <a:ext cx="51435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14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93962" y="2193962"/>
            <a:ext cx="5143503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2" name="Picture 11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96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44307" y="2157956"/>
            <a:ext cx="51435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0" name="Picture 9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327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57958" y="2157958"/>
            <a:ext cx="5143502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0" name="Picture 9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5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65952" y="2149964"/>
            <a:ext cx="51435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2" name="Picture 11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5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76214" y="2139701"/>
            <a:ext cx="51435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0" name="Picture 9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925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321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032BBDB-C7E1-4B55-A4B2-5B438713971A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4F2E504-5903-4968-901B-1307BC280A30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263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906" y="340815"/>
            <a:ext cx="1224136" cy="91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http://mlm-oriflame.at.ua/bumaga.jp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5"/>
          <a:stretch/>
        </p:blipFill>
        <p:spPr bwMode="auto">
          <a:xfrm>
            <a:off x="4677906" y="2605998"/>
            <a:ext cx="1286953" cy="41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oriflame-su.ru/wp-content/uploads/2012/08/images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608245"/>
            <a:ext cx="948288" cy="66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677spo.com/i/p/1380571866.jp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3" y="545154"/>
            <a:ext cx="1025354" cy="78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NALEXEEVA\Downloads\ori_foun_color_primary.ai.jpg"/>
          <p:cNvPicPr/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9682" y="3333770"/>
            <a:ext cx="990600" cy="7024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1331640" y="1968788"/>
            <a:ext cx="3240360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На церемонии награждения премии </a:t>
            </a:r>
            <a:r>
              <a:rPr lang="ru-RU" sz="12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«Товар Года – 2014» </a:t>
            </a:r>
            <a:r>
              <a:rPr lang="ru-RU" sz="12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Орифлэйм</a:t>
            </a:r>
            <a:r>
              <a:rPr lang="ru-RU" sz="12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впервые был награжден в специальной номинации «За высокое качество в категории Декоративная косметика» </a:t>
            </a:r>
            <a:endParaRPr lang="en-US" sz="12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5964858" y="3327220"/>
            <a:ext cx="307163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Компания </a:t>
            </a:r>
            <a:r>
              <a:rPr lang="ru-RU" sz="130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Орифлэйм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 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оказывает поддержку нуждающимся детям и помогает получить образование </a:t>
            </a:r>
            <a:r>
              <a:rPr lang="ru-RU" sz="13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молодым женщинам в рамках </a:t>
            </a:r>
            <a:r>
              <a:rPr lang="ru-RU" sz="130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благотворительных </a:t>
            </a:r>
            <a:r>
              <a:rPr lang="ru-RU" sz="13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программ</a:t>
            </a:r>
            <a:r>
              <a:rPr lang="ru-RU" sz="130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. </a:t>
            </a:r>
            <a:endParaRPr lang="en-US" sz="1300" kern="120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Calibri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5940154" y="436925"/>
            <a:ext cx="326393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Продукция </a:t>
            </a:r>
            <a:r>
              <a:rPr lang="ru-RU" sz="130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Орифлэйм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и ее </a:t>
            </a:r>
            <a:r>
              <a:rPr lang="ru-RU" sz="130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компо</a:t>
            </a:r>
            <a:r>
              <a:rPr lang="en-US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-</a:t>
            </a:r>
            <a:r>
              <a:rPr lang="ru-RU" sz="130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ненты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не тестировались на животных </a:t>
            </a:r>
            <a:endParaRPr lang="en-US" sz="13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в процессе разработки. Компания </a:t>
            </a:r>
            <a:r>
              <a:rPr lang="ru-RU" sz="130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Орифлэйм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придерживается этого принципа со дня своего основания – 1967 г.</a:t>
            </a:r>
            <a:endParaRPr lang="en-US" sz="13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5964859" y="1422696"/>
            <a:ext cx="317914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100% качество продукции. Наша косметика изготовлена по новейшим технологиям с жестким контролем производства и соблюдением принципов безопасности для окружающей среды.</a:t>
            </a:r>
            <a:r>
              <a:rPr lang="en-US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331640" y="470760"/>
            <a:ext cx="32403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На церемонии </a:t>
            </a:r>
            <a:r>
              <a:rPr lang="ru-RU" sz="1250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TopBeauty</a:t>
            </a:r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</a:t>
            </a:r>
            <a:r>
              <a:rPr lang="ru-RU" sz="1250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Awards</a:t>
            </a:r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2013 обновленная линия </a:t>
            </a:r>
            <a:r>
              <a:rPr lang="ru-RU" sz="12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Optimals</a:t>
            </a:r>
            <a:r>
              <a:rPr lang="ru-RU" sz="1250" b="1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от </a:t>
            </a:r>
            <a:r>
              <a:rPr lang="ru-RU" sz="12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Орифлэйм</a:t>
            </a:r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признана лучшей среди средств по уходу за кожей. </a:t>
            </a:r>
            <a:endParaRPr lang="en-US" sz="1250" dirty="0">
              <a:solidFill>
                <a:prstClr val="black">
                  <a:lumMod val="65000"/>
                  <a:lumOff val="35000"/>
                </a:prstClr>
              </a:solidFill>
              <a:latin typeface="Times New Roman"/>
              <a:ea typeface="Times New Roman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5964859" y="2448810"/>
            <a:ext cx="3179143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Бумага для каталога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производится из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возобновляемых лесных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ресурсов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что подтверждено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</a:rPr>
              <a:t>сертификатом </a:t>
            </a:r>
            <a:r>
              <a:rPr lang="en-GB" sz="1300" dirty="0">
                <a:solidFill>
                  <a:prstClr val="black">
                    <a:lumMod val="65000"/>
                    <a:lumOff val="35000"/>
                  </a:prstClr>
                </a:solidFill>
              </a:rPr>
              <a:t>Rainforest Alliance</a:t>
            </a:r>
            <a:r>
              <a:rPr lang="en-GB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</a:rPr>
              <a:t>(Тропического альянса).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endParaRPr lang="en-US" sz="1300" dirty="0">
              <a:solidFill>
                <a:prstClr val="black">
                  <a:lumMod val="65000"/>
                  <a:lumOff val="35000"/>
                </a:prstClr>
              </a:solidFill>
              <a:ea typeface="Times New Roman"/>
            </a:endParaRPr>
          </a:p>
          <a:p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331642" y="1243592"/>
            <a:ext cx="3205997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Парфюмерная вода </a:t>
            </a:r>
            <a:r>
              <a:rPr lang="en-US" sz="12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Possess </a:t>
            </a:r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была названа Лучшим женским ароматом года и  получила премию </a:t>
            </a:r>
            <a:r>
              <a:rPr lang="en-US" sz="12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FiFi </a:t>
            </a:r>
            <a:r>
              <a:rPr lang="en-US" sz="12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Russian Fragrance Awards</a:t>
            </a:r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2014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.</a:t>
            </a:r>
            <a:endParaRPr lang="en-US" sz="13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8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606" y="1866437"/>
            <a:ext cx="510002" cy="81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976" y="1218052"/>
            <a:ext cx="1161665" cy="581238"/>
          </a:xfrm>
          <a:prstGeom prst="rect">
            <a:avLst/>
          </a:prstGeom>
        </p:spPr>
      </p:pic>
      <p:pic>
        <p:nvPicPr>
          <p:cNvPr id="16" name="Picture 2" descr="\\msk-ent01.msk.ori.local\groups\Regional Communications\2015\Corporate PR\TopBeauty Awards\Logo_awards.png"/>
          <p:cNvPicPr>
            <a:picLocks noChangeAspect="1" noChangeArrowheads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0560" y="2767684"/>
            <a:ext cx="657820" cy="113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1330145" y="2892791"/>
            <a:ext cx="3205997" cy="1035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2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Легкий дневной крем против морщин «</a:t>
            </a:r>
            <a:r>
              <a:rPr lang="ru-RU" sz="122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Эколлаген</a:t>
            </a:r>
            <a:r>
              <a:rPr lang="ru-RU" sz="122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» </a:t>
            </a:r>
            <a:r>
              <a:rPr lang="ru-RU" sz="1220" dirty="0">
                <a:solidFill>
                  <a:prstClr val="black">
                    <a:lumMod val="65000"/>
                    <a:lumOff val="35000"/>
                  </a:prstClr>
                </a:solidFill>
              </a:rPr>
              <a:t>получил премию </a:t>
            </a:r>
            <a:r>
              <a:rPr lang="ru-RU" sz="122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TopBeauty</a:t>
            </a:r>
            <a:r>
              <a:rPr lang="ru-RU" sz="122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sz="122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Awards</a:t>
            </a:r>
            <a:r>
              <a:rPr lang="ru-RU" sz="122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2014</a:t>
            </a:r>
            <a:r>
              <a:rPr lang="ru-RU" sz="1220" dirty="0">
                <a:solidFill>
                  <a:prstClr val="black">
                    <a:lumMod val="65000"/>
                    <a:lumOff val="35000"/>
                  </a:prstClr>
                </a:solidFill>
              </a:rPr>
              <a:t> и был назвал Лучшим средством </a:t>
            </a:r>
            <a:r>
              <a:rPr lang="ru-RU" sz="122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антивозрастного</a:t>
            </a:r>
            <a:r>
              <a:rPr lang="ru-RU" sz="1220" dirty="0">
                <a:solidFill>
                  <a:prstClr val="black">
                    <a:lumMod val="65000"/>
                    <a:lumOff val="35000"/>
                  </a:prstClr>
                </a:solidFill>
              </a:rPr>
              <a:t> ухода в категории масс-</a:t>
            </a:r>
            <a:r>
              <a:rPr lang="ru-RU" sz="122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маркет</a:t>
            </a:r>
            <a:r>
              <a:rPr lang="en-US" sz="1250" dirty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88" y="4036238"/>
            <a:ext cx="870522" cy="65289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331641" y="3775818"/>
            <a:ext cx="3204501" cy="178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2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Oriflame стал победителем в экспертной премии в области красоты </a:t>
            </a:r>
            <a:r>
              <a:rPr lang="ru-RU" sz="122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Allure</a:t>
            </a:r>
            <a:r>
              <a:rPr lang="ru-RU" sz="122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Best </a:t>
            </a:r>
            <a:r>
              <a:rPr lang="ru-RU" sz="122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Of</a:t>
            </a:r>
            <a:r>
              <a:rPr lang="ru-RU" sz="122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22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Beauty</a:t>
            </a:r>
            <a:r>
              <a:rPr lang="ru-RU" sz="122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2015.</a:t>
            </a:r>
          </a:p>
          <a:p>
            <a:pPr algn="just">
              <a:defRPr/>
            </a:pPr>
            <a:r>
              <a:rPr lang="ru-RU" sz="122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Два продукта были отмечены жюри: в своих номинациях победили: </a:t>
            </a:r>
            <a:r>
              <a:rPr lang="ru-RU" sz="122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Шампунь-объем для тонких волос «Зеленый чай и бергамот» </a:t>
            </a:r>
            <a:r>
              <a:rPr lang="ru-RU" sz="122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и </a:t>
            </a:r>
            <a:r>
              <a:rPr lang="ru-RU" sz="122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Контурный карандаш для губ «Роскошный контур» Giordani </a:t>
            </a:r>
            <a:r>
              <a:rPr lang="ru-RU" sz="122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Gold</a:t>
            </a:r>
            <a:r>
              <a:rPr lang="ru-RU" sz="122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. </a:t>
            </a:r>
            <a:endParaRPr lang="ru-RU" sz="1220" b="1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3673" y="4353595"/>
            <a:ext cx="1161665" cy="581238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292081" y="4407954"/>
            <a:ext cx="617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2"/>
                </a:solidFill>
              </a:rPr>
              <a:t>2015</a:t>
            </a:r>
            <a:endParaRPr lang="ru-RU" sz="1000" b="1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570546" y="1275606"/>
            <a:ext cx="617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2"/>
                </a:solidFill>
              </a:rPr>
              <a:t>2014</a:t>
            </a:r>
            <a:endParaRPr lang="ru-RU" sz="1000" b="1" dirty="0">
              <a:solidFill>
                <a:schemeClr val="tx2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5969122" y="4215990"/>
            <a:ext cx="3067375" cy="117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Туалетная вода </a:t>
            </a:r>
            <a:r>
              <a:rPr lang="en-US" sz="1250" b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Excite Force</a:t>
            </a:r>
            <a:r>
              <a:rPr lang="ru-RU" sz="1250" b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 </a:t>
            </a:r>
            <a:r>
              <a:rPr lang="ru-RU" sz="12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была </a:t>
            </a:r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названа Лучшим </a:t>
            </a:r>
            <a:r>
              <a:rPr lang="ru-RU" sz="12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мужским  </a:t>
            </a:r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ароматом </a:t>
            </a:r>
            <a:r>
              <a:rPr lang="ru-RU" sz="12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года в номинации </a:t>
            </a:r>
            <a:r>
              <a:rPr lang="en-US" sz="12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LifeStyle Homme</a:t>
            </a:r>
            <a:r>
              <a:rPr lang="ru-RU" sz="12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 и  получила </a:t>
            </a:r>
            <a:r>
              <a:rPr lang="ru-RU" sz="12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премию </a:t>
            </a:r>
            <a:r>
              <a:rPr lang="en-US" sz="12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FiFi Russian </a:t>
            </a:r>
            <a:r>
              <a:rPr lang="en-US" sz="12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Fragrance </a:t>
            </a:r>
            <a:r>
              <a:rPr lang="en-US" sz="12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Awards</a:t>
            </a:r>
            <a:r>
              <a:rPr lang="ru-RU" sz="12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2015.</a:t>
            </a:r>
            <a:endParaRPr lang="en-US" sz="12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8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pic>
        <p:nvPicPr>
          <p:cNvPr id="24" name="Picture 23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632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B\Desktop\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8335"/>
            <a:ext cx="9252000" cy="5206355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870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A874CCE-37EF-CE40-8532-E181A22C46D2}" type="datetime1">
              <a:rPr lang="en-GB" smtClean="0">
                <a:solidFill>
                  <a:prstClr val="white"/>
                </a:solidFill>
              </a:rPr>
              <a:pPr/>
              <a:t>04/04/2016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8700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Copyright ©2014 by Oriflame Cosmetics SA</a:t>
            </a:r>
            <a:endParaRPr lang="sv-SE" sz="800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870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F8C3A03E-2591-4D09-83D1-82A7B163E028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192" y="1683027"/>
            <a:ext cx="5328592" cy="137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533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44307" y="2157956"/>
            <a:ext cx="51435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4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780" y="57939"/>
            <a:ext cx="908365" cy="78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http://mlm-oriflame.at.ua/bumaga.jp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5"/>
          <a:stretch/>
        </p:blipFill>
        <p:spPr bwMode="auto">
          <a:xfrm>
            <a:off x="4893673" y="2605998"/>
            <a:ext cx="1071186" cy="41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oriflame-su.ru/wp-content/uploads/2012/08/images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121" y="1578299"/>
            <a:ext cx="804272" cy="66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677spo.com/i/p/1380571866.jp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121" y="492681"/>
            <a:ext cx="768314" cy="78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NALEXEEVA\Downloads\ori_foun_color_primary.ai.jpg"/>
          <p:cNvPicPr/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2810" y="3309862"/>
            <a:ext cx="792218" cy="7024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1375684" y="1673885"/>
            <a:ext cx="324036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На церемонии награждения премии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«Товар Года – 2014»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Орифлэйм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впервые был награжден в специальной номинации «За высокое качество в категории Декоративная косметика» 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5964858" y="3260987"/>
            <a:ext cx="30716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Компания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Орифлэйм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оказывает поддержку нуждающимся детям и помогает получить образование </a:t>
            </a:r>
            <a:r>
              <a:rPr lang="ru-RU" sz="105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молодым женщинам в рамках 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благотворительных </a:t>
            </a:r>
            <a:r>
              <a:rPr lang="ru-RU" sz="105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программ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. </a:t>
            </a:r>
            <a:endParaRPr lang="en-US" sz="1050" kern="120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Calibri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5875028" y="436925"/>
            <a:ext cx="326393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Продукция Орифлэйм и ее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компоненты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не тестировались на животных 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в процессе разработки. Компания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Орифлэйм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придерживается этого принципа со дня своего основания – 1967 г.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5940282" y="1422696"/>
            <a:ext cx="3179143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100% качество продукции. Наша косметика изготовлена по новейшим технологиям с жестким контролем производства и соблюдением принципов безопасности для окружающей среды.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358503" y="77747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На церемонии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TopBeauty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Awards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2013 обновленная линия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Optimals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от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Орифлэйм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признана лучшей среди средств по уходу за кожей. 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latin typeface="Times New Roman"/>
              <a:ea typeface="Times New Roman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5964859" y="2448810"/>
            <a:ext cx="3179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Бумага для каталога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производится из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возобновляемых лесных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ресурсов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что подтверждено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сертификатом </a:t>
            </a:r>
            <a:r>
              <a:rPr lang="en-GB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Rainforest Alliance</a:t>
            </a:r>
            <a:r>
              <a:rPr lang="en-GB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(Тропического альянса).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Times New Roman"/>
            </a:endParaRPr>
          </a:p>
          <a:p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1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375684" y="908885"/>
            <a:ext cx="3205997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Парфюмерная вода </a:t>
            </a:r>
            <a:r>
              <a:rPr lang="en-US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Possess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была названа Лучшим женским ароматом года и  получила премию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FiFi 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Russian Fragrance Awards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2014.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5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1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78" y="1865521"/>
            <a:ext cx="478190" cy="81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952973"/>
            <a:ext cx="1077724" cy="581238"/>
          </a:xfrm>
          <a:prstGeom prst="rect">
            <a:avLst/>
          </a:prstGeom>
        </p:spPr>
      </p:pic>
      <p:pic>
        <p:nvPicPr>
          <p:cNvPr id="16" name="Picture 2" descr="\\msk-ent01.msk.ori.local\groups\Regional Communications\2015\Corporate PR\TopBeauty Awards\Logo_awards.png"/>
          <p:cNvPicPr>
            <a:picLocks noChangeAspect="1" noChangeArrowheads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410" y="2904067"/>
            <a:ext cx="585056" cy="113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1394362" y="2616310"/>
            <a:ext cx="320599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Легкий дневной крем против морщин «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Эколлаген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»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получил премию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TopBeauty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Awards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2014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 и был назвал Лучшим средством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антивозрастного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 ухода в категории масс-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маркет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0" y="4151720"/>
            <a:ext cx="766600" cy="72428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375684" y="3661097"/>
            <a:ext cx="3204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Oriflame стал победителем в экспертной премии в области красоты </a:t>
            </a:r>
            <a:r>
              <a:rPr lang="ru-RU" sz="10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Allure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Best </a:t>
            </a:r>
            <a:r>
              <a:rPr lang="ru-RU" sz="10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Of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Beauty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2015.</a:t>
            </a:r>
          </a:p>
          <a:p>
            <a:pPr algn="just">
              <a:defRPr/>
            </a:pP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Два продукта были отмечены жюри: в своих номинациях победили: </a:t>
            </a: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Шампунь-объем для тонких волос «Зеленый чай и бергамот»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и </a:t>
            </a: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Контурный карандаш для губ «Роскошный контур» Giordani </a:t>
            </a:r>
            <a:r>
              <a:rPr lang="ru-RU" sz="105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Gold</a:t>
            </a: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. </a:t>
            </a:r>
            <a:endParaRPr lang="ru-RU" sz="1050" b="1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4353594"/>
            <a:ext cx="1006050" cy="581238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440673" y="4353191"/>
            <a:ext cx="617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2"/>
                </a:solidFill>
              </a:rPr>
              <a:t>2015</a:t>
            </a:r>
            <a:endParaRPr lang="ru-RU" sz="1000" b="1" dirty="0">
              <a:solidFill>
                <a:schemeClr val="tx2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5996165" y="4145846"/>
            <a:ext cx="306737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Туалетная вода </a:t>
            </a:r>
            <a:r>
              <a:rPr lang="en-US" sz="1050" b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Excite Force</a:t>
            </a:r>
            <a:r>
              <a:rPr lang="ru-RU" sz="1050" b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 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была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названа Лучшим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мужским 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ароматом 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года в номинации </a:t>
            </a:r>
            <a:r>
              <a:rPr lang="en-US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LifeStyle Homme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 и  получила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премию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FiFi Russian 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Fragrance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Awards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2015.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02968" y="829862"/>
            <a:ext cx="617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2"/>
                </a:solidFill>
              </a:rPr>
              <a:t>2014</a:t>
            </a:r>
            <a:endParaRPr lang="ru-RU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57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" y="-6090"/>
            <a:ext cx="9079815" cy="509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95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57958" y="2157958"/>
            <a:ext cx="5143502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000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65952" y="2149964"/>
            <a:ext cx="51435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57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76214" y="2139701"/>
            <a:ext cx="51435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246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93962" y="2193962"/>
            <a:ext cx="5143503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451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44307" y="2157956"/>
            <a:ext cx="51435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54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57958" y="2157958"/>
            <a:ext cx="5143502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65952" y="2149964"/>
            <a:ext cx="51435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05978"/>
            <a:ext cx="4906888" cy="36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4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9" r:id="rId2"/>
    <p:sldLayoutId id="2147483659" r:id="rId3"/>
    <p:sldLayoutId id="2147483707" r:id="rId4"/>
    <p:sldLayoutId id="2147483719" r:id="rId5"/>
    <p:sldLayoutId id="2147483658" r:id="rId6"/>
    <p:sldLayoutId id="2147483715" r:id="rId7"/>
    <p:sldLayoutId id="2147483710" r:id="rId8"/>
    <p:sldLayoutId id="2147483706" r:id="rId9"/>
    <p:sldLayoutId id="2147483716" r:id="rId10"/>
    <p:sldLayoutId id="2147483712" r:id="rId11"/>
    <p:sldLayoutId id="2147483704" r:id="rId12"/>
    <p:sldLayoutId id="2147483717" r:id="rId13"/>
    <p:sldLayoutId id="2147483718" r:id="rId14"/>
    <p:sldLayoutId id="2147483660" r:id="rId15"/>
    <p:sldLayoutId id="2147483708" r:id="rId16"/>
    <p:sldLayoutId id="2147483703" r:id="rId17"/>
    <p:sldLayoutId id="2147483735" r:id="rId1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1972"/>
            <a:ext cx="4906888" cy="36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50" y="18478"/>
            <a:ext cx="1132950" cy="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74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6" r:id="rId2"/>
    <p:sldLayoutId id="2147483737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117710"/>
            <a:ext cx="732886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</a:t>
            </a:r>
            <a:r>
              <a:rPr lang="ru-RU" sz="3800" dirty="0" smtClean="0">
                <a:solidFill>
                  <a:srgbClr val="595959"/>
                </a:solidFill>
                <a:cs typeface="Arial" panose="020B0604020202020204" pitchFamily="34" charset="0"/>
              </a:rPr>
              <a:t>ЕЗЕ</a:t>
            </a:r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НТАЦИЯ КАТАЛОГА</a:t>
            </a:r>
            <a:r>
              <a:rPr lang="en-US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№6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42712" y="593847"/>
            <a:ext cx="43198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17 апреля 2016 – 7 мая 2016</a:t>
            </a:r>
            <a:endParaRPr lang="en-US" sz="24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7" y="4468577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595959"/>
                </a:solidFill>
                <a:cs typeface="Arial" panose="020B0604020202020204" pitchFamily="34" charset="0"/>
              </a:rPr>
              <a:t>Тема каталога:</a:t>
            </a:r>
            <a:r>
              <a:rPr lang="en-US" sz="2400" dirty="0" smtClean="0">
                <a:solidFill>
                  <a:srgbClr val="595959"/>
                </a:solidFill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595959"/>
                </a:solidFill>
                <a:cs typeface="Arial" panose="020B0604020202020204" pitchFamily="34" charset="0"/>
              </a:rPr>
              <a:t>«Весенние скидки»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09" y="1094015"/>
            <a:ext cx="2758607" cy="2444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131590"/>
            <a:ext cx="2937122" cy="2444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826" y="1779662"/>
            <a:ext cx="3096344" cy="2582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74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" y="0"/>
            <a:ext cx="6512714" cy="2711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219" y="2355726"/>
            <a:ext cx="6090159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25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816640" y="843558"/>
            <a:ext cx="6219038" cy="161328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1500" dirty="0" smtClean="0">
                <a:solidFill>
                  <a:srgbClr val="595959"/>
                </a:solidFill>
              </a:rPr>
              <a:t>Коллекции легких туалетных вод – это идеальный вариант для летнего парфюмерного гардероба.</a:t>
            </a:r>
          </a:p>
          <a:p>
            <a:pPr lvl="0"/>
            <a:r>
              <a:rPr lang="ru-RU" sz="1500" dirty="0" smtClean="0">
                <a:solidFill>
                  <a:srgbClr val="595959"/>
                </a:solidFill>
              </a:rPr>
              <a:t>Мужская и женская коллекция сочетают популярные тренды в мире парфюмерии: классические композиции, доминирование моно-аромата.</a:t>
            </a:r>
          </a:p>
          <a:p>
            <a:pPr lvl="0"/>
            <a:r>
              <a:rPr lang="ru-RU" sz="1500" dirty="0" smtClean="0">
                <a:solidFill>
                  <a:srgbClr val="595959"/>
                </a:solidFill>
              </a:rPr>
              <a:t>Все ароматы создаются именитыми парфюмерами и отвечают высоким стандартам качества.</a:t>
            </a:r>
          </a:p>
          <a:p>
            <a:pPr marL="0" lvl="0" indent="0"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lvl="0"/>
            <a:endParaRPr lang="ru-RU" sz="1600" dirty="0" smtClean="0">
              <a:solidFill>
                <a:srgbClr val="595959"/>
              </a:solidFill>
            </a:endParaRPr>
          </a:p>
          <a:p>
            <a:pPr lvl="0"/>
            <a:endParaRPr lang="ru-RU" sz="1600" dirty="0" smtClean="0">
              <a:solidFill>
                <a:srgbClr val="595959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7545" y="0"/>
            <a:ext cx="7312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Мужские и женские туалетные воды </a:t>
            </a:r>
          </a:p>
          <a:p>
            <a:r>
              <a:rPr lang="en-US" sz="24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Men’s C</a:t>
            </a:r>
            <a:r>
              <a:rPr 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o</a:t>
            </a:r>
            <a:r>
              <a:rPr lang="en-US" sz="24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llection &amp; Women’s Collection</a:t>
            </a:r>
            <a:endParaRPr lang="en-US" sz="24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50686" y="4775596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Стр. 12 - 15</a:t>
            </a: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8661" y="2436155"/>
            <a:ext cx="1153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595959"/>
                </a:solidFill>
              </a:rPr>
              <a:t>Citrus Tonic</a:t>
            </a:r>
            <a:r>
              <a:rPr lang="ru-RU" sz="1200" dirty="0" smtClean="0">
                <a:solidFill>
                  <a:srgbClr val="595959"/>
                </a:solidFill>
              </a:rPr>
              <a:t> </a:t>
            </a: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30059</a:t>
            </a:r>
          </a:p>
        </p:txBody>
      </p:sp>
      <p:sp>
        <p:nvSpPr>
          <p:cNvPr id="8" name="Content Placeholder 14"/>
          <p:cNvSpPr txBox="1">
            <a:spLocks/>
          </p:cNvSpPr>
          <p:nvPr/>
        </p:nvSpPr>
        <p:spPr>
          <a:xfrm>
            <a:off x="6168582" y="2551527"/>
            <a:ext cx="2829510" cy="24403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1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Туалетная вода Men's Collection Citrus </a:t>
            </a:r>
            <a:r>
              <a:rPr lang="en-US" sz="11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Tonic</a:t>
            </a:r>
            <a:r>
              <a:rPr lang="ru-RU" sz="11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заряжает энергией с первых древесных нот, восходящих к свежему цитрусовому звучанию и открывает истинную природу настоящего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мужчины.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1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Туалетная вода </a:t>
            </a:r>
            <a:r>
              <a:rPr lang="en-US" sz="11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Men's Collection </a:t>
            </a:r>
            <a:r>
              <a:rPr lang="en-US" sz="11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Dark </a:t>
            </a:r>
            <a:r>
              <a:rPr lang="en-US" sz="11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Wood</a:t>
            </a:r>
            <a:r>
              <a:rPr lang="ru-RU" sz="11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подчеркивает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мужскую привлекательность и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элегантность, благодаря сочетанию редких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и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благородных нот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черного перца, </a:t>
            </a:r>
            <a:r>
              <a:rPr lang="ru-RU" sz="11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гваяка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и табака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26" name="Picture 2" descr="Туалетная вода Men's Collection Citrus Toni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6" t="6029" r="33344" b="14691"/>
          <a:stretch/>
        </p:blipFill>
        <p:spPr bwMode="auto">
          <a:xfrm>
            <a:off x="749851" y="1010084"/>
            <a:ext cx="509781" cy="1280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54018" y="2399006"/>
            <a:ext cx="1153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595959"/>
                </a:solidFill>
              </a:rPr>
              <a:t>Dark Wood</a:t>
            </a:r>
            <a:r>
              <a:rPr lang="ru-RU" sz="1200" dirty="0" smtClean="0">
                <a:solidFill>
                  <a:srgbClr val="595959"/>
                </a:solidFill>
              </a:rPr>
              <a:t> </a:t>
            </a: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30059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8661" y="4151716"/>
            <a:ext cx="1153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595959"/>
                </a:solidFill>
              </a:rPr>
              <a:t>Innocent White </a:t>
            </a:r>
            <a:r>
              <a:rPr lang="en-US" sz="1200" dirty="0" smtClean="0">
                <a:solidFill>
                  <a:srgbClr val="595959"/>
                </a:solidFill>
              </a:rPr>
              <a:t>Lilac </a:t>
            </a:r>
            <a:r>
              <a:rPr lang="ru-RU" sz="1200" dirty="0" smtClean="0">
                <a:solidFill>
                  <a:srgbClr val="595959"/>
                </a:solidFill>
              </a:rPr>
              <a:t>Код 32438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95720" y="4164888"/>
            <a:ext cx="1270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rgbClr val="595959"/>
                </a:solidFill>
              </a:rPr>
              <a:t>Delicate Cherry </a:t>
            </a:r>
            <a:r>
              <a:rPr lang="it-IT" sz="1200" dirty="0" smtClean="0">
                <a:solidFill>
                  <a:srgbClr val="595959"/>
                </a:solidFill>
              </a:rPr>
              <a:t>Blossom</a:t>
            </a:r>
            <a:endParaRPr lang="it-IT" sz="1200" dirty="0">
              <a:solidFill>
                <a:srgbClr val="595959"/>
              </a:solidFill>
            </a:endParaRPr>
          </a:p>
          <a:p>
            <a:pPr algn="ctr"/>
            <a:r>
              <a:rPr lang="it-IT" sz="1200" dirty="0">
                <a:solidFill>
                  <a:srgbClr val="595959"/>
                </a:solidFill>
              </a:rPr>
              <a:t> Код 32440 </a:t>
            </a:r>
            <a:endParaRPr lang="ru-RU" sz="1200" dirty="0" smtClean="0">
              <a:solidFill>
                <a:srgbClr val="595959"/>
              </a:solidFill>
            </a:endParaRPr>
          </a:p>
        </p:txBody>
      </p:sp>
      <p:pic>
        <p:nvPicPr>
          <p:cNvPr id="1028" name="Picture 4" descr="Туалетная вода Men's Collection Dark Woo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9" t="6346" r="31575" b="14374"/>
          <a:stretch/>
        </p:blipFill>
        <p:spPr bwMode="auto">
          <a:xfrm>
            <a:off x="1905032" y="1010083"/>
            <a:ext cx="506728" cy="1259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1" b="77891" l="31975" r="611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4" t="3801" r="39354" b="23750"/>
          <a:stretch/>
        </p:blipFill>
        <p:spPr>
          <a:xfrm>
            <a:off x="740943" y="2847853"/>
            <a:ext cx="518689" cy="1290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Content Placeholder 13"/>
          <p:cNvSpPr txBox="1">
            <a:spLocks/>
          </p:cNvSpPr>
          <p:nvPr/>
        </p:nvSpPr>
        <p:spPr>
          <a:xfrm>
            <a:off x="2807931" y="2557885"/>
            <a:ext cx="3095256" cy="24614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 smtClean="0">
                <a:solidFill>
                  <a:srgbClr val="595959"/>
                </a:solidFill>
              </a:rPr>
              <a:t>Туалетная вода Women's Collection Delicate Cherry Blossom</a:t>
            </a:r>
            <a:r>
              <a:rPr lang="ru-RU" sz="1100" b="1" dirty="0" smtClean="0">
                <a:solidFill>
                  <a:srgbClr val="595959"/>
                </a:solidFill>
              </a:rPr>
              <a:t>  с </a:t>
            </a:r>
            <a:r>
              <a:rPr lang="ru-RU" sz="1100" dirty="0" smtClean="0">
                <a:solidFill>
                  <a:srgbClr val="595959"/>
                </a:solidFill>
              </a:rPr>
              <a:t>нотами </a:t>
            </a:r>
            <a:r>
              <a:rPr lang="ru-RU" sz="1100" dirty="0">
                <a:solidFill>
                  <a:srgbClr val="595959"/>
                </a:solidFill>
              </a:rPr>
              <a:t>сладкого </a:t>
            </a:r>
            <a:r>
              <a:rPr lang="ru-RU" sz="1100" dirty="0" smtClean="0">
                <a:solidFill>
                  <a:srgbClr val="595959"/>
                </a:solidFill>
              </a:rPr>
              <a:t>миндаля, вишневых лепестков и </a:t>
            </a:r>
            <a:r>
              <a:rPr lang="ru-RU" sz="1100" dirty="0">
                <a:solidFill>
                  <a:srgbClr val="595959"/>
                </a:solidFill>
              </a:rPr>
              <a:t>кедра </a:t>
            </a:r>
            <a:r>
              <a:rPr lang="ru-RU" sz="1100" dirty="0" smtClean="0">
                <a:solidFill>
                  <a:srgbClr val="595959"/>
                </a:solidFill>
              </a:rPr>
              <a:t>переносят в  цветущий сад и открывают благоухающую </a:t>
            </a:r>
            <a:r>
              <a:rPr lang="ru-RU" sz="1100" dirty="0">
                <a:solidFill>
                  <a:srgbClr val="595959"/>
                </a:solidFill>
              </a:rPr>
              <a:t>бесконечность весеннего сада</a:t>
            </a:r>
            <a:r>
              <a:rPr lang="ru-RU" sz="1100" dirty="0" smtClean="0">
                <a:solidFill>
                  <a:srgbClr val="595959"/>
                </a:solidFill>
              </a:rPr>
              <a:t>. </a:t>
            </a:r>
          </a:p>
          <a:p>
            <a:pPr marL="0" indent="0">
              <a:buNone/>
            </a:pPr>
            <a:endParaRPr lang="ru-RU" sz="300" dirty="0">
              <a:solidFill>
                <a:srgbClr val="595959"/>
              </a:solidFill>
            </a:endParaRPr>
          </a:p>
          <a:p>
            <a:r>
              <a:rPr lang="en-US" sz="1100" b="1" dirty="0">
                <a:solidFill>
                  <a:srgbClr val="595959"/>
                </a:solidFill>
              </a:rPr>
              <a:t>Туалетная вода Women's Collection Innocent White </a:t>
            </a:r>
            <a:r>
              <a:rPr lang="en-US" sz="1100" b="1" dirty="0" smtClean="0">
                <a:solidFill>
                  <a:srgbClr val="595959"/>
                </a:solidFill>
              </a:rPr>
              <a:t>Lilac</a:t>
            </a:r>
            <a:r>
              <a:rPr lang="ru-RU" sz="1100" dirty="0">
                <a:solidFill>
                  <a:srgbClr val="595959"/>
                </a:solidFill>
              </a:rPr>
              <a:t> с нотами </a:t>
            </a:r>
            <a:r>
              <a:rPr lang="ru-RU" sz="1100" dirty="0" smtClean="0">
                <a:solidFill>
                  <a:srgbClr val="595959"/>
                </a:solidFill>
              </a:rPr>
              <a:t>зеленых листьев, белой сирени  и </a:t>
            </a:r>
            <a:r>
              <a:rPr lang="ru-RU" sz="1100" dirty="0">
                <a:solidFill>
                  <a:srgbClr val="595959"/>
                </a:solidFill>
              </a:rPr>
              <a:t>гелиотропа помогают </a:t>
            </a:r>
            <a:r>
              <a:rPr lang="ru-RU" sz="1100" dirty="0" smtClean="0">
                <a:solidFill>
                  <a:srgbClr val="595959"/>
                </a:solidFill>
              </a:rPr>
              <a:t>насладиться свежестью </a:t>
            </a:r>
            <a:r>
              <a:rPr lang="ru-RU" sz="1100" dirty="0">
                <a:solidFill>
                  <a:srgbClr val="595959"/>
                </a:solidFill>
              </a:rPr>
              <a:t>и спокойной </a:t>
            </a:r>
            <a:r>
              <a:rPr lang="ru-RU" sz="1100" dirty="0" smtClean="0">
                <a:solidFill>
                  <a:srgbClr val="595959"/>
                </a:solidFill>
              </a:rPr>
              <a:t>атмосферой единения с природой.</a:t>
            </a:r>
            <a:endParaRPr lang="ru-RU" sz="1100" dirty="0">
              <a:solidFill>
                <a:srgbClr val="595959"/>
              </a:solidFill>
            </a:endParaRPr>
          </a:p>
        </p:txBody>
      </p:sp>
      <p:pic>
        <p:nvPicPr>
          <p:cNvPr id="17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78562" l="18824" r="618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3" r="40189" b="47900"/>
          <a:stretch/>
        </p:blipFill>
        <p:spPr>
          <a:xfrm>
            <a:off x="1919410" y="2809444"/>
            <a:ext cx="492350" cy="1288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-37930" y="4515966"/>
            <a:ext cx="104267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ББ</a:t>
            </a:r>
            <a:endParaRPr lang="en-US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8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139702"/>
            <a:ext cx="8064896" cy="1728192"/>
          </a:xfrm>
        </p:spPr>
        <p:txBody>
          <a:bodyPr/>
          <a:lstStyle/>
          <a:p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С каким</a:t>
            </a: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продуктом серии </a:t>
            </a:r>
            <a:r>
              <a:rPr lang="en-US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The ONE</a:t>
            </a: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вы сможете создать трендовый образ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в каталоге №6? </a:t>
            </a: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230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005576"/>
            <a:ext cx="8622704" cy="3048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9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20785" y="1005577"/>
            <a:ext cx="6349257" cy="153745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dirty="0">
                <a:solidFill>
                  <a:srgbClr val="595959"/>
                </a:solidFill>
              </a:rPr>
              <a:t>The ONE - подиумная косметика по доступным ценам.</a:t>
            </a: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595959"/>
                </a:solidFill>
              </a:rPr>
              <a:t>Макияж с акцентом на глаза пдойдет как для строгого офисного </a:t>
            </a:r>
            <a:r>
              <a:rPr lang="ru-RU" dirty="0" smtClean="0">
                <a:solidFill>
                  <a:srgbClr val="595959"/>
                </a:solidFill>
              </a:rPr>
              <a:t>стиля, так </a:t>
            </a:r>
            <a:r>
              <a:rPr lang="ru-RU" dirty="0">
                <a:solidFill>
                  <a:srgbClr val="595959"/>
                </a:solidFill>
              </a:rPr>
              <a:t>и для вечеринки: все зависит от яркости нанесения средств.</a:t>
            </a: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595959"/>
                </a:solidFill>
              </a:rPr>
              <a:t>Маркер-подводка невероятно удобен в использовании, поэтому ты легко воплотишь в макияже любую фантазию от классического тонкого контура до футуристических стрелок!</a:t>
            </a:r>
            <a:endParaRPr lang="ru-RU" sz="1200" dirty="0">
              <a:solidFill>
                <a:srgbClr val="595959"/>
              </a:solidFill>
            </a:endParaRPr>
          </a:p>
          <a:p>
            <a:endParaRPr lang="ru-RU" sz="1200" dirty="0" smtClean="0">
              <a:solidFill>
                <a:srgbClr val="59595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67122"/>
            <a:ext cx="7227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595959"/>
                </a:solidFill>
              </a:rPr>
              <a:t>Ультрачерный маркер-подводка </a:t>
            </a:r>
            <a:r>
              <a:rPr lang="ru-RU" sz="2400" b="1" dirty="0">
                <a:solidFill>
                  <a:srgbClr val="595959"/>
                </a:solidFill>
              </a:rPr>
              <a:t>для глаз </a:t>
            </a:r>
            <a:endParaRPr lang="ru-RU" sz="2400" b="1" dirty="0" smtClean="0">
              <a:solidFill>
                <a:srgbClr val="595959"/>
              </a:solidFill>
            </a:endParaRPr>
          </a:p>
          <a:p>
            <a:r>
              <a:rPr lang="ru-RU" sz="2400" b="1" dirty="0" smtClean="0">
                <a:solidFill>
                  <a:srgbClr val="595959"/>
                </a:solidFill>
              </a:rPr>
              <a:t>The </a:t>
            </a:r>
            <a:r>
              <a:rPr lang="ru-RU" sz="2400" b="1" dirty="0">
                <a:solidFill>
                  <a:srgbClr val="595959"/>
                </a:solidFill>
              </a:rPr>
              <a:t>ONE</a:t>
            </a:r>
            <a:endParaRPr lang="en-US" sz="2400" b="1" dirty="0">
              <a:solidFill>
                <a:srgbClr val="595959"/>
              </a:solidFill>
            </a:endParaRPr>
          </a:p>
        </p:txBody>
      </p:sp>
      <p:sp>
        <p:nvSpPr>
          <p:cNvPr id="12" name="Content Placeholder 13"/>
          <p:cNvSpPr txBox="1">
            <a:spLocks/>
          </p:cNvSpPr>
          <p:nvPr/>
        </p:nvSpPr>
        <p:spPr>
          <a:xfrm>
            <a:off x="2729543" y="2605147"/>
            <a:ext cx="3295411" cy="24614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600" b="1" dirty="0" smtClean="0">
              <a:solidFill>
                <a:srgbClr val="595959"/>
              </a:solidFill>
            </a:endParaRPr>
          </a:p>
          <a:p>
            <a:r>
              <a:rPr lang="ru-RU" dirty="0">
                <a:solidFill>
                  <a:srgbClr val="595959"/>
                </a:solidFill>
              </a:rPr>
              <a:t>Подводкой в формате маркера удобно рисовать стрелки и подчеркивать контур глаз</a:t>
            </a:r>
            <a:r>
              <a:rPr lang="ru-RU" dirty="0" smtClean="0">
                <a:solidFill>
                  <a:srgbClr val="595959"/>
                </a:solidFill>
              </a:rPr>
              <a:t>.</a:t>
            </a:r>
            <a:endParaRPr lang="ru-RU" dirty="0">
              <a:solidFill>
                <a:srgbClr val="595959"/>
              </a:solidFill>
            </a:endParaRPr>
          </a:p>
          <a:p>
            <a:r>
              <a:rPr lang="ru-RU" dirty="0">
                <a:solidFill>
                  <a:srgbClr val="595959"/>
                </a:solidFill>
              </a:rPr>
              <a:t>Большой диаметр и удобный кончик-аппликатор помогают контролировать четкость линий</a:t>
            </a:r>
            <a:r>
              <a:rPr lang="ru-RU" dirty="0" smtClean="0">
                <a:solidFill>
                  <a:srgbClr val="595959"/>
                </a:solidFill>
              </a:rPr>
              <a:t>.</a:t>
            </a:r>
            <a:endParaRPr lang="ru-RU" dirty="0">
              <a:solidFill>
                <a:srgbClr val="595959"/>
              </a:solidFill>
            </a:endParaRPr>
          </a:p>
          <a:p>
            <a:r>
              <a:rPr lang="ru-RU" dirty="0">
                <a:solidFill>
                  <a:srgbClr val="595959"/>
                </a:solidFill>
              </a:rPr>
              <a:t>Повышенная стойкость благодаря полимерной технологии.</a:t>
            </a:r>
          </a:p>
          <a:p>
            <a:endParaRPr lang="ru-RU" sz="1000" dirty="0">
              <a:solidFill>
                <a:srgbClr val="595959"/>
              </a:solidFill>
            </a:endParaRPr>
          </a:p>
          <a:p>
            <a:pPr marL="0" indent="0">
              <a:buNone/>
            </a:pPr>
            <a:r>
              <a:rPr lang="ru-RU" sz="1000" dirty="0" smtClean="0">
                <a:solidFill>
                  <a:srgbClr val="595959"/>
                </a:solidFill>
              </a:rPr>
              <a:t>.</a:t>
            </a:r>
            <a:endParaRPr lang="ru-RU" sz="1000" dirty="0">
              <a:solidFill>
                <a:srgbClr val="595959"/>
              </a:solidFill>
            </a:endParaRPr>
          </a:p>
        </p:txBody>
      </p:sp>
      <p:sp>
        <p:nvSpPr>
          <p:cNvPr id="13" name="Content Placeholder 14"/>
          <p:cNvSpPr txBox="1">
            <a:spLocks/>
          </p:cNvSpPr>
          <p:nvPr/>
        </p:nvSpPr>
        <p:spPr>
          <a:xfrm>
            <a:off x="6253685" y="2615671"/>
            <a:ext cx="2816356" cy="24403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500" b="1" dirty="0" smtClean="0">
              <a:solidFill>
                <a:srgbClr val="595959"/>
              </a:solidFill>
            </a:endParaRPr>
          </a:p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Рекомендуем </a:t>
            </a:r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приобрести вместе с этим продуктом</a:t>
            </a: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:</a:t>
            </a:r>
          </a:p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endParaRPr lang="ru-RU" sz="1600" b="1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Объемную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тушь для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ресниц </a:t>
            </a:r>
            <a:r>
              <a:rPr lang="ru-RU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The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ONE </a:t>
            </a:r>
            <a:r>
              <a:rPr lang="ru-RU" sz="12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Volume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Blast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(30460)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Кремовые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тени-</a:t>
            </a:r>
            <a:r>
              <a:rPr lang="ru-RU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трансформер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The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ONE </a:t>
            </a:r>
            <a:r>
              <a:rPr lang="ru-RU" sz="12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Colour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Impact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61626" y="4494972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134 - 135</a:t>
            </a:r>
            <a:endParaRPr lang="en-US" sz="1200" b="1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584" y="4062162"/>
            <a:ext cx="218822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Код 32161</a:t>
            </a:r>
          </a:p>
          <a:p>
            <a:pPr algn="ctr"/>
            <a:endParaRPr lang="ru-RU" sz="1050" dirty="0" smtClean="0">
              <a:solidFill>
                <a:srgbClr val="595959"/>
              </a:solidFill>
            </a:endParaRP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 </a:t>
            </a:r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6" t="6300" r="12040" b="24401"/>
          <a:stretch/>
        </p:blipFill>
        <p:spPr>
          <a:xfrm>
            <a:off x="940563" y="1336007"/>
            <a:ext cx="1305240" cy="25382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7930" y="4515966"/>
            <a:ext cx="104267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 ББ</a:t>
            </a:r>
            <a:endParaRPr lang="en-US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302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43608" y="1599642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Какой новый продукт интенсивного бренда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NovAge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по уходу за кожей лица </a:t>
            </a: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идеально дополнит </a:t>
            </a:r>
            <a:r>
              <a:rPr lang="ru-RU" sz="3600" b="1" dirty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л</a:t>
            </a: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етний уход?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822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843559"/>
            <a:ext cx="8338339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099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27784" y="480784"/>
            <a:ext cx="6407894" cy="209096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300" dirty="0">
                <a:solidFill>
                  <a:srgbClr val="595959"/>
                </a:solidFill>
              </a:rPr>
              <a:t>Мгновенно обеспечивает высокую степень защиты от UVA/UVB-излучения, быстро впитывается,  увлажняя, смягчая и разглаживая кожу</a:t>
            </a:r>
          </a:p>
          <a:p>
            <a:pPr>
              <a:spcBef>
                <a:spcPts val="0"/>
              </a:spcBef>
            </a:pPr>
            <a:r>
              <a:rPr lang="ru-RU" sz="1300" dirty="0">
                <a:solidFill>
                  <a:srgbClr val="595959"/>
                </a:solidFill>
              </a:rPr>
              <a:t>Можно обновлять по мере необходимости в течение дня и использовать как базу под макияж</a:t>
            </a:r>
          </a:p>
          <a:p>
            <a:pPr>
              <a:spcBef>
                <a:spcPts val="0"/>
              </a:spcBef>
            </a:pPr>
            <a:r>
              <a:rPr lang="ru-RU" sz="1300" dirty="0">
                <a:solidFill>
                  <a:srgbClr val="595959"/>
                </a:solidFill>
              </a:rPr>
              <a:t>При регулярном использовании минимизирует воздействие окружающей среды, смягчает, увлажняет и выравнивает тон кожи, разглаживает морщинки</a:t>
            </a:r>
          </a:p>
          <a:p>
            <a:pPr>
              <a:spcBef>
                <a:spcPts val="0"/>
              </a:spcBef>
            </a:pPr>
            <a:r>
              <a:rPr lang="ru-RU" sz="1300" dirty="0">
                <a:solidFill>
                  <a:srgbClr val="595959"/>
                </a:solidFill>
              </a:rPr>
              <a:t>Идеально сочетается с ежедневным уходом средствами любой серии бренда NovAge - </a:t>
            </a:r>
            <a:r>
              <a:rPr lang="ru-RU" sz="1300" dirty="0" smtClean="0">
                <a:solidFill>
                  <a:srgbClr val="595959"/>
                </a:solidFill>
              </a:rPr>
              <a:t>в качестве </a:t>
            </a:r>
            <a:r>
              <a:rPr lang="ru-RU" sz="1300" dirty="0">
                <a:solidFill>
                  <a:srgbClr val="595959"/>
                </a:solidFill>
              </a:rPr>
              <a:t>дополнительной дневной защиты.</a:t>
            </a:r>
            <a:endParaRPr lang="ru-RU" sz="1300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5868144" y="2715765"/>
            <a:ext cx="3167534" cy="2379915"/>
          </a:xfrm>
        </p:spPr>
        <p:txBody>
          <a:bodyPr/>
          <a:lstStyle/>
          <a:p>
            <a:pPr marL="0" indent="0">
              <a:buNone/>
            </a:pPr>
            <a:endParaRPr lang="en-US" sz="3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Рекомендуем приобрести вместе с этим продуктом: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7584" y="4450164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103</a:t>
            </a:r>
            <a:endParaRPr lang="en-US" sz="1200" b="1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7359" y="3963562"/>
            <a:ext cx="1726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 Код 32214</a:t>
            </a:r>
          </a:p>
          <a:p>
            <a:pPr algn="ctr"/>
            <a:r>
              <a:rPr lang="ru-RU" sz="1050" dirty="0">
                <a:solidFill>
                  <a:srgbClr val="595959"/>
                </a:solidFill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516108" y="19119"/>
            <a:ext cx="7357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595959"/>
                </a:solidFill>
              </a:rPr>
              <a:t>Защитный </a:t>
            </a:r>
            <a:r>
              <a:rPr lang="ru-RU" sz="2400" b="1" dirty="0">
                <a:solidFill>
                  <a:srgbClr val="595959"/>
                </a:solidFill>
              </a:rPr>
              <a:t>крем для лица </a:t>
            </a:r>
            <a:r>
              <a:rPr lang="ru-RU" sz="2400" b="1" dirty="0" err="1" smtClean="0">
                <a:solidFill>
                  <a:srgbClr val="595959"/>
                </a:solidFill>
              </a:rPr>
              <a:t>NovAge</a:t>
            </a:r>
            <a:r>
              <a:rPr lang="ru-RU" sz="2400" b="1" dirty="0">
                <a:solidFill>
                  <a:srgbClr val="595959"/>
                </a:solidFill>
              </a:rPr>
              <a:t> SPF 30 </a:t>
            </a:r>
          </a:p>
        </p:txBody>
      </p:sp>
      <p:sp>
        <p:nvSpPr>
          <p:cNvPr id="3" name="Rectangle 2"/>
          <p:cNvSpPr/>
          <p:nvPr/>
        </p:nvSpPr>
        <p:spPr>
          <a:xfrm>
            <a:off x="2640244" y="2754384"/>
            <a:ext cx="2982232" cy="238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100" b="1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Защитный крем для лица </a:t>
            </a:r>
            <a:r>
              <a:rPr lang="ru-RU" sz="1100" b="1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NovAge </a:t>
            </a:r>
            <a:r>
              <a:rPr lang="ru-RU" sz="1200" b="1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SPF </a:t>
            </a:r>
            <a:r>
              <a:rPr lang="ru-RU" sz="1200" b="1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30: </a:t>
            </a:r>
            <a:endParaRPr lang="ru-RU" sz="1200" b="1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Глубокое </a:t>
            </a:r>
            <a:r>
              <a:rPr lang="ru-RU" sz="105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увлажнение благодаря, входящей в состав продукта, </a:t>
            </a:r>
            <a:r>
              <a:rPr lang="ru-RU" sz="1050" dirty="0" err="1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гиалуроновой</a:t>
            </a:r>
            <a:r>
              <a:rPr lang="ru-RU" sz="105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кислоте.</a:t>
            </a: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Легкое </a:t>
            </a:r>
            <a:r>
              <a:rPr lang="ru-RU" sz="105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осветление, за счет действия на кожу экстракта щавеля.</a:t>
            </a: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Нежная</a:t>
            </a:r>
            <a:r>
              <a:rPr lang="ru-RU" sz="105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легкая текстура быстро впитывается, придавая сияние коже.</a:t>
            </a: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05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беспечивает </a:t>
            </a:r>
            <a:r>
              <a:rPr lang="ru-RU" sz="105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высокую степень защиты от UVA/UVB- излучения, SPF </a:t>
            </a:r>
            <a:r>
              <a:rPr lang="ru-RU" sz="105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endParaRPr lang="ru-RU" sz="400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Подходит для всех типов кожи, возраст 25+</a:t>
            </a: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2626940" y="2715766"/>
            <a:ext cx="3136251" cy="23652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None/>
            </a:pPr>
            <a:endParaRPr lang="ru-RU" sz="500" b="1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300" dirty="0" smtClean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ru-RU" sz="200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05744" y="3347759"/>
            <a:ext cx="27081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Программы комплексного ухода за кожей лица, подберите для себя:</a:t>
            </a:r>
          </a:p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NovAge Ultimate Lift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или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NovAge Ecollagen</a:t>
            </a: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или </a:t>
            </a:r>
          </a:p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NovAge True Perfection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7" t="39560" r="37903" b="20541"/>
          <a:stretch/>
        </p:blipFill>
        <p:spPr>
          <a:xfrm>
            <a:off x="971601" y="1141541"/>
            <a:ext cx="1080120" cy="24630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37930" y="4515966"/>
            <a:ext cx="104267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21 ББ</a:t>
            </a:r>
            <a:endParaRPr lang="en-US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39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8" y="1761660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Какой продукт поможет</a:t>
            </a:r>
            <a:b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качественно улучшить состояние волос и ногтей?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627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3478"/>
            <a:ext cx="706732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79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0" y="2609708"/>
            <a:ext cx="4451083" cy="59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224038" y="3203774"/>
            <a:ext cx="4566513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49764" y="2037311"/>
            <a:ext cx="4451083" cy="54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1" y="1551776"/>
            <a:ext cx="4451083" cy="46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0" y="989529"/>
            <a:ext cx="4451084" cy="48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50569" y="1005576"/>
            <a:ext cx="4439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Суперпредложение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в начале каталога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8025" y="1707654"/>
            <a:ext cx="3768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Драйвер каталога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56697" y="2209597"/>
            <a:ext cx="4730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Суперпредложени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е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в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конце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каталога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63839" y="3326280"/>
            <a:ext cx="4526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Предложение на задней обложке каталога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1256" y="119703"/>
            <a:ext cx="72110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ФОКУС КАТАЛОГА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50569" y="2779595"/>
            <a:ext cx="4388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Главные продукты каталога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256" y="836170"/>
            <a:ext cx="3993028" cy="3552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56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27784" y="465516"/>
            <a:ext cx="6407894" cy="1944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>
                <a:solidFill>
                  <a:srgbClr val="595959"/>
                </a:solidFill>
              </a:rPr>
              <a:t>Продукт универсален для мужчин и женщин в </a:t>
            </a:r>
            <a:r>
              <a:rPr lang="ru-RU" sz="1200" dirty="0" smtClean="0">
                <a:solidFill>
                  <a:srgbClr val="595959"/>
                </a:solidFill>
              </a:rPr>
              <a:t>решении </a:t>
            </a:r>
            <a:r>
              <a:rPr lang="ru-RU" sz="1200" dirty="0">
                <a:solidFill>
                  <a:srgbClr val="595959"/>
                </a:solidFill>
              </a:rPr>
              <a:t>следующих проблем: </a:t>
            </a:r>
            <a:endParaRPr lang="ru-RU" sz="1200" dirty="0" smtClean="0">
              <a:solidFill>
                <a:srgbClr val="595959"/>
              </a:solidFill>
            </a:endParaRPr>
          </a:p>
          <a:p>
            <a:r>
              <a:rPr lang="ru-RU" sz="1200" dirty="0" smtClean="0">
                <a:solidFill>
                  <a:srgbClr val="595959"/>
                </a:solidFill>
              </a:rPr>
              <a:t>выпадение </a:t>
            </a:r>
            <a:r>
              <a:rPr lang="ru-RU" sz="1200" dirty="0">
                <a:solidFill>
                  <a:srgbClr val="595959"/>
                </a:solidFill>
              </a:rPr>
              <a:t>волос; </a:t>
            </a:r>
            <a:endParaRPr lang="ru-RU" sz="1200" dirty="0" smtClean="0">
              <a:solidFill>
                <a:srgbClr val="595959"/>
              </a:solidFill>
            </a:endParaRPr>
          </a:p>
          <a:p>
            <a:r>
              <a:rPr lang="ru-RU" sz="1200" dirty="0" smtClean="0">
                <a:solidFill>
                  <a:srgbClr val="595959"/>
                </a:solidFill>
              </a:rPr>
              <a:t>ломкие </a:t>
            </a:r>
            <a:r>
              <a:rPr lang="ru-RU" sz="1200" dirty="0">
                <a:solidFill>
                  <a:srgbClr val="595959"/>
                </a:solidFill>
              </a:rPr>
              <a:t>и тусклые волосы; </a:t>
            </a:r>
            <a:endParaRPr lang="ru-RU" sz="1200" dirty="0" smtClean="0">
              <a:solidFill>
                <a:srgbClr val="595959"/>
              </a:solidFill>
            </a:endParaRPr>
          </a:p>
          <a:p>
            <a:r>
              <a:rPr lang="ru-RU" sz="1200" dirty="0" smtClean="0">
                <a:solidFill>
                  <a:srgbClr val="595959"/>
                </a:solidFill>
              </a:rPr>
              <a:t>слоящиеся </a:t>
            </a:r>
            <a:r>
              <a:rPr lang="ru-RU" sz="1200" dirty="0">
                <a:solidFill>
                  <a:srgbClr val="595959"/>
                </a:solidFill>
              </a:rPr>
              <a:t>ногти</a:t>
            </a:r>
            <a:r>
              <a:rPr lang="ru-RU" sz="1200" dirty="0" smtClean="0">
                <a:solidFill>
                  <a:srgbClr val="595959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200" dirty="0">
                <a:solidFill>
                  <a:srgbClr val="595959"/>
                </a:solidFill>
              </a:rPr>
              <a:t>«Нутрикомплекс для волос и ногтей» эффективен при: </a:t>
            </a:r>
            <a:endParaRPr lang="ru-RU" sz="1200" dirty="0" smtClean="0">
              <a:solidFill>
                <a:srgbClr val="595959"/>
              </a:solidFill>
            </a:endParaRPr>
          </a:p>
          <a:p>
            <a:r>
              <a:rPr lang="ru-RU" sz="1200" dirty="0" smtClean="0">
                <a:solidFill>
                  <a:srgbClr val="595959"/>
                </a:solidFill>
              </a:rPr>
              <a:t>Гормональном </a:t>
            </a:r>
            <a:r>
              <a:rPr lang="ru-RU" sz="1200" dirty="0">
                <a:solidFill>
                  <a:srgbClr val="595959"/>
                </a:solidFill>
              </a:rPr>
              <a:t>дисбалансе, вызванном беременностью, кормлением грудью или менопаузой; </a:t>
            </a:r>
            <a:endParaRPr lang="ru-RU" sz="1200" dirty="0" smtClean="0">
              <a:solidFill>
                <a:srgbClr val="595959"/>
              </a:solidFill>
            </a:endParaRPr>
          </a:p>
          <a:p>
            <a:r>
              <a:rPr lang="ru-RU" sz="1200" dirty="0" smtClean="0">
                <a:solidFill>
                  <a:srgbClr val="595959"/>
                </a:solidFill>
              </a:rPr>
              <a:t>Нездоровом  </a:t>
            </a:r>
            <a:r>
              <a:rPr lang="ru-RU" sz="1200" dirty="0">
                <a:solidFill>
                  <a:srgbClr val="595959"/>
                </a:solidFill>
              </a:rPr>
              <a:t>образе жизни: курение, стресс, неправильное питание, сезонные нарушения, потеря веса</a:t>
            </a:r>
            <a:r>
              <a:rPr lang="ru-RU" dirty="0">
                <a:solidFill>
                  <a:srgbClr val="595959"/>
                </a:solidFill>
              </a:rPr>
              <a:t>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2627784" y="2463738"/>
            <a:ext cx="3456384" cy="2538282"/>
          </a:xfrm>
        </p:spPr>
        <p:txBody>
          <a:bodyPr/>
          <a:lstStyle/>
          <a:p>
            <a:pPr marL="0" indent="0">
              <a:buNone/>
            </a:pPr>
            <a:r>
              <a:rPr lang="ru-RU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Активные ингредиенты: </a:t>
            </a:r>
            <a:endParaRPr lang="ru-RU" sz="105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0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Процианидины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яблока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увеличивают общее количество и диаметр волос и укрепляют их. </a:t>
            </a: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L-цистеин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делает ногтевую пластину и волосы более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сильными, прочными и менее ломкими</a:t>
            </a:r>
          </a:p>
          <a:p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L-лизин и железо 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замедляют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выпадение волос и продлевает их жизненный цикл,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 так же стимулируют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их рост.</a:t>
            </a: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Витамин С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улучшает усвояемость железа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.</a:t>
            </a:r>
            <a:endParaRPr lang="ru-RU" sz="105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05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Способ применения: </a:t>
            </a:r>
            <a:endParaRPr lang="ru-RU" sz="105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2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таблетки ежедневно</a:t>
            </a:r>
          </a:p>
          <a:p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Курс рассчитан на 12 недель</a:t>
            </a:r>
          </a:p>
          <a:p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Можно 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употреблять одновременно с «</a:t>
            </a:r>
            <a:r>
              <a:rPr lang="ru-RU" sz="10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Вэлнэс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Пэк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»</a:t>
            </a:r>
          </a:p>
          <a:p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6173282" y="2463738"/>
            <a:ext cx="2862396" cy="253828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Рекомендуем приобрести вместе с этим продуктом: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Серию -стимулятор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роста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волос «Эксперт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Нео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»: шампунь, тоник –активатор и средство для придания объема (31140, 31142, 31143)</a:t>
            </a:r>
          </a:p>
          <a:p>
            <a:pPr marL="0" indent="0">
              <a:buNone/>
            </a:pPr>
            <a:endParaRPr lang="ru-RU" sz="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Питательное масло-уход для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ногтей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The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ONE (31033)</a:t>
            </a: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Средство для роста ногтей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The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ONE (31032)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ru-RU" sz="4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5556" y="18506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595959"/>
                </a:solidFill>
                <a:cs typeface="Arial" panose="020B0604020202020204" pitchFamily="34" charset="0"/>
              </a:rPr>
              <a:t>Нутрикомплекс</a:t>
            </a:r>
            <a:r>
              <a:rPr lang="ru-RU" sz="2800" b="1" dirty="0" smtClean="0">
                <a:solidFill>
                  <a:srgbClr val="595959"/>
                </a:solidFill>
                <a:cs typeface="Arial" panose="020B0604020202020204" pitchFamily="34" charset="0"/>
              </a:rPr>
              <a:t> для волос и ногтей</a:t>
            </a:r>
            <a:endParaRPr lang="en-US" sz="2800" b="1" dirty="0">
              <a:solidFill>
                <a:srgbClr val="595959"/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18423" y="3978836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58 - 59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831" y="3516982"/>
            <a:ext cx="2166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23473</a:t>
            </a:r>
            <a:endParaRPr lang="ru-RU" sz="1200" dirty="0">
              <a:solidFill>
                <a:srgbClr val="595959"/>
              </a:solidFill>
            </a:endParaRPr>
          </a:p>
        </p:txBody>
      </p:sp>
      <p:pic>
        <p:nvPicPr>
          <p:cNvPr id="3074" name="Picture 2" descr="Нутрикомплекс для волос и ногтей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6483" r="18124" b="12822"/>
          <a:stretch/>
        </p:blipFill>
        <p:spPr bwMode="auto">
          <a:xfrm>
            <a:off x="710079" y="987574"/>
            <a:ext cx="1878729" cy="2287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37930" y="4515966"/>
            <a:ext cx="104267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 ББ</a:t>
            </a:r>
            <a:endParaRPr lang="en-US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135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87474"/>
            <a:ext cx="73448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Должно быть в каждом заказе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764582"/>
            <a:ext cx="5040560" cy="4255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96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45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2A17E8-3E31-6340-9299-55479716AC89}" type="datetime1">
              <a:rPr lang="en-GB" smtClean="0">
                <a:solidFill>
                  <a:prstClr val="white"/>
                </a:solidFill>
              </a:rPr>
              <a:pPr/>
              <a:t>04/04/2016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Copyright ©2014 by Oriflame Cosmetics SA</a:t>
            </a:r>
            <a:endParaRPr lang="sv-SE" sz="800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C3A03E-2591-4D09-83D1-82A7B163E028}" type="slidenum">
              <a:rPr lang="sv-SE" smtClean="0">
                <a:solidFill>
                  <a:prstClr val="white"/>
                </a:solidFill>
              </a:rPr>
              <a:pPr/>
              <a:t>23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2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977684"/>
            <a:ext cx="7772400" cy="1728192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Ка</a:t>
            </a: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ка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я серия по уходу за кожей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на 95% состоит из натуральных ингредиентов?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32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3542"/>
            <a:ext cx="4716016" cy="2082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1653648"/>
            <a:ext cx="5256584" cy="2214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83" y="2760771"/>
            <a:ext cx="5184576" cy="2109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505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:\MARKETING\SKC\Brands\Ecobeauty\New EcoBeauty\Design\Eco Beauty 3D\mil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" b="87377" l="42975" r="5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49" t="5441" r="43071" b="13245"/>
          <a:stretch/>
        </p:blipFill>
        <p:spPr bwMode="auto">
          <a:xfrm>
            <a:off x="707932" y="608536"/>
            <a:ext cx="692733" cy="215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645953" y="728519"/>
            <a:ext cx="6245709" cy="167418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400" dirty="0">
              <a:solidFill>
                <a:srgbClr val="595959"/>
              </a:solidFill>
            </a:endParaRPr>
          </a:p>
          <a:p>
            <a:r>
              <a:rPr lang="ru-RU" sz="1600" dirty="0" smtClean="0">
                <a:solidFill>
                  <a:srgbClr val="595959"/>
                </a:solidFill>
              </a:rPr>
              <a:t>Серия </a:t>
            </a:r>
            <a:r>
              <a:rPr lang="ru-RU" sz="1600" dirty="0">
                <a:solidFill>
                  <a:srgbClr val="595959"/>
                </a:solidFill>
              </a:rPr>
              <a:t>Ecobeauty относится к природному уходу за кожей лица от Орифлэйм. </a:t>
            </a:r>
          </a:p>
          <a:p>
            <a:r>
              <a:rPr lang="ru-RU" sz="1600" dirty="0">
                <a:solidFill>
                  <a:srgbClr val="595959"/>
                </a:solidFill>
              </a:rPr>
              <a:t>В основе серии -  многофункциональный антиоксидантный уход с формулой, на 95% состоящей из натуральных ингредиентов, что является гордостью компании.</a:t>
            </a:r>
          </a:p>
          <a:p>
            <a:r>
              <a:rPr lang="ru-RU" sz="1600" dirty="0">
                <a:solidFill>
                  <a:srgbClr val="595959"/>
                </a:solidFill>
              </a:rPr>
              <a:t>В результате регулярного использования продуктов этой серии восстанавливается естественный защитный барьер кожи.</a:t>
            </a:r>
          </a:p>
          <a:p>
            <a:r>
              <a:rPr lang="ru-RU" sz="1600" dirty="0">
                <a:solidFill>
                  <a:srgbClr val="595959"/>
                </a:solidFill>
              </a:rPr>
              <a:t>Натуральное качество ингредиентов подтверждено сертификатами ECOCERT и Fairtrade (Справедливая Торговля). </a:t>
            </a:r>
          </a:p>
          <a:p>
            <a:r>
              <a:rPr lang="ru-RU" sz="1600" dirty="0">
                <a:solidFill>
                  <a:srgbClr val="595959"/>
                </a:solidFill>
              </a:rPr>
              <a:t>Все продукты серии не содержат парабенов.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6009" y="123478"/>
            <a:ext cx="7370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err="1" smtClean="0">
                <a:solidFill>
                  <a:srgbClr val="595959"/>
                </a:solidFill>
              </a:rPr>
              <a:t>Ecobeauty</a:t>
            </a:r>
            <a:r>
              <a:rPr lang="en-US" sz="2000" b="1" dirty="0" smtClean="0">
                <a:solidFill>
                  <a:srgbClr val="595959"/>
                </a:solidFill>
              </a:rPr>
              <a:t> – </a:t>
            </a:r>
            <a:r>
              <a:rPr lang="ru-RU" sz="2000" b="1" dirty="0" smtClean="0">
                <a:solidFill>
                  <a:srgbClr val="595959"/>
                </a:solidFill>
              </a:rPr>
              <a:t>обновленная серия по уходу за кожей лица</a:t>
            </a:r>
            <a:r>
              <a:rPr lang="en-US" sz="2000" b="1" dirty="0" smtClean="0">
                <a:solidFill>
                  <a:srgbClr val="595959"/>
                </a:solidFill>
              </a:rPr>
              <a:t> </a:t>
            </a:r>
            <a:endParaRPr lang="ru-RU" sz="14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212293" y="4775596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Стр. 2 – 7 </a:t>
            </a: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6009" y="2942555"/>
            <a:ext cx="2082013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" dirty="0" smtClean="0">
              <a:solidFill>
                <a:srgbClr val="595959"/>
              </a:solidFill>
            </a:endParaRPr>
          </a:p>
          <a:p>
            <a:pPr algn="ctr"/>
            <a:r>
              <a:rPr lang="ru-RU" sz="900" dirty="0" smtClean="0">
                <a:solidFill>
                  <a:srgbClr val="595959"/>
                </a:solidFill>
              </a:rPr>
              <a:t>Очищающее молочк</a:t>
            </a:r>
            <a:r>
              <a:rPr lang="ru-RU" sz="800" dirty="0" smtClean="0">
                <a:solidFill>
                  <a:srgbClr val="595959"/>
                </a:solidFill>
              </a:rPr>
              <a:t>о</a:t>
            </a:r>
            <a:r>
              <a:rPr lang="ru-RU" sz="900" dirty="0" smtClean="0">
                <a:solidFill>
                  <a:srgbClr val="595959"/>
                </a:solidFill>
              </a:rPr>
              <a:t>, </a:t>
            </a:r>
          </a:p>
          <a:p>
            <a:pPr algn="ctr"/>
            <a:r>
              <a:rPr lang="ru-RU" sz="900" dirty="0" smtClean="0">
                <a:solidFill>
                  <a:srgbClr val="595959"/>
                </a:solidFill>
              </a:rPr>
              <a:t>Код 32197</a:t>
            </a:r>
          </a:p>
          <a:p>
            <a:pPr algn="ctr"/>
            <a:endParaRPr lang="ru-RU" sz="200" dirty="0">
              <a:solidFill>
                <a:srgbClr val="595959"/>
              </a:solidFill>
            </a:endParaRPr>
          </a:p>
          <a:p>
            <a:pPr algn="ctr"/>
            <a:r>
              <a:rPr lang="ru-RU" sz="900" dirty="0">
                <a:solidFill>
                  <a:srgbClr val="595959"/>
                </a:solidFill>
              </a:rPr>
              <a:t>Освежающий тоник, </a:t>
            </a:r>
          </a:p>
          <a:p>
            <a:pPr algn="ctr"/>
            <a:r>
              <a:rPr lang="ru-RU" sz="900" dirty="0">
                <a:solidFill>
                  <a:srgbClr val="595959"/>
                </a:solidFill>
              </a:rPr>
              <a:t> Код </a:t>
            </a:r>
            <a:r>
              <a:rPr lang="ru-RU" sz="900" dirty="0" smtClean="0">
                <a:solidFill>
                  <a:srgbClr val="595959"/>
                </a:solidFill>
              </a:rPr>
              <a:t>32198</a:t>
            </a:r>
          </a:p>
          <a:p>
            <a:pPr algn="ctr"/>
            <a:endParaRPr lang="ru-RU" sz="200" dirty="0">
              <a:solidFill>
                <a:srgbClr val="595959"/>
              </a:solidFill>
            </a:endParaRPr>
          </a:p>
          <a:p>
            <a:pPr algn="ctr"/>
            <a:r>
              <a:rPr lang="ru-RU" sz="900" dirty="0" smtClean="0">
                <a:solidFill>
                  <a:srgbClr val="595959"/>
                </a:solidFill>
              </a:rPr>
              <a:t>Разглаживающий </a:t>
            </a:r>
            <a:r>
              <a:rPr lang="ru-RU" sz="900" dirty="0">
                <a:solidFill>
                  <a:srgbClr val="595959"/>
                </a:solidFill>
              </a:rPr>
              <a:t>крем для кожи вокруг </a:t>
            </a:r>
            <a:r>
              <a:rPr lang="ru-RU" sz="900" dirty="0" smtClean="0">
                <a:solidFill>
                  <a:srgbClr val="595959"/>
                </a:solidFill>
              </a:rPr>
              <a:t>глаз,</a:t>
            </a:r>
          </a:p>
          <a:p>
            <a:pPr algn="ctr"/>
            <a:r>
              <a:rPr lang="ru-RU" sz="900" dirty="0" smtClean="0">
                <a:solidFill>
                  <a:srgbClr val="595959"/>
                </a:solidFill>
              </a:rPr>
              <a:t>  Код 32200</a:t>
            </a:r>
          </a:p>
          <a:p>
            <a:pPr algn="ctr"/>
            <a:endParaRPr lang="ru-RU" sz="200" dirty="0" smtClean="0">
              <a:solidFill>
                <a:srgbClr val="595959"/>
              </a:solidFill>
            </a:endParaRPr>
          </a:p>
          <a:p>
            <a:pPr algn="ctr"/>
            <a:r>
              <a:rPr lang="ru-RU" sz="900" dirty="0" smtClean="0">
                <a:solidFill>
                  <a:srgbClr val="595959"/>
                </a:solidFill>
              </a:rPr>
              <a:t>Увлажняющий </a:t>
            </a:r>
            <a:r>
              <a:rPr lang="ru-RU" sz="900" dirty="0">
                <a:solidFill>
                  <a:srgbClr val="595959"/>
                </a:solidFill>
              </a:rPr>
              <a:t>дневной </a:t>
            </a:r>
            <a:r>
              <a:rPr lang="ru-RU" sz="900" dirty="0" smtClean="0">
                <a:solidFill>
                  <a:srgbClr val="595959"/>
                </a:solidFill>
              </a:rPr>
              <a:t>крем-уход, </a:t>
            </a:r>
          </a:p>
          <a:p>
            <a:pPr algn="ctr"/>
            <a:r>
              <a:rPr lang="ru-RU" sz="900" dirty="0" smtClean="0">
                <a:solidFill>
                  <a:srgbClr val="595959"/>
                </a:solidFill>
              </a:rPr>
              <a:t>Код  32199</a:t>
            </a:r>
            <a:endParaRPr lang="ru-RU" sz="900" dirty="0">
              <a:solidFill>
                <a:srgbClr val="595959"/>
              </a:solidFill>
            </a:endParaRPr>
          </a:p>
          <a:p>
            <a:pPr algn="ctr"/>
            <a:endParaRPr lang="ru-RU" sz="200" dirty="0" smtClean="0">
              <a:solidFill>
                <a:srgbClr val="595959"/>
              </a:solidFill>
            </a:endParaRPr>
          </a:p>
          <a:p>
            <a:pPr algn="ctr"/>
            <a:r>
              <a:rPr lang="ru-RU" sz="900" dirty="0" smtClean="0">
                <a:solidFill>
                  <a:srgbClr val="595959"/>
                </a:solidFill>
              </a:rPr>
              <a:t>Питательное </a:t>
            </a:r>
            <a:r>
              <a:rPr lang="ru-RU" sz="900" dirty="0">
                <a:solidFill>
                  <a:srgbClr val="595959"/>
                </a:solidFill>
              </a:rPr>
              <a:t>масло для </a:t>
            </a:r>
            <a:r>
              <a:rPr lang="ru-RU" sz="900" dirty="0" smtClean="0">
                <a:solidFill>
                  <a:srgbClr val="595959"/>
                </a:solidFill>
              </a:rPr>
              <a:t>лица, </a:t>
            </a:r>
          </a:p>
          <a:p>
            <a:pPr algn="ctr"/>
            <a:r>
              <a:rPr lang="ru-RU" sz="900" dirty="0" smtClean="0">
                <a:solidFill>
                  <a:srgbClr val="595959"/>
                </a:solidFill>
              </a:rPr>
              <a:t> </a:t>
            </a:r>
            <a:r>
              <a:rPr lang="ru-RU" sz="900" dirty="0">
                <a:solidFill>
                  <a:srgbClr val="595959"/>
                </a:solidFill>
              </a:rPr>
              <a:t>Код </a:t>
            </a:r>
            <a:r>
              <a:rPr lang="ru-RU" sz="900" dirty="0" smtClean="0">
                <a:solidFill>
                  <a:srgbClr val="595959"/>
                </a:solidFill>
              </a:rPr>
              <a:t>32201</a:t>
            </a:r>
          </a:p>
          <a:p>
            <a:pPr algn="ctr"/>
            <a:endParaRPr lang="ru-RU" sz="900" dirty="0">
              <a:solidFill>
                <a:srgbClr val="595959"/>
              </a:solidFill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idx="10"/>
          </p:nvPr>
        </p:nvSpPr>
        <p:spPr>
          <a:xfrm>
            <a:off x="2627784" y="2463738"/>
            <a:ext cx="3152808" cy="2538282"/>
          </a:xfrm>
        </p:spPr>
        <p:txBody>
          <a:bodyPr/>
          <a:lstStyle/>
          <a:p>
            <a:pPr marL="0" indent="0">
              <a:buNone/>
            </a:pPr>
            <a:r>
              <a:rPr lang="ru-RU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Ключевые ингредиенты:</a:t>
            </a:r>
            <a:endParaRPr lang="ru-RU" sz="11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Шведская брусника-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сильнейший антиоксидант, за счет содержания большого количества витаминов A, C, E, полезных сахаров, витаминов группы B, минеральных солей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. </a:t>
            </a:r>
          </a:p>
          <a:p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Экстракт хлопка улучшает защитные функции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кожи, повышая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эффективность механизмов самозащиты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. </a:t>
            </a:r>
          </a:p>
          <a:p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Экстракт ромашки оказывает на кожу противовоспалительное,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смягчающее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успокаивающее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и ранозаживляющее действие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. </a:t>
            </a:r>
          </a:p>
          <a:p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Экстракт василька – позволяет снизить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стрессовые нагрузки на кожу, возникающие вследствие загрязнения атмосферы, УФ-излучения, резких перепадов температур.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idx="11"/>
          </p:nvPr>
        </p:nvSpPr>
        <p:spPr>
          <a:xfrm>
            <a:off x="5907821" y="2463738"/>
            <a:ext cx="2983841" cy="2538282"/>
          </a:xfrm>
        </p:spPr>
        <p:txBody>
          <a:bodyPr/>
          <a:lstStyle/>
          <a:p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ru-RU" sz="5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2" descr="N:\MARKETING\SKC\Brands\Ecobeauty\New EcoBeauty\Design\Eco Beauty 3D\mis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4" b="90164" l="40793" r="599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76" t="3577" r="43495" b="12666"/>
          <a:stretch/>
        </p:blipFill>
        <p:spPr bwMode="auto">
          <a:xfrm>
            <a:off x="1619672" y="871587"/>
            <a:ext cx="674874" cy="190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N:\MARKETING\SKC\Brands\Ecobeauty\New EcoBeauty\Design\Eco Beauty 3D\fac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96" b="90422" l="39325" r="59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0" t="5236" r="40561" b="16869"/>
          <a:stretch/>
        </p:blipFill>
        <p:spPr bwMode="auto">
          <a:xfrm>
            <a:off x="1212563" y="1363327"/>
            <a:ext cx="568898" cy="121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N:\MARKETING\SKC\Brands\Ecobeauty\New EcoBeauty\Design\Eco Beauty 3D\oil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867" l="40689" r="578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87" t="2434" r="42735"/>
          <a:stretch/>
        </p:blipFill>
        <p:spPr bwMode="auto">
          <a:xfrm>
            <a:off x="369510" y="1088719"/>
            <a:ext cx="554220" cy="1658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N:\MARKETING\SKC\Brands\Ecobeauty\New EcoBeauty\Design\Eco Beauty 3D\eye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13" b="98929" l="37184" r="62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06" r="39007"/>
          <a:stretch/>
        </p:blipFill>
        <p:spPr bwMode="auto">
          <a:xfrm rot="4530436">
            <a:off x="1171832" y="1985349"/>
            <a:ext cx="429306" cy="1417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53592" y="3003798"/>
            <a:ext cx="2519461" cy="144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Для получения заявленного </a:t>
            </a:r>
            <a:r>
              <a:rPr lang="ru-RU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эффекта от использования средств - </a:t>
            </a: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рекомендуем использовать </a:t>
            </a:r>
            <a:r>
              <a:rPr lang="ru-RU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их в комплексе,  приобретая все продукты серии</a:t>
            </a:r>
            <a:endParaRPr lang="ru-RU" sz="14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7930" y="4515966"/>
            <a:ext cx="129756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 14 ББ</a:t>
            </a:r>
            <a:endParaRPr lang="en-US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235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07654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Какой</a:t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стильный аксессуар для отдыха на природе или даче</a:t>
            </a:r>
            <a:b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вы можете приобрести</a:t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в каталоге №6?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50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51570"/>
            <a:ext cx="8064896" cy="3164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04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844365" y="555526"/>
            <a:ext cx="6219038" cy="129614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sz="1600" dirty="0" smtClean="0">
                <a:solidFill>
                  <a:srgbClr val="595959"/>
                </a:solidFill>
              </a:rPr>
              <a:t>Подвесной гамак –  </a:t>
            </a:r>
            <a:r>
              <a:rPr lang="ru-RU" sz="1600" dirty="0">
                <a:solidFill>
                  <a:srgbClr val="595959"/>
                </a:solidFill>
              </a:rPr>
              <a:t>самый распространенный вид гамака, используемый с давних времен. Такие гамаки легко крепятся и </a:t>
            </a:r>
            <a:r>
              <a:rPr lang="ru-RU" sz="1600" dirty="0" smtClean="0">
                <a:solidFill>
                  <a:srgbClr val="595959"/>
                </a:solidFill>
              </a:rPr>
              <a:t>удобны </a:t>
            </a:r>
            <a:r>
              <a:rPr lang="ru-RU" sz="1600" dirty="0">
                <a:solidFill>
                  <a:srgbClr val="595959"/>
                </a:solidFill>
              </a:rPr>
              <a:t>для отдыха</a:t>
            </a:r>
            <a:r>
              <a:rPr lang="ru-RU" sz="1600" dirty="0" smtClean="0">
                <a:solidFill>
                  <a:srgbClr val="595959"/>
                </a:solidFill>
              </a:rPr>
              <a:t>.</a:t>
            </a:r>
          </a:p>
          <a:p>
            <a:pPr lvl="0"/>
            <a:r>
              <a:rPr lang="ru-RU" sz="1600" dirty="0" smtClean="0">
                <a:solidFill>
                  <a:srgbClr val="595959"/>
                </a:solidFill>
              </a:rPr>
              <a:t>Полотно гамака отличается яркой расцветкой, которая не только поднимает настроение, но отличается высокой практичностью.</a:t>
            </a:r>
          </a:p>
          <a:p>
            <a:pPr lvl="0"/>
            <a:endParaRPr lang="ru-RU" sz="1600" dirty="0" smtClean="0">
              <a:solidFill>
                <a:srgbClr val="595959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553" y="247315"/>
            <a:ext cx="73126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Гамак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50686" y="4623978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8 - 9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0686" y="3623714"/>
            <a:ext cx="20097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 </a:t>
            </a: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28940</a:t>
            </a:r>
            <a:endParaRPr lang="ru-RU" sz="1200" dirty="0">
              <a:solidFill>
                <a:srgbClr val="595959"/>
              </a:solidFill>
            </a:endParaRP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2816640" y="1995686"/>
            <a:ext cx="3483552" cy="30378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595959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Гамак-полотно достаточно </a:t>
            </a:r>
            <a:r>
              <a:rPr lang="ru-RU" sz="1200" dirty="0">
                <a:solidFill>
                  <a:srgbClr val="595959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легкий и занимает мало </a:t>
            </a:r>
            <a:r>
              <a:rPr lang="ru-RU" sz="1200" dirty="0" smtClean="0">
                <a:solidFill>
                  <a:srgbClr val="595959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места.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595959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1200" dirty="0">
                <a:solidFill>
                  <a:srgbClr val="595959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комплект входит: гамак- полотно, крепежная тесьма, чехол, инструкция по сборке прилагается.</a:t>
            </a:r>
            <a:endParaRPr lang="ru-RU" sz="1200" dirty="0">
              <a:solidFill>
                <a:srgbClr val="595959"/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595959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Материал: лен, хлопок, полиэстер. </a:t>
            </a:r>
            <a:endParaRPr lang="ru-RU" sz="1200" dirty="0">
              <a:solidFill>
                <a:srgbClr val="595959"/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err="1" smtClean="0">
                <a:solidFill>
                  <a:srgbClr val="595959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Размерыгамака</a:t>
            </a:r>
            <a:r>
              <a:rPr lang="ru-RU" sz="1200" dirty="0" smtClean="0">
                <a:solidFill>
                  <a:srgbClr val="595959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ширина </a:t>
            </a:r>
            <a:r>
              <a:rPr lang="ru-RU" sz="1200" dirty="0">
                <a:solidFill>
                  <a:srgbClr val="595959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105 см. х длина 200 см.; крепежная тесьма (2 шт.): 30 см; чехол: 22 х 36 см. </a:t>
            </a:r>
            <a:endParaRPr lang="ru-RU" sz="1200" dirty="0">
              <a:solidFill>
                <a:srgbClr val="595959"/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595959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Рассчитан </a:t>
            </a:r>
            <a:r>
              <a:rPr lang="ru-RU" sz="1200" dirty="0">
                <a:solidFill>
                  <a:srgbClr val="595959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на 1 человека</a:t>
            </a:r>
            <a:r>
              <a:rPr lang="ru-RU" dirty="0">
                <a:solidFill>
                  <a:srgbClr val="595959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595959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Content Placeholder 14"/>
          <p:cNvSpPr txBox="1">
            <a:spLocks/>
          </p:cNvSpPr>
          <p:nvPr/>
        </p:nvSpPr>
        <p:spPr>
          <a:xfrm>
            <a:off x="6444208" y="1995686"/>
            <a:ext cx="2553884" cy="29961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Рекомендуем </a:t>
            </a:r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приобрести вместе с этим продуктом</a:t>
            </a: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Солнцезащитный лосьон </a:t>
            </a:r>
            <a:r>
              <a:rPr lang="ru-RU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Sun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Zone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со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средней степенью защиты SPF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15 (23294)</a:t>
            </a:r>
            <a:endParaRPr lang="ru-RU" sz="100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Солнцезащитный крем для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лица </a:t>
            </a:r>
            <a:r>
              <a:rPr lang="ru-RU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Sun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Zone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с высокой степенью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защиты SPF 50 (23378)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" r="4646"/>
          <a:stretch/>
        </p:blipFill>
        <p:spPr>
          <a:xfrm>
            <a:off x="803593" y="1203598"/>
            <a:ext cx="1703925" cy="225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0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07654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Какие</a:t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модные летние ароматы для </a:t>
            </a:r>
            <a:b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мужчин и женщин </a:t>
            </a:r>
            <a:b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вы можете приобрести</a:t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всего за 339 рублей?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595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20092</TotalTime>
  <Words>2347</Words>
  <Application>Microsoft Office PowerPoint</Application>
  <PresentationFormat>On-screen Show (16:9)</PresentationFormat>
  <Paragraphs>431</Paragraphs>
  <Slides>23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1_Тема Office</vt:lpstr>
      <vt:lpstr>7_Тема Office</vt:lpstr>
      <vt:lpstr>PowerPoint Presentation</vt:lpstr>
      <vt:lpstr>PowerPoint Presentation</vt:lpstr>
      <vt:lpstr>Какая серия по уходу за кожей на 95% состоит из натуральных ингредиентов?   </vt:lpstr>
      <vt:lpstr>PowerPoint Presentation</vt:lpstr>
      <vt:lpstr>PowerPoint Presentation</vt:lpstr>
      <vt:lpstr>Какой стильный аксессуар для отдыха на природе или даче вы можете приобрести в каталоге №6?</vt:lpstr>
      <vt:lpstr>PowerPoint Presentation</vt:lpstr>
      <vt:lpstr>PowerPoint Presentation</vt:lpstr>
      <vt:lpstr>Какие модные летние ароматы для  мужчин и женщин  вы можете приобрести всего за 339 рублей?</vt:lpstr>
      <vt:lpstr>PowerPoint Presentation</vt:lpstr>
      <vt:lpstr>PowerPoint Presentation</vt:lpstr>
      <vt:lpstr>С каким  продуктом серии The ONE  вы сможете создать трендовый образ в каталоге №6?     </vt:lpstr>
      <vt:lpstr>PowerPoint Presentation</vt:lpstr>
      <vt:lpstr>PowerPoint Presentation</vt:lpstr>
      <vt:lpstr> Какой новый продукт интенсивного бренда NovAge по уходу за кожей лица идеально дополнит летний уход?</vt:lpstr>
      <vt:lpstr>PowerPoint Presentation</vt:lpstr>
      <vt:lpstr>PowerPoint Presentation</vt:lpstr>
      <vt:lpstr> Какой продукт поможет качественно улучшить состояние волос и ногтей?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Alexeeva, Natalia</dc:creator>
  <cp:lastModifiedBy>Alexeeva, Natalia</cp:lastModifiedBy>
  <cp:revision>678</cp:revision>
  <cp:lastPrinted>2015-04-09T09:36:16Z</cp:lastPrinted>
  <dcterms:created xsi:type="dcterms:W3CDTF">2015-03-19T10:21:20Z</dcterms:created>
  <dcterms:modified xsi:type="dcterms:W3CDTF">2016-04-04T09:55:58Z</dcterms:modified>
</cp:coreProperties>
</file>