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82" r:id="rId2"/>
    <p:sldMasterId id="2147483732" r:id="rId3"/>
  </p:sldMasterIdLst>
  <p:notesMasterIdLst>
    <p:notesMasterId r:id="rId27"/>
  </p:notesMasterIdLst>
  <p:handoutMasterIdLst>
    <p:handoutMasterId r:id="rId28"/>
  </p:handoutMasterIdLst>
  <p:sldIdLst>
    <p:sldId id="257" r:id="rId4"/>
    <p:sldId id="285" r:id="rId5"/>
    <p:sldId id="258" r:id="rId6"/>
    <p:sldId id="259" r:id="rId7"/>
    <p:sldId id="310" r:id="rId8"/>
    <p:sldId id="261" r:id="rId9"/>
    <p:sldId id="262" r:id="rId10"/>
    <p:sldId id="294" r:id="rId11"/>
    <p:sldId id="291" r:id="rId12"/>
    <p:sldId id="322" r:id="rId13"/>
    <p:sldId id="324" r:id="rId14"/>
    <p:sldId id="325" r:id="rId15"/>
    <p:sldId id="326" r:id="rId16"/>
    <p:sldId id="327" r:id="rId17"/>
    <p:sldId id="328" r:id="rId18"/>
    <p:sldId id="329" r:id="rId19"/>
    <p:sldId id="330" r:id="rId20"/>
    <p:sldId id="316" r:id="rId21"/>
    <p:sldId id="317" r:id="rId22"/>
    <p:sldId id="318" r:id="rId23"/>
    <p:sldId id="280" r:id="rId24"/>
    <p:sldId id="331" r:id="rId25"/>
    <p:sldId id="287" r:id="rId26"/>
  </p:sldIdLst>
  <p:sldSz cx="9144000" cy="5143500" type="screen16x9"/>
  <p:notesSz cx="9926638"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6B9B8"/>
    <a:srgbClr val="948A54"/>
    <a:srgbClr val="FFCCFF"/>
    <a:srgbClr val="FF99CC"/>
    <a:srgbClr val="CC0099"/>
    <a:srgbClr val="9966FF"/>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04" autoAdjust="0"/>
    <p:restoredTop sz="65709" autoAdjust="0"/>
  </p:normalViewPr>
  <p:slideViewPr>
    <p:cSldViewPr>
      <p:cViewPr varScale="1">
        <p:scale>
          <a:sx n="101" d="100"/>
          <a:sy n="101" d="100"/>
        </p:scale>
        <p:origin x="-1902" y="-84"/>
      </p:cViewPr>
      <p:guideLst>
        <p:guide orient="horz" pos="2160"/>
        <p:guide orient="horz" pos="1620"/>
        <p:guide pos="2880"/>
      </p:guideLst>
    </p:cSldViewPr>
  </p:slideViewPr>
  <p:outlineViewPr>
    <p:cViewPr>
      <p:scale>
        <a:sx n="33" d="100"/>
        <a:sy n="33" d="100"/>
      </p:scale>
      <p:origin x="0" y="-948"/>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DF927050-E888-4021-BA44-06E9BCBF50FE}" type="datetimeFigureOut">
              <a:rPr lang="ru-RU" smtClean="0"/>
              <a:t>11.04.2016</a:t>
            </a:fld>
            <a:endParaRPr lang="ru-RU"/>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BDA74A17-938F-42F4-A5F8-7A0B6A280D2D}" type="slidenum">
              <a:rPr lang="ru-RU" smtClean="0"/>
              <a:t>‹#›</a:t>
            </a:fld>
            <a:endParaRPr lang="ru-RU"/>
          </a:p>
        </p:txBody>
      </p:sp>
    </p:spTree>
    <p:extLst>
      <p:ext uri="{BB962C8B-B14F-4D97-AF65-F5344CB8AC3E}">
        <p14:creationId xmlns:p14="http://schemas.microsoft.com/office/powerpoint/2010/main" val="12258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AD1BD60D-E07F-4D29-A79B-BA37E018C887}" type="datetimeFigureOut">
              <a:rPr lang="ru-RU" smtClean="0"/>
              <a:t>11.04.2016</a:t>
            </a:fld>
            <a:endParaRPr lang="ru-RU"/>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F80DFB95-1AC9-489C-A3E8-0FB4261F37B4}" type="slidenum">
              <a:rPr lang="ru-RU" smtClean="0"/>
              <a:t>‹#›</a:t>
            </a:fld>
            <a:endParaRPr lang="ru-RU"/>
          </a:p>
        </p:txBody>
      </p:sp>
    </p:spTree>
    <p:extLst>
      <p:ext uri="{BB962C8B-B14F-4D97-AF65-F5344CB8AC3E}">
        <p14:creationId xmlns:p14="http://schemas.microsoft.com/office/powerpoint/2010/main" val="217803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F80DFB95-1AC9-489C-A3E8-0FB4261F37B4}" type="slidenum">
              <a:rPr lang="ru-RU" smtClean="0"/>
              <a:t>1</a:t>
            </a:fld>
            <a:endParaRPr lang="ru-RU"/>
          </a:p>
        </p:txBody>
      </p:sp>
    </p:spTree>
    <p:extLst>
      <p:ext uri="{BB962C8B-B14F-4D97-AF65-F5344CB8AC3E}">
        <p14:creationId xmlns:p14="http://schemas.microsoft.com/office/powerpoint/2010/main" val="3902895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a:lnSpc>
                <a:spcPct val="107000"/>
              </a:lnSpc>
              <a:spcAft>
                <a:spcPts val="80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В каталоге №7 Орифлэйм представляет новый фланкер (вариант) любимого, женственного и нежного аромата </a:t>
            </a: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Volare</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 </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31495 Парфюмерная вода </a:t>
            </a:r>
            <a:r>
              <a:rPr lang="ru-RU" sz="1100" b="1" dirty="0" err="1" smtClean="0">
                <a:effectLst/>
                <a:latin typeface="Calibri" panose="020F0502020204030204" pitchFamily="34" charset="0"/>
                <a:ea typeface="Calibri" panose="020F0502020204030204" pitchFamily="34" charset="0"/>
                <a:cs typeface="Times New Roman" panose="02020603050405020304" pitchFamily="18" charset="0"/>
              </a:rPr>
              <a:t>Volare</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b="1" dirty="0" err="1" smtClean="0">
                <a:effectLst/>
                <a:latin typeface="Calibri" panose="020F0502020204030204" pitchFamily="34" charset="0"/>
                <a:ea typeface="Calibri" panose="020F0502020204030204" pitchFamily="34" charset="0"/>
                <a:cs typeface="Times New Roman" panose="02020603050405020304" pitchFamily="18" charset="0"/>
              </a:rPr>
              <a:t>Forever</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 50 мл.</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Описание флакона</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нежный розовый бутон, уже известный по аромату-предшественнику, это уникальный флакон в виде крупного цветка. На сей раз он выполнен в прохладных тонах с выделкой под горный хрусталь. Консервативность оформления, сдержанность и кристальная чистота символизируют невинность и женственность.</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Описание аромата: </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Тип аромата:</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цветочный, розовый.</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Верхние ноты</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розовый грейпфрут, малина, лепестки жасмина. </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Сердце</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белая роза, желтые цветы,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таифская</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роза. </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Шлейф:</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сахарный миндаль, кашемировое дерево, белый мускус.  </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О нотах. Это интересно!</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С древних времен окрестности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Таифа</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называли «розой Аравии, потому что городок, в буквальном смысле, утопал в плантациях этого прекрасного цветка. Много легенд существует о том, как роза попала в Аравию. Розы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Таиф</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пользуются большим спросом в королевстве и других арабских странах, их аромат считается особенным, за счет своего благоухания. Для получения этого драгоценного эфирного масла, бутоны собирают только утром, перед тем, как они раскроются, для того, чтобы сберечь драгоценный аромат.</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i="1" kern="1200" dirty="0" smtClean="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В каталоге №7 есть возможность приобрести парфюмерную воду </a:t>
            </a:r>
            <a:r>
              <a:rPr lang="ru-RU" sz="1100" i="1" kern="1200" dirty="0" err="1" smtClean="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Volare</a:t>
            </a:r>
            <a:r>
              <a:rPr lang="ru-RU" sz="1100" i="1" kern="1200" dirty="0" smtClean="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ru-RU" sz="1100" i="1" kern="1200" dirty="0" err="1" smtClean="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Forever</a:t>
            </a:r>
            <a:r>
              <a:rPr lang="ru-RU" sz="1100" i="1" kern="1200" dirty="0" smtClean="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код 31495, за 979 рублей.</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b="1" i="1" dirty="0" smtClean="0">
                <a:effectLst/>
                <a:latin typeface="Calibri" panose="020F0502020204030204" pitchFamily="34" charset="0"/>
                <a:ea typeface="Calibri" panose="020F0502020204030204" pitchFamily="34" charset="0"/>
                <a:cs typeface="Times New Roman" panose="02020603050405020304" pitchFamily="18" charset="0"/>
              </a:rPr>
              <a:t>Внимание акция!</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i="1" dirty="0" smtClean="0">
                <a:effectLst/>
                <a:latin typeface="Calibri" panose="020F0502020204030204" pitchFamily="34" charset="0"/>
                <a:ea typeface="Calibri" panose="020F0502020204030204" pitchFamily="34" charset="0"/>
                <a:cs typeface="Times New Roman" panose="02020603050405020304" pitchFamily="18" charset="0"/>
              </a:rPr>
              <a:t>Если вы сделали заказ на 300 рублей из каталога №6/2016, сделайте заказ на сумму 300 рублей в этом каталоге и получите возможность приобрести новую парфюмерную воду </a:t>
            </a:r>
            <a:r>
              <a:rPr lang="ru-RU" sz="1100" i="1" dirty="0" err="1" smtClean="0">
                <a:effectLst/>
                <a:latin typeface="Calibri" panose="020F0502020204030204" pitchFamily="34" charset="0"/>
                <a:ea typeface="Calibri" panose="020F0502020204030204" pitchFamily="34" charset="0"/>
                <a:cs typeface="Times New Roman" panose="02020603050405020304" pitchFamily="18" charset="0"/>
              </a:rPr>
              <a:t>Volare</a:t>
            </a:r>
            <a:r>
              <a:rPr lang="ru-RU" sz="11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i="1" dirty="0" err="1" smtClean="0">
                <a:effectLst/>
                <a:latin typeface="Calibri" panose="020F0502020204030204" pitchFamily="34" charset="0"/>
                <a:ea typeface="Calibri" panose="020F0502020204030204" pitchFamily="34" charset="0"/>
                <a:cs typeface="Times New Roman" panose="02020603050405020304" pitchFamily="18" charset="0"/>
              </a:rPr>
              <a:t>Forever</a:t>
            </a:r>
            <a:r>
              <a:rPr lang="ru-RU" sz="1100" i="1" dirty="0" smtClean="0">
                <a:effectLst/>
                <a:latin typeface="Calibri" panose="020F0502020204030204" pitchFamily="34" charset="0"/>
                <a:ea typeface="Calibri" panose="020F0502020204030204" pitchFamily="34" charset="0"/>
                <a:cs typeface="Times New Roman" panose="02020603050405020304" pitchFamily="18" charset="0"/>
              </a:rPr>
              <a:t>* (специальный код для участников акции 530495) всего за 599 рублей, со скидкой 55%!</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i="1" dirty="0" smtClean="0">
                <a:effectLst/>
                <a:latin typeface="Calibri" panose="020F0502020204030204" pitchFamily="34" charset="0"/>
                <a:ea typeface="Calibri" panose="020F0502020204030204" pitchFamily="34" charset="0"/>
                <a:cs typeface="Times New Roman" panose="02020603050405020304" pitchFamily="18" charset="0"/>
              </a:rPr>
              <a:t>*Предложение действительно при единовременном заказе продуктов. Для заказа товара по специальной цене из этого каталога указывай в бланке специальный код. В случае если продукт, продающийся по специальной цене, закончится, мы предложим замену.</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Досье парфюмера: </a:t>
            </a:r>
            <a:r>
              <a:rPr lang="ru-RU" sz="1100" b="1" dirty="0" err="1" smtClean="0">
                <a:effectLst/>
                <a:latin typeface="Calibri" panose="020F0502020204030204" pitchFamily="34" charset="0"/>
                <a:ea typeface="Calibri" panose="020F0502020204030204" pitchFamily="34" charset="0"/>
                <a:cs typeface="Times New Roman" panose="02020603050405020304" pitchFamily="18" charset="0"/>
              </a:rPr>
              <a:t>Венсан</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b="1" dirty="0" err="1" smtClean="0">
                <a:effectLst/>
                <a:latin typeface="Calibri" panose="020F0502020204030204" pitchFamily="34" charset="0"/>
                <a:ea typeface="Calibri" panose="020F0502020204030204" pitchFamily="34" charset="0"/>
                <a:cs typeface="Times New Roman" panose="02020603050405020304" pitchFamily="18" charset="0"/>
              </a:rPr>
              <a:t>Шалле</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b="1" dirty="0" err="1" smtClean="0">
                <a:effectLst/>
                <a:latin typeface="Calibri" panose="020F0502020204030204" pitchFamily="34" charset="0"/>
                <a:ea typeface="Calibri" panose="020F0502020204030204" pitchFamily="34" charset="0"/>
                <a:cs typeface="Times New Roman" panose="02020603050405020304" pitchFamily="18" charset="0"/>
              </a:rPr>
              <a:t>Vincent</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b="1" dirty="0" err="1" smtClean="0">
                <a:effectLst/>
                <a:latin typeface="Calibri" panose="020F0502020204030204" pitchFamily="34" charset="0"/>
                <a:ea typeface="Calibri" panose="020F0502020204030204" pitchFamily="34" charset="0"/>
                <a:cs typeface="Times New Roman" panose="02020603050405020304" pitchFamily="18" charset="0"/>
              </a:rPr>
              <a:t>Schaller</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Венсан</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начал работать в компании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Firmenich</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в 1996 году «по счастливому стечению обстоятельств», после того как защитил докторскую степень по химии. Дядя мечтал о другой карьере для Винсента: хотел устроить его на работу в фармацевтическую лабораторию. Но его родственники даже не предполагали, что судьба юноши была предрешена еще в 15 лет, когда он проникся книгой Патрика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Зюскинда</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«Парфюмер».</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А дальше все происходило само собой: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Венсан</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получил повышение и стал ассистентом вместо лаборанта еще до перевода в Бразильский филиал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Firmenich</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в 2000 году. Таким образом, он получил возможность поработать со всеми сегментами рынка, включая средства по уходу за домом, продукты по уходу за телом и парфюмерию. Переезд в Бразилию сделал жизнь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Венсана</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более яркой и интересной, и это оказало существенное влияние на создаваемые им ароматы. После Сан-Пауло он еще некоторое время работал в Нью-Йорке, а затем перебрался в Парижский офис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Firmenich</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Венсан</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привык всегда смотреть только вперед, и тем удивительнее кажется то, с какой нежностью он вспоминает семейные каникулы в Швейцарии, проведенные в сельском доме у дедушки с бабушкой и ставшие впоследствии одним из источников его творческого вдохновения. Парфюмер считает, что именно природа этого региона, особый колорит и даже национальная кухня находят свое отражение в каждой нотке, которую он добавляет в свои даже самые простые ароматы. Позитивный настрой и уверенность в себе обеспечили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Венсану</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счастливую жизнь и успешное будущее.</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Наиболее яркие достижения парфюмера:</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Paul</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Smith</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Sunshine</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Women</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Paul</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Smith</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Rose &amp; Rose for </a:t>
            </a: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Esika</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Today Tomorrow Always </a:t>
            </a: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Foverer</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for Avon</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Esprit Urban Nature Summer for Esprit Woman</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Free Emotion for Adidas</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My Red by Demi Moore for </a:t>
            </a: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Oriflame</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Pink Sparkle for Kylie Minogue</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80DFB95-1AC9-489C-A3E8-0FB4261F37B4}" type="slidenum">
              <a:rPr lang="ru-RU" smtClean="0"/>
              <a:t>13</a:t>
            </a:fld>
            <a:endParaRPr lang="ru-RU"/>
          </a:p>
        </p:txBody>
      </p:sp>
    </p:spTree>
    <p:extLst>
      <p:ext uri="{BB962C8B-B14F-4D97-AF65-F5344CB8AC3E}">
        <p14:creationId xmlns:p14="http://schemas.microsoft.com/office/powerpoint/2010/main" val="66718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0DFB95-1AC9-489C-A3E8-0FB4261F37B4}" type="slidenum">
              <a:rPr lang="ru-RU" smtClean="0"/>
              <a:t>14</a:t>
            </a:fld>
            <a:endParaRPr lang="ru-RU"/>
          </a:p>
        </p:txBody>
      </p:sp>
    </p:spTree>
    <p:extLst>
      <p:ext uri="{BB962C8B-B14F-4D97-AF65-F5344CB8AC3E}">
        <p14:creationId xmlns:p14="http://schemas.microsoft.com/office/powerpoint/2010/main" val="910337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0DFB95-1AC9-489C-A3E8-0FB4261F37B4}" type="slidenum">
              <a:rPr lang="ru-RU" smtClean="0"/>
              <a:t>15</a:t>
            </a:fld>
            <a:endParaRPr lang="ru-RU"/>
          </a:p>
        </p:txBody>
      </p:sp>
    </p:spTree>
    <p:extLst>
      <p:ext uri="{BB962C8B-B14F-4D97-AF65-F5344CB8AC3E}">
        <p14:creationId xmlns:p14="http://schemas.microsoft.com/office/powerpoint/2010/main" val="429120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a:lnSpc>
                <a:spcPct val="107000"/>
              </a:lnSpc>
              <a:spcAft>
                <a:spcPts val="80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Возраст после 35 лет – это время более внимательного и тщательного ухода за кожей лица. Именно в этот период начинается замедление выработки основных структурных белков кожи коллагена и эластина. И именно эта физиологическая особенность женского организма приводит к тому, что на коже начинают появляться морщины. В каталоге №4 в бренде </a:t>
            </a: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NovAge</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вышла обновленная серия </a:t>
            </a: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Ecollagen</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направленная на борьбу с морщинами.  А в каталоге № 7 выходит дополнительный продукт из этой серии </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32655 Легкий дневной крем против морщин </a:t>
            </a:r>
            <a:r>
              <a:rPr lang="ru-RU" sz="1100" b="1" dirty="0" err="1" smtClean="0">
                <a:effectLst/>
                <a:latin typeface="Calibri" panose="020F0502020204030204" pitchFamily="34" charset="0"/>
                <a:ea typeface="Calibri" panose="020F0502020204030204" pitchFamily="34" charset="0"/>
                <a:cs typeface="Times New Roman" panose="02020603050405020304" pitchFamily="18" charset="0"/>
              </a:rPr>
              <a:t>NovAge</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b="1" dirty="0" err="1" smtClean="0">
                <a:effectLst/>
                <a:latin typeface="Calibri" panose="020F0502020204030204" pitchFamily="34" charset="0"/>
                <a:ea typeface="Calibri" panose="020F0502020204030204" pitchFamily="34" charset="0"/>
                <a:cs typeface="Times New Roman" panose="02020603050405020304" pitchFamily="18" charset="0"/>
              </a:rPr>
              <a:t>Ecollagen</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 50 мл. </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Это средство интересно тем, что имеет облегченную, быстро впитывающуюся текстуру флюида и рекомендуется обладательницам жирного и комбинированного типа кожи, особенно в теплое и в жаркое время года.</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100" dirty="0" smtClean="0">
                <a:effectLst/>
                <a:latin typeface="Calibri" panose="020F0502020204030204" pitchFamily="34" charset="0"/>
                <a:ea typeface="Calibri" panose="020F0502020204030204" pitchFamily="34" charset="0"/>
                <a:cs typeface="Tahoma" panose="020B0604030504040204" pitchFamily="34" charset="0"/>
              </a:rPr>
              <a:t>Ключевые ингредиенты:</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ru-RU" sz="1100" b="1" dirty="0" smtClean="0">
                <a:effectLst/>
                <a:latin typeface="Calibri" panose="020F0502020204030204" pitchFamily="34" charset="0"/>
                <a:ea typeface="Times New Roman" panose="02020603050405020304" pitchFamily="18" charset="0"/>
                <a:cs typeface="Tahoma" panose="020B0604030504040204" pitchFamily="34" charset="0"/>
              </a:rPr>
              <a:t>Запатентованная </a:t>
            </a:r>
            <a:r>
              <a:rPr lang="ru-RU" sz="1100" b="1" dirty="0" err="1" smtClean="0">
                <a:effectLst/>
                <a:latin typeface="Calibri" panose="020F0502020204030204" pitchFamily="34" charset="0"/>
                <a:ea typeface="Times New Roman" panose="02020603050405020304" pitchFamily="18" charset="0"/>
                <a:cs typeface="Tahoma" panose="020B0604030504040204" pitchFamily="34" charset="0"/>
              </a:rPr>
              <a:t>Трипептид</a:t>
            </a:r>
            <a:r>
              <a:rPr lang="ru-RU" sz="1100" b="1" dirty="0" smtClean="0">
                <a:effectLst/>
                <a:latin typeface="Calibri" panose="020F0502020204030204" pitchFamily="34" charset="0"/>
                <a:ea typeface="Times New Roman" panose="02020603050405020304" pitchFamily="18" charset="0"/>
                <a:cs typeface="Tahoma" panose="020B0604030504040204" pitchFamily="34" charset="0"/>
              </a:rPr>
              <a:t>-технология</a:t>
            </a:r>
            <a:r>
              <a:rPr lang="ru-RU" sz="1100" dirty="0" smtClean="0">
                <a:effectLst/>
                <a:latin typeface="Calibri" panose="020F0502020204030204" pitchFamily="34" charset="0"/>
                <a:ea typeface="Times New Roman" panose="02020603050405020304" pitchFamily="18" charset="0"/>
                <a:cs typeface="Tahoma" panose="020B0604030504040204" pitchFamily="34" charset="0"/>
              </a:rPr>
              <a:t> основана на трех растительных пептидах, полученных из </a:t>
            </a:r>
            <a:r>
              <a:rPr lang="ru-RU" sz="1100" b="1" dirty="0" smtClean="0">
                <a:effectLst/>
                <a:latin typeface="Calibri" panose="020F0502020204030204" pitchFamily="34" charset="0"/>
                <a:ea typeface="Times New Roman" panose="02020603050405020304" pitchFamily="18" charset="0"/>
                <a:cs typeface="Tahoma" panose="020B0604030504040204" pitchFamily="34" charset="0"/>
              </a:rPr>
              <a:t>пшеницы, риса и дрожжей</a:t>
            </a:r>
            <a:r>
              <a:rPr lang="ru-RU" sz="1100" dirty="0" smtClean="0">
                <a:effectLst/>
                <a:latin typeface="Calibri" panose="020F0502020204030204" pitchFamily="34" charset="0"/>
                <a:ea typeface="Times New Roman" panose="02020603050405020304" pitchFamily="18" charset="0"/>
                <a:cs typeface="Tahoma" panose="020B0604030504040204" pitchFamily="34" charset="0"/>
              </a:rPr>
              <a:t>, которые обладают сильными </a:t>
            </a:r>
            <a:r>
              <a:rPr lang="ru-RU" sz="1100" dirty="0" err="1" smtClean="0">
                <a:effectLst/>
                <a:latin typeface="Calibri" panose="020F0502020204030204" pitchFamily="34" charset="0"/>
                <a:ea typeface="Times New Roman" panose="02020603050405020304" pitchFamily="18" charset="0"/>
                <a:cs typeface="Tahoma" panose="020B0604030504040204" pitchFamily="34" charset="0"/>
              </a:rPr>
              <a:t>антивозрастными</a:t>
            </a:r>
            <a:r>
              <a:rPr lang="ru-RU" sz="1100" dirty="0" smtClean="0">
                <a:effectLst/>
                <a:latin typeface="Calibri" panose="020F0502020204030204" pitchFamily="34" charset="0"/>
                <a:ea typeface="Times New Roman" panose="02020603050405020304" pitchFamily="18" charset="0"/>
                <a:cs typeface="Tahoma" panose="020B0604030504040204" pitchFamily="34" charset="0"/>
              </a:rPr>
              <a:t> свойствами:</a:t>
            </a:r>
            <a:endParaRPr lang="ru-RU" sz="1100" dirty="0" smtClean="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ru-RU" sz="1100" dirty="0" smtClean="0">
                <a:effectLst/>
                <a:latin typeface="Calibri" panose="020F0502020204030204" pitchFamily="34" charset="0"/>
                <a:ea typeface="Times New Roman" panose="02020603050405020304" pitchFamily="18" charset="0"/>
                <a:cs typeface="Tahoma" panose="020B0604030504040204" pitchFamily="34" charset="0"/>
              </a:rPr>
              <a:t>пептид пшеницы защищает ДНК клеток от фотостарения, усиливая механизмы самозащиты;</a:t>
            </a:r>
            <a:endParaRPr lang="ru-RU" sz="1100" dirty="0" smtClean="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ru-RU" sz="1100" dirty="0" smtClean="0">
                <a:effectLst/>
                <a:latin typeface="Calibri" panose="020F0502020204030204" pitchFamily="34" charset="0"/>
                <a:ea typeface="Times New Roman" panose="02020603050405020304" pitchFamily="18" charset="0"/>
                <a:cs typeface="Tahoma" panose="020B0604030504040204" pitchFamily="34" charset="0"/>
              </a:rPr>
              <a:t>пептид риса активирует клеточную энергию для ускорения синтеза коллагена;</a:t>
            </a:r>
            <a:endParaRPr lang="ru-RU" sz="1100" dirty="0" smtClean="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ru-RU" sz="1100" dirty="0" smtClean="0">
                <a:effectLst/>
                <a:latin typeface="Calibri" panose="020F0502020204030204" pitchFamily="34" charset="0"/>
                <a:ea typeface="Times New Roman" panose="02020603050405020304" pitchFamily="18" charset="0"/>
                <a:cs typeface="Tahoma" panose="020B0604030504040204" pitchFamily="34" charset="0"/>
              </a:rPr>
              <a:t>пептид дрожжей отвечает за синтез коллагена и укрепляет структуру кожи;</a:t>
            </a:r>
            <a:endParaRPr lang="ru-RU" sz="1100" dirty="0" smtClean="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ru-RU" sz="1100" dirty="0" smtClean="0">
                <a:effectLst/>
                <a:latin typeface="Calibri" panose="020F0502020204030204" pitchFamily="34" charset="0"/>
                <a:ea typeface="Calibri" panose="020F0502020204030204" pitchFamily="34" charset="0"/>
                <a:cs typeface="Tahoma" panose="020B0604030504040204" pitchFamily="34" charset="0"/>
              </a:rPr>
              <a:t>В лабораторных условиях каждый из этих пептидов показывает высокую способность стимулировать производство коллагена, и, объединенные вместе, они демонстрируют невероятный синергетический эффект – синтез коллагена протекает почти в два раза активнее, чем с каждым из них по отдельности***.</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100" b="1" dirty="0" smtClean="0">
                <a:effectLst/>
                <a:latin typeface="Calibri" panose="020F0502020204030204" pitchFamily="34" charset="0"/>
                <a:ea typeface="Times New Roman" panose="02020603050405020304" pitchFamily="18" charset="0"/>
                <a:cs typeface="Tahoma" panose="020B0604030504040204" pitchFamily="34" charset="0"/>
              </a:rPr>
              <a:t>Экстракт стволовых клеток</a:t>
            </a:r>
            <a:r>
              <a:rPr lang="ru-RU" sz="1100" dirty="0" smtClean="0">
                <a:effectLst/>
                <a:latin typeface="Calibri" panose="020F0502020204030204" pitchFamily="34" charset="0"/>
                <a:ea typeface="Times New Roman" panose="02020603050405020304" pitchFamily="18" charset="0"/>
                <a:cs typeface="Tahoma" panose="020B0604030504040204" pitchFamily="34" charset="0"/>
              </a:rPr>
              <a:t> растений семейства пасленовых стимулирует выработку коллагена и нормализует его внутриклеточное производство, нейтрализуя энзимы, которые замедляют этот процесс. Клинически доказано, что экстракт стволовых клеток растений активирует синтез коллагена больше чем на 200%**.</a:t>
            </a:r>
            <a:endParaRPr lang="ru-RU" sz="1100" dirty="0" smtClean="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ru-RU" sz="1100" dirty="0" smtClean="0">
                <a:effectLst/>
                <a:latin typeface="Calibri" panose="020F0502020204030204" pitchFamily="34" charset="0"/>
                <a:ea typeface="Calibri" panose="020F0502020204030204" pitchFamily="34" charset="0"/>
                <a:cs typeface="Tahoma" panose="020B0604030504040204" pitchFamily="34" charset="0"/>
              </a:rPr>
              <a:t>Результат – отлаженная система производства коллагена в коже, который буквально выталкивает морщины изнутри. Вы обязательно почувствуете разницу: клинические тестирования показали, что средства </a:t>
            </a:r>
            <a:r>
              <a:rPr lang="ru-RU" sz="1100" dirty="0" err="1" smtClean="0">
                <a:effectLst/>
                <a:latin typeface="Calibri" panose="020F0502020204030204" pitchFamily="34" charset="0"/>
                <a:ea typeface="Calibri" panose="020F0502020204030204" pitchFamily="34" charset="0"/>
                <a:cs typeface="Tahoma" panose="020B0604030504040204" pitchFamily="34" charset="0"/>
              </a:rPr>
              <a:t>Ecollagen</a:t>
            </a:r>
            <a:r>
              <a:rPr lang="ru-RU" sz="1100" dirty="0" smtClean="0">
                <a:effectLst/>
                <a:latin typeface="Calibri" panose="020F0502020204030204" pitchFamily="34" charset="0"/>
                <a:ea typeface="Calibri" panose="020F0502020204030204" pitchFamily="34" charset="0"/>
                <a:cs typeface="Tahoma" panose="020B0604030504040204" pitchFamily="34" charset="0"/>
              </a:rPr>
              <a:t> сокращают количество морщин на 33% за 12 недель*, делая кожу более мягкой, ровной и свежей.</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*По результатам клинических испытаний с использованием Дневного и Ночного крема против морщин</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**Экстракт стволовых клеток растений – тест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in</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vitro</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***Тесты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in</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Vitro</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i="1" dirty="0" smtClean="0">
                <a:effectLst/>
                <a:latin typeface="Calibri" panose="020F0502020204030204" pitchFamily="34" charset="0"/>
                <a:ea typeface="Calibri" panose="020F0502020204030204" pitchFamily="34" charset="0"/>
                <a:cs typeface="Times New Roman" panose="02020603050405020304" pitchFamily="18" charset="0"/>
              </a:rPr>
              <a:t>В каталоге № 7 есть возможность приобрести легкий дневной крем против морщин </a:t>
            </a:r>
            <a:r>
              <a:rPr lang="ru-RU" sz="1100" i="1" dirty="0" err="1" smtClean="0">
                <a:effectLst/>
                <a:latin typeface="Calibri" panose="020F0502020204030204" pitchFamily="34" charset="0"/>
                <a:ea typeface="Calibri" panose="020F0502020204030204" pitchFamily="34" charset="0"/>
                <a:cs typeface="Times New Roman" panose="02020603050405020304" pitchFamily="18" charset="0"/>
              </a:rPr>
              <a:t>NovAge</a:t>
            </a:r>
            <a:r>
              <a:rPr lang="ru-RU" sz="11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i="1" dirty="0" err="1" smtClean="0">
                <a:effectLst/>
                <a:latin typeface="Calibri" panose="020F0502020204030204" pitchFamily="34" charset="0"/>
                <a:ea typeface="Calibri" panose="020F0502020204030204" pitchFamily="34" charset="0"/>
                <a:cs typeface="Times New Roman" panose="02020603050405020304" pitchFamily="18" charset="0"/>
              </a:rPr>
              <a:t>Ecollagen</a:t>
            </a:r>
            <a:r>
              <a:rPr lang="ru-RU" sz="1100" i="1" dirty="0" smtClean="0">
                <a:effectLst/>
                <a:latin typeface="Calibri" panose="020F0502020204030204" pitchFamily="34" charset="0"/>
                <a:ea typeface="Calibri" panose="020F0502020204030204" pitchFamily="34" charset="0"/>
                <a:cs typeface="Times New Roman" panose="02020603050405020304" pitchFamily="18" charset="0"/>
              </a:rPr>
              <a:t>, код 32655, за 1039 рублей.</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80DFB95-1AC9-489C-A3E8-0FB4261F37B4}" type="slidenum">
              <a:rPr lang="ru-RU" smtClean="0"/>
              <a:t>16</a:t>
            </a:fld>
            <a:endParaRPr lang="ru-RU"/>
          </a:p>
        </p:txBody>
      </p:sp>
    </p:spTree>
    <p:extLst>
      <p:ext uri="{BB962C8B-B14F-4D97-AF65-F5344CB8AC3E}">
        <p14:creationId xmlns:p14="http://schemas.microsoft.com/office/powerpoint/2010/main" val="394185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80DFB95-1AC9-489C-A3E8-0FB4261F37B4}" type="slidenum">
              <a:rPr lang="ru-RU" smtClean="0"/>
              <a:t>17</a:t>
            </a:fld>
            <a:endParaRPr lang="ru-RU"/>
          </a:p>
        </p:txBody>
      </p:sp>
    </p:spTree>
    <p:extLst>
      <p:ext uri="{BB962C8B-B14F-4D97-AF65-F5344CB8AC3E}">
        <p14:creationId xmlns:p14="http://schemas.microsoft.com/office/powerpoint/2010/main" val="39211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0DFB95-1AC9-489C-A3E8-0FB4261F37B4}" type="slidenum">
              <a:rPr lang="ru-RU" smtClean="0"/>
              <a:t>18</a:t>
            </a:fld>
            <a:endParaRPr lang="ru-RU"/>
          </a:p>
        </p:txBody>
      </p:sp>
    </p:spTree>
    <p:extLst>
      <p:ext uri="{BB962C8B-B14F-4D97-AF65-F5344CB8AC3E}">
        <p14:creationId xmlns:p14="http://schemas.microsoft.com/office/powerpoint/2010/main" val="2344875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В каталоге №6 2016 вышла обновленная серия </a:t>
            </a:r>
            <a:r>
              <a:rPr lang="en-US" sz="1200" kern="1200" dirty="0" err="1" smtClean="0">
                <a:solidFill>
                  <a:schemeClr val="tx1"/>
                </a:solidFill>
                <a:effectLst/>
                <a:latin typeface="+mn-lt"/>
                <a:ea typeface="+mn-ea"/>
                <a:cs typeface="+mn-cs"/>
              </a:rPr>
              <a:t>Ecobeauty</a:t>
            </a:r>
            <a:r>
              <a:rPr lang="ru-RU" sz="1200" kern="1200" dirty="0" smtClean="0">
                <a:solidFill>
                  <a:schemeClr val="tx1"/>
                </a:solidFill>
                <a:effectLst/>
                <a:latin typeface="+mn-lt"/>
                <a:ea typeface="+mn-ea"/>
                <a:cs typeface="+mn-cs"/>
              </a:rPr>
              <a:t>, серия, на основе натуральных и органических ингредиентов</a:t>
            </a:r>
          </a:p>
          <a:p>
            <a:r>
              <a:rPr lang="ru-RU" sz="1200" kern="1200" dirty="0" smtClean="0">
                <a:solidFill>
                  <a:schemeClr val="tx1"/>
                </a:solidFill>
                <a:effectLst/>
                <a:latin typeface="+mn-lt"/>
                <a:ea typeface="+mn-ea"/>
                <a:cs typeface="+mn-cs"/>
              </a:rPr>
              <a:t>Чистота ингредиентов и их высокая питательная ценность гарантирована сертификатами </a:t>
            </a:r>
            <a:r>
              <a:rPr lang="ru-RU" sz="1200" b="1" kern="1200" dirty="0" err="1" smtClean="0">
                <a:solidFill>
                  <a:schemeClr val="tx1"/>
                </a:solidFill>
                <a:effectLst/>
                <a:latin typeface="+mn-lt"/>
                <a:ea typeface="+mn-ea"/>
                <a:cs typeface="+mn-cs"/>
              </a:rPr>
              <a:t>Ecocert</a:t>
            </a:r>
            <a:r>
              <a:rPr lang="ru-RU" sz="1200" kern="1200" dirty="0" smtClean="0">
                <a:solidFill>
                  <a:schemeClr val="tx1"/>
                </a:solidFill>
                <a:effectLst/>
                <a:latin typeface="+mn-lt"/>
                <a:ea typeface="+mn-ea"/>
                <a:cs typeface="+mn-cs"/>
              </a:rPr>
              <a:t> и </a:t>
            </a:r>
            <a:r>
              <a:rPr lang="ru-RU" sz="1200" b="1" kern="1200" dirty="0" err="1" smtClean="0">
                <a:solidFill>
                  <a:schemeClr val="tx1"/>
                </a:solidFill>
                <a:effectLst/>
                <a:latin typeface="+mn-lt"/>
                <a:ea typeface="+mn-ea"/>
                <a:cs typeface="+mn-cs"/>
              </a:rPr>
              <a:t>Fairtrade</a:t>
            </a:r>
            <a:r>
              <a:rPr lang="ru-RU" sz="1200" b="1" kern="1200" dirty="0" smtClean="0">
                <a:solidFill>
                  <a:schemeClr val="tx1"/>
                </a:solidFill>
                <a:effectLst/>
                <a:latin typeface="+mn-lt"/>
                <a:ea typeface="+mn-ea"/>
                <a:cs typeface="+mn-cs"/>
              </a:rPr>
              <a:t>.</a:t>
            </a:r>
          </a:p>
          <a:p>
            <a:endParaRPr lang="ru-RU" sz="1200" kern="1200" dirty="0" smtClean="0">
              <a:solidFill>
                <a:schemeClr val="tx1"/>
              </a:solidFill>
              <a:effectLst/>
              <a:latin typeface="+mn-lt"/>
              <a:ea typeface="+mn-ea"/>
              <a:cs typeface="+mn-cs"/>
            </a:endParaRPr>
          </a:p>
          <a:p>
            <a:pPr>
              <a:lnSpc>
                <a:spcPct val="107000"/>
              </a:lnSpc>
              <a:spcAft>
                <a:spcPts val="80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r>
              <a:rPr lang="ru-RU"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Сертификат </a:t>
            </a:r>
            <a:r>
              <a:rPr lang="ru-RU" sz="12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Ecocert</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предоставляет гарантию, что все продукты разработаны по экологически безвредным технологиям, в том числе:</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ru-RU" sz="1200" dirty="0" smtClean="0">
                <a:solidFill>
                  <a:srgbClr val="000000"/>
                </a:solidFill>
                <a:effectLst/>
                <a:ea typeface="Times New Roman" panose="02020603050405020304" pitchFamily="18" charset="0"/>
                <a:cs typeface="Times New Roman" panose="02020603050405020304" pitchFamily="18" charset="0"/>
              </a:rPr>
              <a:t>В формулах полностью отсутствуют ГМО, </a:t>
            </a:r>
            <a:r>
              <a:rPr lang="ru-RU" sz="1200" dirty="0" err="1" smtClean="0">
                <a:solidFill>
                  <a:srgbClr val="000000"/>
                </a:solidFill>
                <a:effectLst/>
                <a:ea typeface="Times New Roman" panose="02020603050405020304" pitchFamily="18" charset="0"/>
                <a:cs typeface="Times New Roman" panose="02020603050405020304" pitchFamily="18" charset="0"/>
              </a:rPr>
              <a:t>парабены</a:t>
            </a:r>
            <a:r>
              <a:rPr lang="ru-RU" sz="1200" dirty="0" smtClean="0">
                <a:solidFill>
                  <a:srgbClr val="000000"/>
                </a:solidFill>
                <a:effectLst/>
                <a:ea typeface="Times New Roman" panose="02020603050405020304" pitchFamily="18" charset="0"/>
                <a:cs typeface="Times New Roman" panose="02020603050405020304" pitchFamily="18" charset="0"/>
              </a:rPr>
              <a:t>, </a:t>
            </a:r>
            <a:r>
              <a:rPr lang="ru-RU" sz="1200" dirty="0" err="1" smtClean="0">
                <a:solidFill>
                  <a:srgbClr val="000000"/>
                </a:solidFill>
                <a:effectLst/>
                <a:ea typeface="Times New Roman" panose="02020603050405020304" pitchFamily="18" charset="0"/>
                <a:cs typeface="Times New Roman" panose="02020603050405020304" pitchFamily="18" charset="0"/>
              </a:rPr>
              <a:t>феноксиэталон</a:t>
            </a:r>
            <a:r>
              <a:rPr lang="ru-RU" sz="1200" dirty="0" smtClean="0">
                <a:solidFill>
                  <a:srgbClr val="000000"/>
                </a:solidFill>
                <a:effectLst/>
                <a:ea typeface="Times New Roman" panose="02020603050405020304" pitchFamily="18" charset="0"/>
                <a:cs typeface="Times New Roman" panose="02020603050405020304" pitchFamily="18" charset="0"/>
              </a:rPr>
              <a:t>, </a:t>
            </a:r>
            <a:r>
              <a:rPr lang="ru-RU" sz="1200" dirty="0" err="1" smtClean="0">
                <a:solidFill>
                  <a:srgbClr val="000000"/>
                </a:solidFill>
                <a:effectLst/>
                <a:ea typeface="Times New Roman" panose="02020603050405020304" pitchFamily="18" charset="0"/>
                <a:cs typeface="Times New Roman" panose="02020603050405020304" pitchFamily="18" charset="0"/>
              </a:rPr>
              <a:t>наночастицы</a:t>
            </a:r>
            <a:r>
              <a:rPr lang="ru-RU" sz="1200" dirty="0" smtClean="0">
                <a:solidFill>
                  <a:srgbClr val="000000"/>
                </a:solidFill>
                <a:effectLst/>
                <a:ea typeface="Times New Roman" panose="02020603050405020304" pitchFamily="18" charset="0"/>
                <a:cs typeface="Times New Roman" panose="02020603050405020304" pitchFamily="18" charset="0"/>
              </a:rPr>
              <a:t>, силиконы, полиэтилен-гликоль, синтетические </a:t>
            </a:r>
            <a:r>
              <a:rPr lang="ru-RU" sz="1200" dirty="0" err="1" smtClean="0">
                <a:solidFill>
                  <a:srgbClr val="000000"/>
                </a:solidFill>
                <a:effectLst/>
                <a:ea typeface="Times New Roman" panose="02020603050405020304" pitchFamily="18" charset="0"/>
                <a:cs typeface="Times New Roman" panose="02020603050405020304" pitchFamily="18" charset="0"/>
              </a:rPr>
              <a:t>ароматизаторы</a:t>
            </a:r>
            <a:r>
              <a:rPr lang="ru-RU" sz="1200" dirty="0" smtClean="0">
                <a:solidFill>
                  <a:srgbClr val="000000"/>
                </a:solidFill>
                <a:effectLst/>
                <a:ea typeface="Times New Roman" panose="02020603050405020304" pitchFamily="18" charset="0"/>
                <a:cs typeface="Times New Roman" panose="02020603050405020304" pitchFamily="18" charset="0"/>
              </a:rPr>
              <a:t> (отдушки), вещества животного происхождения (кроме тех, которые получены естественным путем: молоко, мед, и т.п.).</a:t>
            </a:r>
            <a:endParaRPr lang="ru-RU" dirty="0" smtClean="0">
              <a:solidFill>
                <a:srgbClr val="000000"/>
              </a:solidFill>
              <a:effectLst/>
            </a:endParaRPr>
          </a:p>
          <a:p>
            <a:pPr marL="342900" lvl="0" indent="-342900">
              <a:spcAft>
                <a:spcPts val="0"/>
              </a:spcAft>
              <a:buFont typeface="Symbol" panose="05050102010706020507" pitchFamily="18" charset="2"/>
              <a:buChar char=""/>
            </a:pPr>
            <a:r>
              <a:rPr lang="ru-RU" sz="1200" dirty="0" smtClean="0">
                <a:solidFill>
                  <a:srgbClr val="000000"/>
                </a:solidFill>
                <a:effectLst/>
                <a:ea typeface="Times New Roman" panose="02020603050405020304" pitchFamily="18" charset="0"/>
                <a:cs typeface="Times New Roman" panose="02020603050405020304" pitchFamily="18" charset="0"/>
              </a:rPr>
              <a:t>Упаковка полностью </a:t>
            </a:r>
            <a:r>
              <a:rPr lang="ru-RU" sz="1200" dirty="0" err="1" smtClean="0">
                <a:solidFill>
                  <a:srgbClr val="000000"/>
                </a:solidFill>
                <a:effectLst/>
                <a:ea typeface="Times New Roman" panose="02020603050405020304" pitchFamily="18" charset="0"/>
                <a:cs typeface="Times New Roman" panose="02020603050405020304" pitchFamily="18" charset="0"/>
              </a:rPr>
              <a:t>биоразлагаема</a:t>
            </a:r>
            <a:r>
              <a:rPr lang="ru-RU" sz="1200" dirty="0" smtClean="0">
                <a:solidFill>
                  <a:srgbClr val="000000"/>
                </a:solidFill>
                <a:effectLst/>
                <a:ea typeface="Times New Roman" panose="02020603050405020304" pitchFamily="18" charset="0"/>
                <a:cs typeface="Times New Roman" panose="02020603050405020304" pitchFamily="18" charset="0"/>
              </a:rPr>
              <a:t> или подвергается вторичной переработке.</a:t>
            </a:r>
            <a:endParaRPr lang="ru-RU" dirty="0" smtClean="0">
              <a:solidFill>
                <a:srgbClr val="000000"/>
              </a:solidFill>
              <a:effectLst/>
            </a:endParaRPr>
          </a:p>
          <a:p>
            <a:pPr marL="457200">
              <a:spcAft>
                <a:spcPts val="0"/>
              </a:spcAft>
            </a:pPr>
            <a:r>
              <a:rPr lang="ru-RU"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Состав косметических средств, сертифицированных </a:t>
            </a:r>
            <a:r>
              <a:rPr lang="ru-RU" sz="12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Ecocert</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ru-RU" sz="1200" dirty="0" smtClean="0">
                <a:solidFill>
                  <a:srgbClr val="000000"/>
                </a:solidFill>
                <a:effectLst/>
                <a:ea typeface="Times New Roman" panose="02020603050405020304" pitchFamily="18" charset="0"/>
                <a:cs typeface="Times New Roman" panose="02020603050405020304" pitchFamily="18" charset="0"/>
              </a:rPr>
              <a:t>95% - ингредиенты природного происхождения;</a:t>
            </a:r>
            <a:endParaRPr lang="ru-RU" dirty="0" smtClean="0">
              <a:solidFill>
                <a:srgbClr val="000000"/>
              </a:solidFill>
              <a:effectLst/>
            </a:endParaRPr>
          </a:p>
          <a:p>
            <a:pPr marL="342900" lvl="0" indent="-342900">
              <a:spcAft>
                <a:spcPts val="0"/>
              </a:spcAft>
              <a:buFont typeface="Symbol" panose="05050102010706020507" pitchFamily="18" charset="2"/>
              <a:buChar char=""/>
            </a:pPr>
            <a:r>
              <a:rPr lang="ru-RU" sz="1200" dirty="0" smtClean="0">
                <a:solidFill>
                  <a:srgbClr val="000000"/>
                </a:solidFill>
                <a:effectLst/>
                <a:ea typeface="Times New Roman" panose="02020603050405020304" pitchFamily="18" charset="0"/>
                <a:cs typeface="Times New Roman" panose="02020603050405020304" pitchFamily="18" charset="0"/>
              </a:rPr>
              <a:t>5% - компоненты, полученные искусственным путем, однако идентичные натуральным.</a:t>
            </a:r>
            <a:endParaRPr lang="ru-RU" dirty="0" smtClean="0">
              <a:solidFill>
                <a:srgbClr val="000000"/>
              </a:solidFill>
              <a:effectLst/>
            </a:endParaRPr>
          </a:p>
          <a:p>
            <a:pPr>
              <a:lnSpc>
                <a:spcPct val="107000"/>
              </a:lnSpc>
              <a:spcAft>
                <a:spcPts val="80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Сертификат </a:t>
            </a:r>
            <a:r>
              <a:rPr lang="ru-RU" sz="12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Fairtrade</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обозначает полное соблюдение принципов Справедливой Торговли, которые позволяют производителям развивающихся стран инвестировать прибыль в экономическое и социальное развитие общества.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Сертификат </a:t>
            </a: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FSC (</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Лесной попечительский совет) гарантирует, что картонная упаковка продукции произведена в полном соответствии с жесткими принципами рационального использования лесных ресурсов, с поддержанием продуктивности, лесного биоразнообразия и экологических процессов.</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65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rPr>
              <a:t>И вот, в каталоге №7 мы предлагаем последнее составляющее для необходимого</a:t>
            </a:r>
            <a:endParaRPr lang="ru-RU" sz="1200" dirty="0" smtClean="0">
              <a:effectLst/>
              <a:latin typeface="Times New Roman" panose="02020603050405020304" pitchFamily="18" charset="0"/>
              <a:ea typeface="Times New Roman" panose="02020603050405020304" pitchFamily="18" charset="0"/>
            </a:endParaRPr>
          </a:p>
          <a:p>
            <a:pPr>
              <a:lnSpc>
                <a:spcPts val="165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rPr>
              <a:t> 4*-х шагового комплексного ухода, активатор, </a:t>
            </a:r>
            <a:r>
              <a:rPr lang="ru-RU" sz="1200" b="1" kern="1200" dirty="0" smtClean="0">
                <a:solidFill>
                  <a:srgbClr val="000000"/>
                </a:solidFill>
                <a:effectLst/>
                <a:latin typeface="Calibri" panose="020F0502020204030204" pitchFamily="34" charset="0"/>
                <a:ea typeface="Calibri" panose="020F0502020204030204" pitchFamily="34" charset="0"/>
              </a:rPr>
              <a:t>32203</a:t>
            </a:r>
            <a:r>
              <a:rPr lang="ru-RU" sz="1200" b="1" kern="1200" dirty="0" smtClean="0">
                <a:effectLst/>
                <a:latin typeface="Calibri" panose="020F0502020204030204" pitchFamily="34" charset="0"/>
                <a:ea typeface="Calibri" panose="020F0502020204030204" pitchFamily="34" charset="0"/>
              </a:rPr>
              <a:t> Восстанавливающую сыворотку для лица </a:t>
            </a:r>
            <a:r>
              <a:rPr lang="ru-RU" sz="1200" b="1" kern="1200" dirty="0" err="1" smtClean="0">
                <a:effectLst/>
                <a:latin typeface="Calibri" panose="020F0502020204030204" pitchFamily="34" charset="0"/>
                <a:ea typeface="Calibri" panose="020F0502020204030204" pitchFamily="34" charset="0"/>
              </a:rPr>
              <a:t>Ecobeauty</a:t>
            </a:r>
            <a:r>
              <a:rPr lang="ru-RU" sz="1200" b="1" kern="1200" dirty="0" smtClean="0">
                <a:effectLst/>
                <a:latin typeface="Calibri" panose="020F0502020204030204" pitchFamily="34" charset="0"/>
                <a:ea typeface="Calibri" panose="020F0502020204030204" pitchFamily="34" charset="0"/>
              </a:rPr>
              <a:t> 30 мл</a:t>
            </a:r>
            <a:endParaRPr lang="ru-RU" sz="1200" dirty="0" smtClean="0">
              <a:effectLst/>
              <a:latin typeface="Times New Roman" panose="02020603050405020304" pitchFamily="18" charset="0"/>
              <a:ea typeface="Times New Roman" panose="02020603050405020304" pitchFamily="18" charset="0"/>
            </a:endParaRPr>
          </a:p>
          <a:p>
            <a:pPr>
              <a:lnSpc>
                <a:spcPct val="106000"/>
              </a:lnSpc>
            </a:pPr>
            <a:r>
              <a:rPr lang="ru-RU" sz="1200" kern="1200" dirty="0" smtClean="0">
                <a:effectLst/>
                <a:latin typeface="Calibri" panose="020F0502020204030204" pitchFamily="34" charset="0"/>
                <a:ea typeface="Calibri" panose="020F0502020204030204" pitchFamily="34" charset="0"/>
              </a:rPr>
              <a:t>Легкая сыворотка с богатым антиоксидантами органическим маслом вечерней примулы и увлажняющим экстрактом алоэ вера буквально тает на коже и насыщает ее влагой. </a:t>
            </a:r>
            <a:endParaRPr lang="ru-RU" sz="1200" dirty="0" smtClean="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pPr>
            <a:r>
              <a:rPr lang="ru-RU" sz="1200" kern="1200" dirty="0" smtClean="0">
                <a:effectLst/>
                <a:latin typeface="Calibri" panose="020F0502020204030204" pitchFamily="34" charset="0"/>
                <a:ea typeface="Calibri" panose="020F0502020204030204" pitchFamily="34" charset="0"/>
              </a:rPr>
              <a:t>Рекомендуется для подготовки кожи к нанесению крема и/или ночному уходу. </a:t>
            </a:r>
            <a:endParaRPr lang="ru-RU" sz="1200" dirty="0" smtClean="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pPr>
            <a:r>
              <a:rPr lang="ru-RU" sz="1200" kern="1200" dirty="0" smtClean="0">
                <a:effectLst/>
                <a:latin typeface="Calibri" panose="020F0502020204030204" pitchFamily="34" charset="0"/>
                <a:ea typeface="Calibri" panose="020F0502020204030204" pitchFamily="34" charset="0"/>
              </a:rPr>
              <a:t>Не содержит </a:t>
            </a:r>
            <a:r>
              <a:rPr lang="ru-RU" sz="1200" kern="1200" dirty="0" err="1" smtClean="0">
                <a:effectLst/>
                <a:latin typeface="Calibri" panose="020F0502020204030204" pitchFamily="34" charset="0"/>
                <a:ea typeface="Calibri" panose="020F0502020204030204" pitchFamily="34" charset="0"/>
              </a:rPr>
              <a:t>парабенов</a:t>
            </a:r>
            <a:r>
              <a:rPr lang="ru-RU" sz="1200" kern="1200" dirty="0" smtClean="0">
                <a:effectLst/>
                <a:latin typeface="Calibri" panose="020F0502020204030204" pitchFamily="34" charset="0"/>
                <a:ea typeface="Calibri" panose="020F0502020204030204" pitchFamily="34" charset="0"/>
              </a:rPr>
              <a:t>. </a:t>
            </a:r>
            <a:endParaRPr lang="ru-RU" sz="1200" dirty="0" smtClean="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pPr>
            <a:r>
              <a:rPr lang="ru-RU" sz="1200" kern="1200" dirty="0" smtClean="0">
                <a:effectLst/>
                <a:latin typeface="Calibri" panose="020F0502020204030204" pitchFamily="34" charset="0"/>
                <a:ea typeface="Calibri" panose="020F0502020204030204" pitchFamily="34" charset="0"/>
              </a:rPr>
              <a:t>Органическое качество ингредиентов подтверждено сертификатом ECOCERT. </a:t>
            </a:r>
            <a:endParaRPr lang="ru-RU" sz="1200" dirty="0" smtClean="0">
              <a:effectLst/>
              <a:latin typeface="Times New Roman" panose="02020603050405020304" pitchFamily="18" charset="0"/>
              <a:ea typeface="Times New Roman" panose="02020603050405020304" pitchFamily="18" charset="0"/>
            </a:endParaRPr>
          </a:p>
          <a:p>
            <a:pPr>
              <a:lnSpc>
                <a:spcPct val="106000"/>
              </a:lnSpc>
            </a:pPr>
            <a:r>
              <a:rPr lang="ru-RU" sz="1200" b="1" kern="1200" dirty="0" smtClean="0">
                <a:effectLst/>
                <a:latin typeface="Calibri" panose="020F0502020204030204" pitchFamily="34" charset="0"/>
                <a:ea typeface="Calibri" panose="020F0502020204030204" pitchFamily="34" charset="0"/>
              </a:rPr>
              <a:t>Это интересно:</a:t>
            </a:r>
            <a:endParaRPr lang="ru-RU" sz="1200" dirty="0" smtClean="0">
              <a:effectLst/>
              <a:latin typeface="Times New Roman" panose="02020603050405020304" pitchFamily="18" charset="0"/>
              <a:ea typeface="Times New Roman" panose="02020603050405020304" pitchFamily="18" charset="0"/>
            </a:endParaRPr>
          </a:p>
          <a:p>
            <a:pPr>
              <a:lnSpc>
                <a:spcPct val="106000"/>
              </a:lnSpc>
            </a:pPr>
            <a:r>
              <a:rPr lang="ru-RU" sz="1200" kern="1200" dirty="0" smtClean="0">
                <a:effectLst/>
                <a:latin typeface="Calibri" panose="020F0502020204030204" pitchFamily="34" charset="0"/>
                <a:ea typeface="Calibri" panose="020F0502020204030204" pitchFamily="34" charset="0"/>
              </a:rPr>
              <a:t>Масло примулы вечерней, как и многие другие растительные масла, масло примулы вечерней богато витамином E (витамин молодости), а также незаменимыми жирными кислотами, основной процент которых составляет </a:t>
            </a:r>
            <a:r>
              <a:rPr lang="ru-RU" sz="1200" kern="1200" dirty="0" err="1" smtClean="0">
                <a:effectLst/>
                <a:latin typeface="Calibri" panose="020F0502020204030204" pitchFamily="34" charset="0"/>
                <a:ea typeface="Calibri" panose="020F0502020204030204" pitchFamily="34" charset="0"/>
              </a:rPr>
              <a:t>линолевая</a:t>
            </a:r>
            <a:r>
              <a:rPr lang="ru-RU" sz="1200" kern="1200" dirty="0" smtClean="0">
                <a:effectLst/>
                <a:latin typeface="Calibri" panose="020F0502020204030204" pitchFamily="34" charset="0"/>
                <a:ea typeface="Calibri" panose="020F0502020204030204" pitchFamily="34" charset="0"/>
              </a:rPr>
              <a:t> кислота. А ведь именно недостаток этой самой </a:t>
            </a:r>
            <a:r>
              <a:rPr lang="ru-RU" sz="1200" kern="1200" dirty="0" err="1" smtClean="0">
                <a:effectLst/>
                <a:latin typeface="Calibri" panose="020F0502020204030204" pitchFamily="34" charset="0"/>
                <a:ea typeface="Calibri" panose="020F0502020204030204" pitchFamily="34" charset="0"/>
              </a:rPr>
              <a:t>линолевой</a:t>
            </a:r>
            <a:r>
              <a:rPr lang="ru-RU" sz="1200" kern="1200" dirty="0" smtClean="0">
                <a:effectLst/>
                <a:latin typeface="Calibri" panose="020F0502020204030204" pitchFamily="34" charset="0"/>
                <a:ea typeface="Calibri" panose="020F0502020204030204" pitchFamily="34" charset="0"/>
              </a:rPr>
              <a:t> кислоты незамедлительным образом приводит к сухости, повышению чувствительности кожи.</a:t>
            </a:r>
            <a:endParaRPr lang="ru-RU" sz="1200" dirty="0" smtClean="0">
              <a:effectLst/>
              <a:latin typeface="Times New Roman" panose="02020603050405020304" pitchFamily="18" charset="0"/>
              <a:ea typeface="Times New Roman" panose="02020603050405020304" pitchFamily="18" charset="0"/>
            </a:endParaRPr>
          </a:p>
          <a:p>
            <a:pPr>
              <a:lnSpc>
                <a:spcPct val="106000"/>
              </a:lnSpc>
            </a:pPr>
            <a:r>
              <a:rPr lang="ru-RU" sz="1200" kern="1200" dirty="0" smtClean="0">
                <a:effectLst/>
                <a:latin typeface="Calibri" panose="020F0502020204030204" pitchFamily="34" charset="0"/>
                <a:ea typeface="Calibri" panose="020F0502020204030204" pitchFamily="34" charset="0"/>
              </a:rPr>
              <a:t>Экстракт Алоэ – содержит свыше 160 составных частей. Это аминокислоты, витамины, минералы, стимулирует кровообращение, увлажняет кожу и помогает ей сохранять влагу, снимает воспаление. Обладает смягчающими, увлажняющими и солнцезащитными свойствами.</a:t>
            </a:r>
            <a:endParaRPr lang="ru-RU" sz="1200" dirty="0" smtClean="0">
              <a:effectLst/>
              <a:latin typeface="Times New Roman" panose="02020603050405020304" pitchFamily="18" charset="0"/>
              <a:ea typeface="Times New Roman" panose="02020603050405020304" pitchFamily="18" charset="0"/>
            </a:endParaRPr>
          </a:p>
          <a:p>
            <a:pPr>
              <a:lnSpc>
                <a:spcPct val="106000"/>
              </a:lnSpc>
            </a:pPr>
            <a:r>
              <a:rPr lang="ru-RU" sz="1200" kern="1200" dirty="0" smtClean="0">
                <a:effectLst/>
                <a:latin typeface="Calibri" panose="020F0502020204030204" pitchFamily="34" charset="0"/>
                <a:ea typeface="Calibri" panose="020F0502020204030204" pitchFamily="34" charset="0"/>
              </a:rPr>
              <a:t>Применение: утром и вечером нанесите сыворотку на очищенную кожу после применения тоника и дайте ей впитаться, подождав несколько минут, прежде чем наносить крем или масло.</a:t>
            </a:r>
            <a:endParaRPr lang="ru-RU" sz="1200" dirty="0" smtClean="0">
              <a:effectLst/>
              <a:latin typeface="Times New Roman" panose="02020603050405020304" pitchFamily="18" charset="0"/>
              <a:ea typeface="Times New Roman" panose="02020603050405020304" pitchFamily="18" charset="0"/>
            </a:endParaRPr>
          </a:p>
          <a:p>
            <a:pPr>
              <a:lnSpc>
                <a:spcPct val="106000"/>
              </a:lnSpc>
            </a:pPr>
            <a:r>
              <a:rPr lang="ru-RU" sz="1200" kern="1200" dirty="0" smtClean="0">
                <a:effectLst/>
                <a:latin typeface="Calibri" panose="020F0502020204030204" pitchFamily="34" charset="0"/>
                <a:ea typeface="Calibri" panose="020F0502020204030204" pitchFamily="34" charset="0"/>
              </a:rPr>
              <a:t>*Напоминаем о том, что 4-х шаговая система ежедневного ухода построена таким образом, что каждый шаг идеально дополняет предыдущий. Выполняя все 4 шага программы и затрачивая всего по 2 минуты утром и вечером, вы сможете достичь максимальных результатов.</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ru-RU" sz="1200" i="1" dirty="0" smtClean="0">
                <a:solidFill>
                  <a:srgbClr val="000000"/>
                </a:solidFill>
                <a:effectLst/>
                <a:latin typeface="Calibri" panose="020F0502020204030204" pitchFamily="34" charset="0"/>
                <a:ea typeface="EuropeanPi-One"/>
                <a:cs typeface="EuropeanPi-One"/>
              </a:rPr>
              <a:t>В каталоге № 7 есть возможность приобрести </a:t>
            </a:r>
            <a:r>
              <a:rPr lang="ru-RU" sz="1200" i="1" dirty="0" smtClean="0">
                <a:solidFill>
                  <a:srgbClr val="000000"/>
                </a:solidFill>
                <a:effectLst/>
                <a:latin typeface="Calibri" panose="020F0502020204030204" pitchFamily="34" charset="0"/>
                <a:ea typeface="GillSansAltOneWGL-Bold"/>
                <a:cs typeface="GillSansAltOneWGL-Bold"/>
              </a:rPr>
              <a:t>восстанавливающую сыворотку для лица </a:t>
            </a:r>
            <a:r>
              <a:rPr lang="ru-RU" sz="1200" i="1" dirty="0" err="1" smtClean="0">
                <a:solidFill>
                  <a:srgbClr val="000000"/>
                </a:solidFill>
                <a:effectLst/>
                <a:latin typeface="Calibri" panose="020F0502020204030204" pitchFamily="34" charset="0"/>
                <a:ea typeface="GillSansAltOneWGL-Bold"/>
                <a:cs typeface="GillSansAltOneWGL-Bold"/>
              </a:rPr>
              <a:t>Ecobeauty</a:t>
            </a:r>
            <a:r>
              <a:rPr lang="ru-RU" sz="1200" i="1" dirty="0" smtClean="0">
                <a:solidFill>
                  <a:srgbClr val="000000"/>
                </a:solidFill>
                <a:effectLst/>
                <a:latin typeface="Calibri" panose="020F0502020204030204" pitchFamily="34" charset="0"/>
                <a:ea typeface="GillSansAltOneWGL-Bold"/>
                <a:cs typeface="GillSansAltOneWGL-Bold"/>
              </a:rPr>
              <a:t> </a:t>
            </a:r>
            <a:r>
              <a:rPr lang="ru-RU" sz="1200" i="1" dirty="0" smtClean="0">
                <a:solidFill>
                  <a:srgbClr val="000000"/>
                </a:solidFill>
                <a:effectLst/>
                <a:latin typeface="Calibri" panose="020F0502020204030204" pitchFamily="34" charset="0"/>
                <a:ea typeface="GillSansAltOneWGL"/>
                <a:cs typeface="GillSansAltOneWGL"/>
              </a:rPr>
              <a:t>за 969 рублей.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ru-RU" sz="1200" i="1" dirty="0" smtClean="0">
                <a:solidFill>
                  <a:srgbClr val="FF0000"/>
                </a:solidFill>
                <a:effectLst/>
                <a:latin typeface="Times New Roman" panose="02020603050405020304" pitchFamily="18" charset="0"/>
                <a:ea typeface="Times New Roman" panose="02020603050405020304" pitchFamily="18" charset="0"/>
              </a:rPr>
              <a:t> </a:t>
            </a:r>
            <a:endParaRPr lang="ru-RU" sz="1200" dirty="0" smtClean="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ru-RU" sz="1200" i="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F80DFB95-1AC9-489C-A3E8-0FB4261F37B4}" type="slidenum">
              <a:rPr lang="ru-RU" smtClean="0"/>
              <a:t>19</a:t>
            </a:fld>
            <a:endParaRPr lang="ru-RU"/>
          </a:p>
        </p:txBody>
      </p:sp>
    </p:spTree>
    <p:extLst>
      <p:ext uri="{BB962C8B-B14F-4D97-AF65-F5344CB8AC3E}">
        <p14:creationId xmlns:p14="http://schemas.microsoft.com/office/powerpoint/2010/main" val="4161772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0DFB95-1AC9-489C-A3E8-0FB4261F37B4}" type="slidenum">
              <a:rPr lang="ru-RU" smtClean="0"/>
              <a:t>20</a:t>
            </a:fld>
            <a:endParaRPr lang="ru-RU"/>
          </a:p>
        </p:txBody>
      </p:sp>
    </p:spTree>
    <p:extLst>
      <p:ext uri="{BB962C8B-B14F-4D97-AF65-F5344CB8AC3E}">
        <p14:creationId xmlns:p14="http://schemas.microsoft.com/office/powerpoint/2010/main" val="2300215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Даже самая здоровая кожа нуждается в дополнительном уходе. Все знают о необходимости комплексного подхода к здоровью и красоте. Косметические маски, как дополнение к основному уходу, являются эффективным средством, дающим моментальный положительный эффект. В зависимости от состава маски очищают кожу, стимулируют обменные процессы, поддерживают оптимальный уровень влаги, регулируют выделение сального секрета, насыщают кожу витаминами.</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32635 Очищающая маска для лица «Репейник» 10 мл	</a:t>
            </a:r>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Глубоко очищает кожу и   восстанавливающая баланс за счет экстракта репейного корня, богатого растительными танинами. </a:t>
            </a:r>
          </a:p>
          <a:p>
            <a:pPr lvl="0"/>
            <a:r>
              <a:rPr lang="ru-RU" sz="1200" kern="1200" dirty="0" smtClean="0">
                <a:solidFill>
                  <a:schemeClr val="tx1"/>
                </a:solidFill>
                <a:effectLst/>
                <a:latin typeface="+mn-lt"/>
                <a:ea typeface="+mn-ea"/>
                <a:cs typeface="+mn-cs"/>
              </a:rPr>
              <a:t>Рекомендуется для жирной кожи.</a:t>
            </a:r>
          </a:p>
          <a:p>
            <a:pPr lvl="0"/>
            <a:r>
              <a:rPr lang="ru-RU" sz="1200" kern="1200" dirty="0" smtClean="0">
                <a:solidFill>
                  <a:schemeClr val="tx1"/>
                </a:solidFill>
                <a:effectLst/>
                <a:latin typeface="+mn-lt"/>
                <a:ea typeface="+mn-ea"/>
                <a:cs typeface="+mn-cs"/>
              </a:rPr>
              <a:t>Протестировано под дерматологическим контролем. </a:t>
            </a:r>
          </a:p>
          <a:p>
            <a:r>
              <a:rPr lang="ru-RU" sz="1200"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Это интересно:</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Экстракт репейника содержит в своем составе большое количество минералов, инулин, витаминные комплексы и за счет них оказывает очищающие и антисептическое действие на кожу.</a:t>
            </a:r>
          </a:p>
          <a:p>
            <a:r>
              <a:rPr lang="ru-RU" sz="1200"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32634 Питательная маска для лица «Овес» 10 мл.	</a:t>
            </a:r>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Питает и смягчает кожу, делает ее мягкой и эластичной за счет экстракта овса, богатого витаминами группы В</a:t>
            </a:r>
          </a:p>
          <a:p>
            <a:pPr lvl="0"/>
            <a:r>
              <a:rPr lang="ru-RU" sz="1200" kern="1200" dirty="0" smtClean="0">
                <a:solidFill>
                  <a:schemeClr val="tx1"/>
                </a:solidFill>
                <a:effectLst/>
                <a:latin typeface="+mn-lt"/>
                <a:ea typeface="+mn-ea"/>
                <a:cs typeface="+mn-cs"/>
              </a:rPr>
              <a:t>Рекомендуется для сухой, чувствительной кожи.</a:t>
            </a:r>
          </a:p>
          <a:p>
            <a:pPr lvl="0"/>
            <a:r>
              <a:rPr lang="ru-RU" sz="1200" kern="1200" dirty="0" smtClean="0">
                <a:solidFill>
                  <a:schemeClr val="tx1"/>
                </a:solidFill>
                <a:effectLst/>
                <a:latin typeface="+mn-lt"/>
                <a:ea typeface="+mn-ea"/>
                <a:cs typeface="+mn-cs"/>
              </a:rPr>
              <a:t>Протестировано под дерматологическим контролем. </a:t>
            </a:r>
          </a:p>
          <a:p>
            <a:r>
              <a:rPr lang="ru-RU" sz="1200"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Это интересно:</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Экстракт Овса - содержит микроэлементы, сахариды и витамины; активно смягчает и питает кожу, придавая ей мягкость и шелковистость; способствует заживлению микротрещин, устраняет раздражение кожи.</a:t>
            </a:r>
          </a:p>
          <a:p>
            <a:r>
              <a:rPr lang="ru-RU" sz="1200"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32633 Увлажняющая маска для лица «Огурец» 10 мл</a:t>
            </a:r>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Увлажняет и тонизирует кожу, благодаря экстракту огурца, который содержит витамин С. </a:t>
            </a:r>
          </a:p>
          <a:p>
            <a:pPr lvl="0"/>
            <a:r>
              <a:rPr lang="ru-RU" sz="1200" kern="1200" dirty="0" smtClean="0">
                <a:solidFill>
                  <a:schemeClr val="tx1"/>
                </a:solidFill>
                <a:effectLst/>
                <a:latin typeface="+mn-lt"/>
                <a:ea typeface="+mn-ea"/>
                <a:cs typeface="+mn-cs"/>
              </a:rPr>
              <a:t>Рекомендуется для комбинированной кожи. </a:t>
            </a:r>
          </a:p>
          <a:p>
            <a:pPr lvl="0"/>
            <a:r>
              <a:rPr lang="ru-RU" sz="1200" kern="1200" dirty="0" smtClean="0">
                <a:solidFill>
                  <a:schemeClr val="tx1"/>
                </a:solidFill>
                <a:effectLst/>
                <a:latin typeface="+mn-lt"/>
                <a:ea typeface="+mn-ea"/>
                <a:cs typeface="+mn-cs"/>
              </a:rPr>
              <a:t>Протестировано под дерматологическим контролем. </a:t>
            </a:r>
          </a:p>
          <a:p>
            <a:r>
              <a:rPr lang="ru-RU" sz="1200"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Это интересно:</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Экстракт Огурца –смягчает и увлажняет кожу, мягко отбеливает. Включает в себя составляющее (супероксид </a:t>
            </a:r>
            <a:r>
              <a:rPr lang="ru-RU" sz="1200" kern="1200" dirty="0" err="1" smtClean="0">
                <a:solidFill>
                  <a:schemeClr val="tx1"/>
                </a:solidFill>
                <a:effectLst/>
                <a:latin typeface="+mn-lt"/>
                <a:ea typeface="+mn-ea"/>
                <a:cs typeface="+mn-cs"/>
              </a:rPr>
              <a:t>дисмутазу</a:t>
            </a:r>
            <a:r>
              <a:rPr lang="ru-RU" sz="1200" kern="1200" dirty="0" smtClean="0">
                <a:solidFill>
                  <a:schemeClr val="tx1"/>
                </a:solidFill>
                <a:effectLst/>
                <a:latin typeface="+mn-lt"/>
                <a:ea typeface="+mn-ea"/>
                <a:cs typeface="+mn-cs"/>
              </a:rPr>
              <a:t>), которая является “ловушкой” свободных радикалов.</a:t>
            </a:r>
          </a:p>
          <a:p>
            <a:r>
              <a:rPr lang="ru-RU" sz="1200"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Применение</a:t>
            </a:r>
            <a:r>
              <a:rPr lang="ru-RU" sz="1200" kern="1200" dirty="0" smtClean="0">
                <a:solidFill>
                  <a:schemeClr val="tx1"/>
                </a:solidFill>
                <a:effectLst/>
                <a:latin typeface="+mn-lt"/>
                <a:ea typeface="+mn-ea"/>
                <a:cs typeface="+mn-cs"/>
              </a:rPr>
              <a:t>: нанести на очищенную кожу лица, на 10-15 минут, остатки маски смыть водой. Использовать 1-2 раза в неделю.  </a:t>
            </a:r>
          </a:p>
          <a:p>
            <a:r>
              <a:rPr lang="ru-RU" sz="1200" kern="1200" dirty="0" smtClean="0">
                <a:solidFill>
                  <a:schemeClr val="tx1"/>
                </a:solidFill>
                <a:effectLst/>
                <a:latin typeface="+mn-lt"/>
                <a:ea typeface="+mn-ea"/>
                <a:cs typeface="+mn-cs"/>
              </a:rPr>
              <a:t> </a:t>
            </a:r>
          </a:p>
          <a:p>
            <a:r>
              <a:rPr lang="ru-RU" sz="1200" i="1" kern="1200" dirty="0" smtClean="0">
                <a:solidFill>
                  <a:schemeClr val="tx1"/>
                </a:solidFill>
                <a:effectLst/>
                <a:latin typeface="+mn-lt"/>
                <a:ea typeface="+mn-ea"/>
                <a:cs typeface="+mn-cs"/>
              </a:rPr>
              <a:t>В каталоге №7 любая маска серии </a:t>
            </a:r>
            <a:r>
              <a:rPr lang="en-US" sz="1200" i="1" kern="1200" dirty="0" smtClean="0">
                <a:solidFill>
                  <a:schemeClr val="tx1"/>
                </a:solidFill>
                <a:effectLst/>
                <a:latin typeface="+mn-lt"/>
                <a:ea typeface="+mn-ea"/>
                <a:cs typeface="+mn-cs"/>
              </a:rPr>
              <a:t>Love Nature</a:t>
            </a:r>
            <a:r>
              <a:rPr lang="ru-RU" sz="1200" i="1" kern="1200" dirty="0" smtClean="0">
                <a:solidFill>
                  <a:schemeClr val="tx1"/>
                </a:solidFill>
                <a:effectLst/>
                <a:latin typeface="+mn-lt"/>
                <a:ea typeface="+mn-ea"/>
                <a:cs typeface="+mn-cs"/>
              </a:rPr>
              <a:t> за 29 рублей.</a:t>
            </a:r>
            <a:endParaRPr lang="ru-R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0DFB95-1AC9-489C-A3E8-0FB4261F37B4}" type="slidenum">
              <a:rPr lang="ru-RU" smtClean="0"/>
              <a:t>21</a:t>
            </a:fld>
            <a:endParaRPr lang="ru-RU"/>
          </a:p>
        </p:txBody>
      </p:sp>
    </p:spTree>
    <p:extLst>
      <p:ext uri="{BB962C8B-B14F-4D97-AF65-F5344CB8AC3E}">
        <p14:creationId xmlns:p14="http://schemas.microsoft.com/office/powerpoint/2010/main" val="80785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a:lnSpc>
                <a:spcPct val="115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Тема каталога №7 – «Мы знаем, что ты будешь делать этим летом».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kern="1200" dirty="0" smtClean="0">
                <a:effectLst/>
                <a:latin typeface="Calibri" panose="020F0502020204030204" pitchFamily="34" charset="0"/>
                <a:ea typeface="Times New Roman" panose="02020603050405020304" pitchFamily="18" charset="0"/>
                <a:cs typeface="Times New Roman" panose="02020603050405020304" pitchFamily="18" charset="0"/>
              </a:rPr>
              <a:t>Май - это время цветения, солнца и предвкушения теплого лета. Мы начинаем готовиться к летнему сезону, делаем новые покупки, меняем гардероб, подбираем себе новый имидж. Ведь в это время все журналы пишут о летних тенденциях и трендах, в магазинах появляются летние коллекции.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kern="1200" dirty="0" smtClean="0">
                <a:effectLst/>
                <a:latin typeface="Calibri" panose="020F0502020204030204" pitchFamily="34" charset="0"/>
                <a:ea typeface="Times New Roman" panose="02020603050405020304" pitchFamily="18" charset="0"/>
                <a:cs typeface="Times New Roman" panose="02020603050405020304" pitchFamily="18" charset="0"/>
              </a:rPr>
              <a:t>Мы подготовили список «обязательных вещей», который поможет вам сделать ваше лето «в большом городе» или на отдыхе - незабываемым.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900"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200" kern="1200" dirty="0" smtClean="0">
                <a:solidFill>
                  <a:srgbClr val="000000"/>
                </a:solidFill>
                <a:effectLst/>
                <a:latin typeface="Calibri" panose="020F0502020204030204" pitchFamily="34" charset="0"/>
                <a:ea typeface="+mn-ea"/>
                <a:cs typeface="Calibri" panose="020F0502020204030204" pitchFamily="34" charset="0"/>
              </a:rPr>
              <a:t>Фокусы каталога:</a:t>
            </a:r>
            <a:r>
              <a:rPr lang="en-US" sz="12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200" b="1" kern="1200" dirty="0" smtClean="0">
                <a:solidFill>
                  <a:srgbClr val="000000"/>
                </a:solidFill>
                <a:effectLst/>
                <a:latin typeface="Calibri" panose="020F0502020204030204" pitchFamily="34" charset="0"/>
                <a:ea typeface="+mn-ea"/>
                <a:cs typeface="Calibri" panose="020F0502020204030204" pitchFamily="34" charset="0"/>
              </a:rPr>
              <a:t>1) </a:t>
            </a:r>
            <a:r>
              <a:rPr lang="ru-RU" sz="1200" b="1" kern="1200" dirty="0" err="1" smtClean="0">
                <a:solidFill>
                  <a:srgbClr val="000000"/>
                </a:solidFill>
                <a:effectLst/>
                <a:latin typeface="Calibri" panose="020F0502020204030204" pitchFamily="34" charset="0"/>
                <a:ea typeface="+mn-ea"/>
                <a:cs typeface="Calibri" panose="020F0502020204030204" pitchFamily="34" charset="0"/>
              </a:rPr>
              <a:t>Суперпредложение</a:t>
            </a:r>
            <a:r>
              <a:rPr lang="ru-RU" sz="1200" b="1" kern="1200" dirty="0" smtClean="0">
                <a:solidFill>
                  <a:srgbClr val="000000"/>
                </a:solidFill>
                <a:effectLst/>
                <a:latin typeface="Calibri" panose="020F0502020204030204" pitchFamily="34" charset="0"/>
                <a:ea typeface="+mn-ea"/>
                <a:cs typeface="Calibri" panose="020F0502020204030204" pitchFamily="34" charset="0"/>
              </a:rPr>
              <a:t> в начале каталога </a:t>
            </a:r>
            <a:r>
              <a:rPr lang="ru-RU" sz="1200" kern="1200" dirty="0" smtClean="0">
                <a:solidFill>
                  <a:srgbClr val="000000"/>
                </a:solidFill>
                <a:effectLst/>
                <a:latin typeface="Calibri" panose="020F0502020204030204" pitchFamily="34" charset="0"/>
                <a:ea typeface="+mn-ea"/>
                <a:cs typeface="Calibri" panose="020F0502020204030204" pitchFamily="34" charset="0"/>
              </a:rPr>
              <a:t>– </a:t>
            </a:r>
            <a:r>
              <a:rPr lang="ru-RU" sz="12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это</a:t>
            </a:r>
            <a:r>
              <a:rPr lang="ru-RU" sz="1200" kern="1200" dirty="0" smtClean="0">
                <a:solidFill>
                  <a:srgbClr val="000000"/>
                </a:solidFill>
                <a:effectLst/>
                <a:latin typeface="Calibri" panose="020F0502020204030204" pitchFamily="34" charset="0"/>
                <a:ea typeface="+mn-ea"/>
                <a:cs typeface="Calibri" panose="020F0502020204030204" pitchFamily="34" charset="0"/>
              </a:rPr>
              <a:t> интересные предложения со значительными скидками на нескольких разворотах в самом начале каталога, объединённые общими темами.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ru-RU" sz="1200" b="1" kern="1200" dirty="0" smtClean="0">
                <a:solidFill>
                  <a:srgbClr val="000000"/>
                </a:solidFill>
                <a:effectLst/>
                <a:latin typeface="Calibri" panose="020F0502020204030204" pitchFamily="34" charset="0"/>
                <a:ea typeface="+mn-ea"/>
                <a:cs typeface="Calibri" panose="020F0502020204030204" pitchFamily="34" charset="0"/>
              </a:rPr>
              <a:t>2)</a:t>
            </a:r>
            <a:r>
              <a:rPr lang="ru-RU" sz="1200" b="1" kern="1200" dirty="0" smtClean="0">
                <a:solidFill>
                  <a:srgbClr val="000000"/>
                </a:solidFill>
                <a:effectLst/>
                <a:latin typeface="Times New Roman" panose="02020603050405020304" pitchFamily="18" charset="0"/>
                <a:ea typeface="+mn-ea"/>
                <a:cs typeface="Calibri" panose="020F0502020204030204" pitchFamily="34" charset="0"/>
              </a:rPr>
              <a:t> </a:t>
            </a:r>
            <a:r>
              <a:rPr lang="ru-RU" sz="1200" b="1" kern="1200" dirty="0" smtClean="0">
                <a:solidFill>
                  <a:srgbClr val="000000"/>
                </a:solidFill>
                <a:effectLst/>
                <a:latin typeface="Calibri" panose="020F0502020204030204" pitchFamily="34" charset="0"/>
                <a:ea typeface="Calibri" panose="020F0502020204030204" pitchFamily="34" charset="0"/>
                <a:cs typeface="+mn-cs"/>
              </a:rPr>
              <a:t>Драйвер каталога </a:t>
            </a:r>
            <a:r>
              <a:rPr lang="ru-RU" sz="1200" kern="1200" dirty="0" smtClean="0">
                <a:solidFill>
                  <a:srgbClr val="000000"/>
                </a:solidFill>
                <a:effectLst/>
                <a:latin typeface="Calibri" panose="020F0502020204030204" pitchFamily="34" charset="0"/>
                <a:ea typeface="Calibri" panose="020F0502020204030204" pitchFamily="34" charset="0"/>
                <a:cs typeface="+mn-cs"/>
              </a:rPr>
              <a:t>– это очень привлекательный продукт, который можно получить по выгодной цене при условии размещения заказа на определенную сумму. Драйвером каталога №7 является </a:t>
            </a:r>
            <a:r>
              <a:rPr lang="ru-RU" sz="1200" kern="1200" dirty="0" err="1" smtClean="0">
                <a:solidFill>
                  <a:srgbClr val="000000"/>
                </a:solidFill>
                <a:effectLst/>
                <a:latin typeface="Calibri" panose="020F0502020204030204" pitchFamily="34" charset="0"/>
                <a:ea typeface="Calibri" panose="020F0502020204030204" pitchFamily="34" charset="0"/>
                <a:cs typeface="+mn-cs"/>
              </a:rPr>
              <a:t>парео</a:t>
            </a:r>
            <a:r>
              <a:rPr lang="ru-RU" sz="1200" kern="1200" dirty="0" smtClean="0">
                <a:solidFill>
                  <a:srgbClr val="000000"/>
                </a:solidFill>
                <a:effectLst/>
                <a:latin typeface="Calibri" panose="020F0502020204030204" pitchFamily="34" charset="0"/>
                <a:ea typeface="Calibri" panose="020F0502020204030204" pitchFamily="34" charset="0"/>
                <a:cs typeface="+mn-cs"/>
              </a:rPr>
              <a:t> «Летний бриз», код 28986, которое можно приобрести всего за 319 рублей при единовременном заказе на 990 рублей из этого каталога.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ru-RU" sz="1200" b="1" kern="1200" dirty="0" smtClean="0">
                <a:solidFill>
                  <a:srgbClr val="000000"/>
                </a:solidFill>
                <a:effectLst/>
                <a:latin typeface="Calibri" panose="020F0502020204030204" pitchFamily="34" charset="0"/>
                <a:ea typeface="+mn-ea"/>
                <a:cs typeface="Calibri" panose="020F0502020204030204" pitchFamily="34" charset="0"/>
              </a:rPr>
              <a:t>3) </a:t>
            </a:r>
            <a:r>
              <a:rPr lang="ru-RU" sz="1200" b="1" kern="1200" dirty="0" err="1" smtClean="0">
                <a:solidFill>
                  <a:srgbClr val="000000"/>
                </a:solidFill>
                <a:effectLst/>
                <a:latin typeface="Calibri" panose="020F0502020204030204" pitchFamily="34" charset="0"/>
                <a:ea typeface="+mn-ea"/>
                <a:cs typeface="Calibri" panose="020F0502020204030204" pitchFamily="34" charset="0"/>
              </a:rPr>
              <a:t>Суперпредложение</a:t>
            </a:r>
            <a:r>
              <a:rPr lang="ru-RU" sz="1200" b="1" kern="1200" dirty="0" smtClean="0">
                <a:solidFill>
                  <a:srgbClr val="000000"/>
                </a:solidFill>
                <a:effectLst/>
                <a:latin typeface="Calibri" panose="020F0502020204030204" pitchFamily="34" charset="0"/>
                <a:ea typeface="+mn-ea"/>
                <a:cs typeface="Calibri" panose="020F0502020204030204" pitchFamily="34" charset="0"/>
              </a:rPr>
              <a:t> в конце каталога </a:t>
            </a:r>
            <a:r>
              <a:rPr lang="ru-RU" sz="1200" kern="1200" dirty="0" smtClean="0">
                <a:solidFill>
                  <a:srgbClr val="000000"/>
                </a:solidFill>
                <a:effectLst/>
                <a:latin typeface="Calibri" panose="020F0502020204030204" pitchFamily="34" charset="0"/>
                <a:ea typeface="+mn-ea"/>
                <a:cs typeface="Calibri" panose="020F0502020204030204" pitchFamily="34" charset="0"/>
              </a:rPr>
              <a:t>– это дополнительные интересные предложения с суперскидками на нескольких разворотах в самом конце каталога, объединённые общими темами.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200" b="1" kern="1200" dirty="0" smtClean="0">
                <a:solidFill>
                  <a:srgbClr val="000000"/>
                </a:solidFill>
                <a:effectLst/>
                <a:latin typeface="Calibri" panose="020F0502020204030204" pitchFamily="34" charset="0"/>
                <a:ea typeface="+mn-ea"/>
                <a:cs typeface="Calibri" panose="020F0502020204030204" pitchFamily="34" charset="0"/>
              </a:rPr>
              <a:t>4) Главные продукты каталога </a:t>
            </a:r>
            <a:r>
              <a:rPr lang="ru-RU" sz="1200" kern="1200" dirty="0" smtClean="0">
                <a:solidFill>
                  <a:srgbClr val="000000"/>
                </a:solidFill>
                <a:effectLst/>
                <a:latin typeface="Calibri" panose="020F0502020204030204" pitchFamily="34" charset="0"/>
                <a:ea typeface="+mn-ea"/>
                <a:cs typeface="Calibri" panose="020F0502020204030204" pitchFamily="34" charset="0"/>
              </a:rPr>
              <a:t>–</a:t>
            </a:r>
            <a:r>
              <a:rPr lang="ru-RU" sz="1200" b="1" kern="1200" dirty="0" smtClean="0">
                <a:solidFill>
                  <a:srgbClr val="000000"/>
                </a:solidFill>
                <a:effectLst/>
                <a:latin typeface="Calibri" panose="020F0502020204030204" pitchFamily="34" charset="0"/>
                <a:ea typeface="+mn-ea"/>
                <a:cs typeface="Calibri" panose="020F0502020204030204" pitchFamily="34" charset="0"/>
              </a:rPr>
              <a:t> </a:t>
            </a:r>
            <a:r>
              <a:rPr lang="ru-RU" sz="1200" kern="1200" dirty="0" smtClean="0">
                <a:solidFill>
                  <a:srgbClr val="000000"/>
                </a:solidFill>
                <a:effectLst/>
                <a:latin typeface="Calibri" panose="020F0502020204030204" pitchFamily="34" charset="0"/>
                <a:ea typeface="+mn-ea"/>
                <a:cs typeface="Calibri" panose="020F0502020204030204" pitchFamily="34" charset="0"/>
              </a:rPr>
              <a:t>это популярные продукты с большой скидкой, они расположены внутри каталога. Потенциально это самые продаваемые продукты из текущего каталога. Дизайн страниц с такими продуктами намеренно отличается от остальных страниц с целью привлечения внимания.</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200" b="1" kern="1200" dirty="0" smtClean="0">
                <a:solidFill>
                  <a:srgbClr val="000000"/>
                </a:solidFill>
                <a:effectLst/>
                <a:latin typeface="Calibri" panose="020F0502020204030204" pitchFamily="34" charset="0"/>
                <a:ea typeface="+mn-ea"/>
                <a:cs typeface="Calibri" panose="020F0502020204030204" pitchFamily="34" charset="0"/>
              </a:rPr>
              <a:t>5) </a:t>
            </a:r>
            <a:r>
              <a:rPr lang="ru-RU" sz="1200" b="1" kern="1200" dirty="0" err="1" smtClean="0">
                <a:solidFill>
                  <a:srgbClr val="000000"/>
                </a:solidFill>
                <a:effectLst/>
                <a:latin typeface="Calibri" panose="020F0502020204030204" pitchFamily="34" charset="0"/>
                <a:ea typeface="+mn-ea"/>
                <a:cs typeface="Calibri" panose="020F0502020204030204" pitchFamily="34" charset="0"/>
              </a:rPr>
              <a:t>Суперпредложение</a:t>
            </a:r>
            <a:r>
              <a:rPr lang="ru-RU" sz="1200" b="1" kern="1200" dirty="0" smtClean="0">
                <a:solidFill>
                  <a:srgbClr val="000000"/>
                </a:solidFill>
                <a:effectLst/>
                <a:latin typeface="Calibri" panose="020F0502020204030204" pitchFamily="34" charset="0"/>
                <a:ea typeface="+mn-ea"/>
                <a:cs typeface="Calibri" panose="020F0502020204030204" pitchFamily="34" charset="0"/>
              </a:rPr>
              <a:t> на задней обложке каталога - </a:t>
            </a:r>
            <a:r>
              <a:rPr lang="ru-RU" sz="1200" kern="1200" dirty="0" smtClean="0">
                <a:solidFill>
                  <a:srgbClr val="000000"/>
                </a:solidFill>
                <a:effectLst/>
                <a:latin typeface="Calibri" panose="020F0502020204030204" pitchFamily="34" charset="0"/>
                <a:ea typeface="+mn-ea"/>
                <a:cs typeface="Calibri" panose="020F0502020204030204" pitchFamily="34" charset="0"/>
              </a:rPr>
              <a:t>это предложение называется «Дверь в </a:t>
            </a:r>
            <a:r>
              <a:rPr lang="ru-RU" sz="1200" kern="1200" dirty="0" err="1" smtClean="0">
                <a:solidFill>
                  <a:srgbClr val="000000"/>
                </a:solidFill>
                <a:effectLst/>
                <a:latin typeface="Calibri" panose="020F0502020204030204" pitchFamily="34" charset="0"/>
                <a:ea typeface="+mn-ea"/>
                <a:cs typeface="Calibri" panose="020F0502020204030204" pitchFamily="34" charset="0"/>
              </a:rPr>
              <a:t>Орифлэйм</a:t>
            </a:r>
            <a:r>
              <a:rPr lang="ru-RU" sz="1200" kern="1200" dirty="0" smtClean="0">
                <a:solidFill>
                  <a:srgbClr val="000000"/>
                </a:solidFill>
                <a:effectLst/>
                <a:latin typeface="Calibri" panose="020F0502020204030204" pitchFamily="34" charset="0"/>
                <a:ea typeface="+mn-ea"/>
                <a:cs typeface="Calibri" panose="020F0502020204030204" pitchFamily="34" charset="0"/>
              </a:rPr>
              <a:t>», так как многие клиенты начинают просмотр каталога с конца. Как правило, в каждом заказе есть этот продукт!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kern="1200" dirty="0" smtClean="0">
                <a:solidFill>
                  <a:srgbClr val="000000"/>
                </a:solidFill>
                <a:effectLst/>
                <a:latin typeface="Calibri" panose="020F0502020204030204" pitchFamily="34" charset="0"/>
                <a:ea typeface="+mn-ea"/>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200" b="1" kern="1200" dirty="0" smtClean="0">
                <a:solidFill>
                  <a:srgbClr val="000000"/>
                </a:solidFill>
                <a:effectLst/>
                <a:latin typeface="Calibri" panose="020F0502020204030204" pitchFamily="34" charset="0"/>
                <a:ea typeface="+mn-ea"/>
                <a:cs typeface="Calibri" panose="020F0502020204030204" pitchFamily="34" charset="0"/>
              </a:rPr>
              <a:t>5) Кроме того, в каталоге, конечно, представлены ВСЕ категории продуктов</a:t>
            </a:r>
            <a:r>
              <a:rPr lang="ru-RU" sz="1200" kern="1200" dirty="0" smtClean="0">
                <a:solidFill>
                  <a:srgbClr val="000000"/>
                </a:solidFill>
                <a:effectLst/>
                <a:latin typeface="Calibri" panose="020F0502020204030204" pitchFamily="34" charset="0"/>
                <a:ea typeface="+mn-ea"/>
                <a:cs typeface="Calibri" panose="020F0502020204030204" pitchFamily="34" charset="0"/>
              </a:rPr>
              <a:t>: </a:t>
            </a:r>
            <a:r>
              <a:rPr lang="ru-RU" sz="1200" kern="1200" dirty="0" err="1" smtClean="0">
                <a:solidFill>
                  <a:srgbClr val="000000"/>
                </a:solidFill>
                <a:effectLst/>
                <a:latin typeface="Calibri" panose="020F0502020204030204" pitchFamily="34" charset="0"/>
                <a:ea typeface="+mn-ea"/>
                <a:cs typeface="Calibri" panose="020F0502020204030204" pitchFamily="34" charset="0"/>
              </a:rPr>
              <a:t>Вэлнэс</a:t>
            </a:r>
            <a:r>
              <a:rPr lang="ru-RU" sz="1200" kern="1200" dirty="0" smtClean="0">
                <a:solidFill>
                  <a:srgbClr val="000000"/>
                </a:solidFill>
                <a:effectLst/>
                <a:latin typeface="Calibri" panose="020F0502020204030204" pitchFamily="34" charset="0"/>
                <a:ea typeface="+mn-ea"/>
                <a:cs typeface="Calibri" panose="020F0502020204030204" pitchFamily="34" charset="0"/>
              </a:rPr>
              <a:t>, уход за кожей лица, декоративная косметика, ароматы, уход за волосами, уход за телом и аксессуары. При просмотре каталога стоит обратить внимание на продукты в разных категориях, чтобы найти именно то, что нужно вам.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0DFB95-1AC9-489C-A3E8-0FB4261F37B4}" type="slidenum">
              <a:rPr lang="ru-RU" smtClean="0"/>
              <a:t>2</a:t>
            </a:fld>
            <a:endParaRPr lang="ru-RU"/>
          </a:p>
        </p:txBody>
      </p:sp>
    </p:spTree>
    <p:extLst>
      <p:ext uri="{BB962C8B-B14F-4D97-AF65-F5344CB8AC3E}">
        <p14:creationId xmlns:p14="http://schemas.microsoft.com/office/powerpoint/2010/main" val="151926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a:lnSpc>
                <a:spcPct val="107000"/>
              </a:lnSpc>
              <a:spcAft>
                <a:spcPts val="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Губная помада</a:t>
            </a:r>
            <a:r>
              <a:rPr lang="ru-RU"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уникальный продукт декоративной косметики, который остается на пике популярности в течение 5000 лет!</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Сегодня, наличием 3-4 средств для губ (помады, блеска, гигиенической помады) в дамской сумочке уже никого не удивишь. Обычно девушки объясняют это тем, что выбор оттенка и текстуры зависит от настроения и желания. А, как известно, и настроение, и желания – вещи непостоянные, вот и хочется милым дамам всегда чего-то новенького, того, чего еще никогда не было в их арсенале красоты.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Каталог №7 от </a:t>
            </a:r>
            <a:r>
              <a:rPr lang="ru-RU" sz="12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Орифлэйм</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это прекрасный повод обновить свои косметички и пополнить их очередной нестандартной новинкой декоративной косметики линейки «</a:t>
            </a:r>
            <a:r>
              <a:rPr lang="ru-RU" sz="12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Экстравыразительность</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бренда </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One</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жидкой губной помадой-муссом </a:t>
            </a:r>
            <a:r>
              <a:rPr lang="en-US"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ONE Lip Sensation</a:t>
            </a: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 мл.</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31944 Карамельный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31947 Красный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31945 Темно-розовый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31949 Ярко-розовый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31946 Коралловый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31948 Персиковый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31950 Малиновый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31951 Бордовый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32256 Винный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32257 Сливовый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kern="1200" dirty="0" smtClean="0">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Преимущество помады-мусса: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ru-RU" sz="1200" dirty="0" smtClean="0">
                <a:solidFill>
                  <a:srgbClr val="000000"/>
                </a:solidFill>
                <a:effectLst/>
                <a:latin typeface="Calibri" panose="020F0502020204030204" pitchFamily="34" charset="0"/>
                <a:ea typeface="Times New Roman" panose="02020603050405020304" pitchFamily="18" charset="0"/>
              </a:rPr>
              <a:t>нежная кремово-муссовая текстура</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dirty="0" smtClean="0">
                <a:solidFill>
                  <a:srgbClr val="000000"/>
                </a:solidFill>
                <a:effectLst/>
                <a:latin typeface="Calibri" panose="020F0502020204030204" pitchFamily="34" charset="0"/>
                <a:ea typeface="Times New Roman" panose="02020603050405020304" pitchFamily="18" charset="0"/>
              </a:rPr>
              <a:t>матовое покрытие</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dirty="0" smtClean="0">
                <a:solidFill>
                  <a:srgbClr val="000000"/>
                </a:solidFill>
                <a:effectLst/>
                <a:latin typeface="Calibri" panose="020F0502020204030204" pitchFamily="34" charset="0"/>
                <a:ea typeface="Times New Roman" panose="02020603050405020304" pitchFamily="18" charset="0"/>
              </a:rPr>
              <a:t>10 магнетических глубоких оттенков</a:t>
            </a:r>
            <a:endParaRPr lang="ru-RU" sz="1200" dirty="0" smtClean="0">
              <a:effectLst/>
              <a:latin typeface="Times New Roman" panose="02020603050405020304" pitchFamily="18" charset="0"/>
              <a:ea typeface="Times New Roman" panose="02020603050405020304" pitchFamily="18" charset="0"/>
            </a:endParaRPr>
          </a:p>
          <a:p>
            <a:pPr marL="342900" marR="47625" lvl="0" indent="-342900" algn="just">
              <a:lnSpc>
                <a:spcPct val="107000"/>
              </a:lnSpc>
              <a:spcAft>
                <a:spcPts val="800"/>
              </a:spcAft>
              <a:buFont typeface="Symbol" panose="05050102010706020507" pitchFamily="18" charset="2"/>
              <a:buChar char=""/>
            </a:pPr>
            <a:r>
              <a:rPr lang="ru-RU"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мягкое и равномерное нанесение</a:t>
            </a:r>
            <a:endParaRPr lang="ru-RU"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ru-RU" sz="1200" dirty="0" smtClean="0">
                <a:solidFill>
                  <a:srgbClr val="000000"/>
                </a:solidFill>
                <a:effectLst/>
                <a:latin typeface="Calibri" panose="020F0502020204030204" pitchFamily="34" charset="0"/>
                <a:ea typeface="Times New Roman" panose="02020603050405020304" pitchFamily="18" charset="0"/>
              </a:rPr>
              <a:t>в компонентный состав помады входят: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solidFill>
                  <a:srgbClr val="000000"/>
                </a:solidFill>
                <a:effectLst/>
                <a:latin typeface="Calibri" panose="020F0502020204030204" pitchFamily="34" charset="0"/>
                <a:ea typeface="Times New Roman" panose="02020603050405020304" pitchFamily="18" charset="0"/>
              </a:rPr>
              <a:t>воск, дающий питание и влагу</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solidFill>
                  <a:srgbClr val="000000"/>
                </a:solidFill>
                <a:effectLst/>
                <a:latin typeface="Calibri" panose="020F0502020204030204" pitchFamily="34" charset="0"/>
                <a:ea typeface="Times New Roman" panose="02020603050405020304" pitchFamily="18" charset="0"/>
              </a:rPr>
              <a:t>витамин Е поддерживает здоровый вид губ</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solidFill>
                  <a:srgbClr val="000000"/>
                </a:solidFill>
                <a:effectLst/>
                <a:latin typeface="Calibri" panose="020F0502020204030204" pitchFamily="34" charset="0"/>
                <a:ea typeface="Times New Roman" panose="02020603050405020304" pitchFamily="18" charset="0"/>
              </a:rPr>
              <a:t>увлажняющие компоненты, предотвращающие сухость кожи губ</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dirty="0" smtClean="0">
                <a:solidFill>
                  <a:srgbClr val="000000"/>
                </a:solidFill>
                <a:effectLst/>
                <a:latin typeface="Calibri" panose="020F0502020204030204" pitchFamily="34" charset="0"/>
                <a:ea typeface="Times New Roman" panose="02020603050405020304" pitchFamily="18" charset="0"/>
              </a:rPr>
              <a:t>удобный аппликатор </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Жидкая губная помада</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мусс</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ONE Lip Sensation – </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это</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Ярко:</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великолепные глубокие цвета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Ультрамодно</a:t>
            </a: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плотное матовое покрытие</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Легко:</a:t>
            </a: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воздушная текстура, удобный аппликатор, увлажняющая формула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Новинка каталога №7 - жидкая губная помада-мусс </a:t>
            </a:r>
            <a:r>
              <a:rPr lang="en-US" sz="12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ONE Lip Sensation</a:t>
            </a:r>
            <a:r>
              <a:rPr lang="ru-RU" sz="12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всего за 449 рублей!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А также не упустите возможность приобрести многофункциональная тушь для ресниц 5-в-1 </a:t>
            </a:r>
            <a:r>
              <a:rPr lang="en-US" sz="12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ONE </a:t>
            </a:r>
            <a:r>
              <a:rPr lang="en-US" sz="1200" i="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Wonderlash</a:t>
            </a:r>
            <a:r>
              <a:rPr lang="ru-RU" sz="12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со стр. 4 СО СКИДКОЙ -50%, всего за 279 рублей, при заказе любого оттенка жидкой губной помады-мусса.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p>
        </p:txBody>
      </p:sp>
      <p:sp>
        <p:nvSpPr>
          <p:cNvPr id="4" name="Slide Number Placeholder 3"/>
          <p:cNvSpPr>
            <a:spLocks noGrp="1"/>
          </p:cNvSpPr>
          <p:nvPr>
            <p:ph type="sldNum" sz="quarter" idx="10"/>
          </p:nvPr>
        </p:nvSpPr>
        <p:spPr/>
        <p:txBody>
          <a:bodyPr/>
          <a:lstStyle/>
          <a:p>
            <a:fld id="{F80DFB95-1AC9-489C-A3E8-0FB4261F37B4}" type="slidenum">
              <a:rPr lang="ru-RU" smtClean="0"/>
              <a:t>4</a:t>
            </a:fld>
            <a:endParaRPr lang="ru-RU"/>
          </a:p>
        </p:txBody>
      </p:sp>
    </p:spTree>
    <p:extLst>
      <p:ext uri="{BB962C8B-B14F-4D97-AF65-F5344CB8AC3E}">
        <p14:creationId xmlns:p14="http://schemas.microsoft.com/office/powerpoint/2010/main" val="380605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F80DFB95-1AC9-489C-A3E8-0FB4261F37B4}"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393240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a:lnSpc>
                <a:spcPct val="107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На дворе май, а это значит, что до долгожданного лета уже рукой подать. А какая первая ассоциация приходит в голову, когда произносится слово «лето»? Конечно же, море и солнце. Действительно, пляжный отдых (речной, морской или на озере -  не имеет значение), уже давно стал привычным летним атрибутом для большинства из нас.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Пляж в наше время стал чем-то большим, чем обычным местом отдыха, теперь это еще и своеобразный подиум, где можно и себя показать, и на других посмотреть. Именно поэтому девушки тщательно подходят к выбору пляжного костюма и аксессуаров. Ведь эта еще одна прекрасная возможность продемонстрировать свой вкус и знание модных тенденций.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Сегодня, на пике моды яркие </a:t>
            </a:r>
            <a:r>
              <a:rPr lang="ru-RU" sz="12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принты</a:t>
            </a: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и струящиеся ткани в гламурном стиле 70-х годов.</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Именно это нужно учитывать, выбирая такой популярный и функциональный аксессуар, как </a:t>
            </a:r>
            <a:r>
              <a:rPr lang="ru-RU" sz="12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парео</a:t>
            </a: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На страницах №134-135 каталога №7 представлено </a:t>
            </a:r>
            <a:r>
              <a:rPr lang="ru-RU" sz="1200" b="1"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парео</a:t>
            </a:r>
            <a:r>
              <a:rPr lang="ru-RU" sz="12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«Летний бриз», код 28986.</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стильное воздушное </a:t>
            </a:r>
            <a:r>
              <a:rPr lang="ru-RU" sz="12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парео</a:t>
            </a: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с ярким </a:t>
            </a:r>
            <a:r>
              <a:rPr lang="ru-RU" sz="12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принтом</a:t>
            </a: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в гламурном стиле 70-х годов.</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функционально: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можно носить как на пляже в качестве </a:t>
            </a:r>
            <a:r>
              <a:rPr lang="ru-RU" sz="12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парео</a:t>
            </a: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или головного убора, так и в городе в качестве топа или шарфа.</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огромное количество способов завязывания. В комплект входит золотистая застежка и инструкция, что дает еще больше возможностей для экспериментов.</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ru-RU" sz="12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парео</a:t>
            </a: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заменяет большое количество одежды: майки, шорты, сарафаны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в зависимости от способа завязывания, в </a:t>
            </a:r>
            <a:r>
              <a:rPr lang="ru-RU" sz="12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парео</a:t>
            </a: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можно выйти, как на пляж, так и зайти в магазин или кафе, или на вечеринку.</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материал: полиэстер.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размер: 130 х 130 см. </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Это интересно!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ru-RU" sz="12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Парео</a:t>
            </a: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(таит. </a:t>
            </a:r>
            <a:r>
              <a:rPr lang="ru-RU" sz="12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pāreu</a:t>
            </a: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 предмет женской одежды, прямоугольный отрез ткани, подвязываемый на бёдрах в виде юбки, в виде платья или иным образом.</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Родина </a:t>
            </a:r>
            <a:r>
              <a:rPr lang="ru-RU" sz="12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парео</a:t>
            </a: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 Французская Полинезия, Таити.</a:t>
            </a:r>
            <a:r>
              <a:rPr lang="ru-RU" sz="1200" dirty="0" smtClean="0">
                <a:effectLst/>
                <a:latin typeface="Times New Roman" panose="02020603050405020304" pitchFamily="18" charset="0"/>
                <a:ea typeface="Times New Roman" panose="02020603050405020304" pitchFamily="18" charset="0"/>
              </a:rPr>
              <a:t> </a:t>
            </a: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Если верить местным приданиям, то однажды, одна из самых красивых девушек острова вышла на пляж в экстравагантном наряде. На ее бедрах, умело повязанный, красовался кусок ткани невиданной красоты. После такого явления все местные девушки стали повторять такой интересный наряд.</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ru-RU"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i="1" dirty="0" smtClean="0">
                <a:effectLst/>
                <a:latin typeface="Calibri" panose="020F0502020204030204" pitchFamily="34" charset="0"/>
                <a:ea typeface="Calibri" panose="020F0502020204030204" pitchFamily="34" charset="0"/>
                <a:cs typeface="Calibri" panose="020F0502020204030204" pitchFamily="34" charset="0"/>
              </a:rPr>
              <a:t>Внимание!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i="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Великолепное многофункциональное </a:t>
            </a:r>
            <a:r>
              <a:rPr lang="ru-RU" sz="1200" i="1"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парео</a:t>
            </a:r>
            <a:r>
              <a:rPr lang="ru-RU" sz="1200" i="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код 28986 всего за 319 рублей при единовременном заказе на 990 рублей из этого каталога.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i="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*Предложение действительно при единовременном заказе продуктов. В случае если продукт, продающийся по специальной цене, закончится, мы предложим замену.</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i="1" dirty="0" smtClean="0">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i="1" dirty="0" smtClean="0">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effectLst/>
                <a:latin typeface="Calibri" panose="020F0502020204030204" pitchFamily="34" charset="0"/>
                <a:ea typeface="Calibri" panose="020F0502020204030204" pitchFamily="34" charset="0"/>
                <a:cs typeface="Calibri" panose="020F0502020204030204" pitchFamily="34" charset="0"/>
              </a:rPr>
              <a:t>Обращаем ваше внимание на то, что вы можете дополнить свой пляжный образ аксессуарами «Летний бриз» (см. страницу № 132-133)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i="1" dirty="0" smtClean="0">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effectLst/>
                <a:latin typeface="Calibri" panose="020F0502020204030204" pitchFamily="34" charset="0"/>
                <a:ea typeface="Calibri" panose="020F0502020204030204" pitchFamily="34" charset="0"/>
                <a:cs typeface="Calibri" panose="020F0502020204030204" pitchFamily="34" charset="0"/>
              </a:rPr>
              <a:t>28946 Ожерелье «Летний бриз»</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ожерелье из 2 рядов искусно ограненных разноцветных бусин на лентах-завязках, которые позволяют регулировать длину украшения по желанию.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материал: акрил (бусины), полиэстер (ленты).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длина рядов с бусинами: 43 и 47,5 см.</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длина каждой ленты: 40 см.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не содержит никель</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ru-RU" sz="1200" b="1" dirty="0" smtClean="0">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effectLst/>
                <a:latin typeface="Calibri" panose="020F0502020204030204" pitchFamily="34" charset="0"/>
                <a:ea typeface="Calibri" panose="020F0502020204030204" pitchFamily="34" charset="0"/>
                <a:cs typeface="Calibri" panose="020F0502020204030204" pitchFamily="34" charset="0"/>
              </a:rPr>
              <a:t>28948 Набор серег «Летний бриз»</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набор из 2 пар изящных серег, прекрасно подходящих для теплых солнечных дней: яркий букет разноцветных граненых бусин на гвоздике и элегантная молочно-белая бусина на подвеске-крючке.</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контактная часть: нержавеющая сталь.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не содержат никель.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длина: 1,6 см (гвоздики), 3,3 см (крючок).</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ru-RU" sz="1200" b="1" dirty="0" smtClean="0">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effectLst/>
                <a:latin typeface="Calibri" panose="020F0502020204030204" pitchFamily="34" charset="0"/>
                <a:ea typeface="Calibri" panose="020F0502020204030204" pitchFamily="34" charset="0"/>
                <a:cs typeface="Calibri" panose="020F0502020204030204" pitchFamily="34" charset="0"/>
              </a:rPr>
              <a:t>28949 Кольцо «Летний бриз»</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стильное массивное кольцо из сверкающего золотистого металла с граненым камнем густого молочного цвета.</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размер регулируется.</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не содержит никель.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материал: акрил (камень). Диаметр: 1,7 см.</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ru-RU" sz="1200" dirty="0" smtClean="0">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effectLst/>
                <a:latin typeface="Calibri" panose="020F0502020204030204" pitchFamily="34" charset="0"/>
                <a:ea typeface="Calibri" panose="020F0502020204030204" pitchFamily="34" charset="0"/>
                <a:cs typeface="Calibri" panose="020F0502020204030204" pitchFamily="34" charset="0"/>
              </a:rPr>
              <a:t>28985 Козырек для спорта и отдыха «Летний бриз»</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головной убор из золотистой соломки с полупрозрачным экраном янтарного цвета, защищающим от УФ-излучения, и отделкой в бронзовых тонах станет частью твоей яркой индивидуальности.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материал: полиэстер (подкладка).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длина окружности: 57 см.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эластичная задняя часть.</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ru-RU" sz="1200" dirty="0" smtClean="0">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effectLst/>
                <a:latin typeface="Calibri" panose="020F0502020204030204" pitchFamily="34" charset="0"/>
                <a:ea typeface="Calibri" panose="020F0502020204030204" pitchFamily="34" charset="0"/>
                <a:cs typeface="Calibri" panose="020F0502020204030204" pitchFamily="34" charset="0"/>
              </a:rPr>
              <a:t>28999 Складная щетка для волос «Летний бриз»</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прочная и удобная складная расческа с ретро-</a:t>
            </a:r>
            <a:r>
              <a:rPr lang="ru-RU" sz="1200" dirty="0" err="1" smtClean="0">
                <a:effectLst/>
                <a:latin typeface="Calibri" panose="020F0502020204030204" pitchFamily="34" charset="0"/>
                <a:ea typeface="Times New Roman" panose="02020603050405020304" pitchFamily="18" charset="0"/>
                <a:cs typeface="Calibri" panose="020F0502020204030204" pitchFamily="34" charset="0"/>
              </a:rPr>
              <a:t>принтом</a:t>
            </a: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 внутренним зеркальцем и упругими щетинками.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материал: пластик.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размер: 6,7 x 3 см.</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ru-RU" sz="1200" dirty="0" smtClean="0">
                <a:effectLst/>
                <a:latin typeface="Calibri" panose="020F0502020204030204" pitchFamily="34" charset="0"/>
                <a:ea typeface="Calibri" panose="020F0502020204030204" pitchFamily="34" charset="0"/>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effectLst/>
                <a:latin typeface="Calibri" panose="020F0502020204030204" pitchFamily="34" charset="0"/>
                <a:ea typeface="Calibri" panose="020F0502020204030204" pitchFamily="34" charset="0"/>
                <a:cs typeface="Calibri" panose="020F0502020204030204" pitchFamily="34" charset="0"/>
              </a:rPr>
              <a:t>28984 Сумка «Летний бриз»</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стильная большая сумка из блестящей золотистой соломки с застежкой-молнией, длинными ручками бронзового оттенка, шелковистой подкладкой с ярким </a:t>
            </a:r>
            <a:r>
              <a:rPr lang="ru-RU" sz="1200" dirty="0" err="1" smtClean="0">
                <a:effectLst/>
                <a:latin typeface="Calibri" panose="020F0502020204030204" pitchFamily="34" charset="0"/>
                <a:ea typeface="Times New Roman" panose="02020603050405020304" pitchFamily="18" charset="0"/>
                <a:cs typeface="Calibri" panose="020F0502020204030204" pitchFamily="34" charset="0"/>
              </a:rPr>
              <a:t>принтом</a:t>
            </a: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 в стиле 70-х годов и внутренним карманом на молнии.</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материал: имитация кожи (ручки), полиэстер (подкладка).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dirty="0" smtClean="0">
                <a:effectLst/>
                <a:latin typeface="Calibri" panose="020F0502020204030204" pitchFamily="34" charset="0"/>
                <a:ea typeface="Times New Roman" panose="02020603050405020304" pitchFamily="18" charset="0"/>
                <a:cs typeface="Calibri" panose="020F0502020204030204" pitchFamily="34" charset="0"/>
              </a:rPr>
              <a:t>размер: 41 x 11,5 x 32 см.</a:t>
            </a:r>
            <a:endParaRPr lang="ru-RU" sz="12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80DFB95-1AC9-489C-A3E8-0FB4261F37B4}" type="slidenum">
              <a:rPr lang="ru-RU" smtClean="0"/>
              <a:t>7</a:t>
            </a:fld>
            <a:endParaRPr lang="ru-RU"/>
          </a:p>
        </p:txBody>
      </p:sp>
    </p:spTree>
    <p:extLst>
      <p:ext uri="{BB962C8B-B14F-4D97-AF65-F5344CB8AC3E}">
        <p14:creationId xmlns:p14="http://schemas.microsoft.com/office/powerpoint/2010/main" val="258367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F80DFB95-1AC9-489C-A3E8-0FB4261F37B4}" type="slidenum">
              <a:rPr lang="ru-RU" smtClean="0"/>
              <a:t>8</a:t>
            </a:fld>
            <a:endParaRPr lang="ru-RU"/>
          </a:p>
        </p:txBody>
      </p:sp>
    </p:spTree>
    <p:extLst>
      <p:ext uri="{BB962C8B-B14F-4D97-AF65-F5344CB8AC3E}">
        <p14:creationId xmlns:p14="http://schemas.microsoft.com/office/powerpoint/2010/main" val="11054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dirty="0"/>
          </a:p>
        </p:txBody>
      </p:sp>
      <p:sp>
        <p:nvSpPr>
          <p:cNvPr id="4" name="Номер слайда 3"/>
          <p:cNvSpPr>
            <a:spLocks noGrp="1"/>
          </p:cNvSpPr>
          <p:nvPr>
            <p:ph type="sldNum" sz="quarter" idx="10"/>
          </p:nvPr>
        </p:nvSpPr>
        <p:spPr/>
        <p:txBody>
          <a:bodyPr/>
          <a:lstStyle/>
          <a:p>
            <a:fld id="{F80DFB95-1AC9-489C-A3E8-0FB4261F37B4}" type="slidenum">
              <a:rPr lang="ru-RU" smtClean="0"/>
              <a:t>9</a:t>
            </a:fld>
            <a:endParaRPr lang="ru-RU"/>
          </a:p>
        </p:txBody>
      </p:sp>
    </p:spTree>
    <p:extLst>
      <p:ext uri="{BB962C8B-B14F-4D97-AF65-F5344CB8AC3E}">
        <p14:creationId xmlns:p14="http://schemas.microsoft.com/office/powerpoint/2010/main" val="54422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a:lnSpc>
                <a:spcPct val="107000"/>
              </a:lnSpc>
              <a:spcAft>
                <a:spcPts val="800"/>
              </a:spcAft>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В каталоге №7 бренд </a:t>
            </a:r>
            <a:r>
              <a:rPr lang="ru-RU" sz="1200" kern="1200" dirty="0" err="1" smtClean="0">
                <a:solidFill>
                  <a:srgbClr val="000000"/>
                </a:solidFill>
                <a:effectLst/>
                <a:latin typeface="Calibri" panose="020F0502020204030204" pitchFamily="34" charset="0"/>
                <a:ea typeface="GillSansAltOneWGLLight"/>
                <a:cs typeface="Calibri" panose="020F0502020204030204" pitchFamily="34" charset="0"/>
              </a:rPr>
              <a:t>Giordani</a:t>
            </a: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 </a:t>
            </a:r>
            <a:r>
              <a:rPr lang="ru-RU" sz="1200" kern="1200" dirty="0" err="1" smtClean="0">
                <a:solidFill>
                  <a:srgbClr val="000000"/>
                </a:solidFill>
                <a:effectLst/>
                <a:latin typeface="Calibri" panose="020F0502020204030204" pitchFamily="34" charset="0"/>
                <a:ea typeface="GillSansAltOneWGLLight"/>
                <a:cs typeface="Calibri" panose="020F0502020204030204" pitchFamily="34" charset="0"/>
              </a:rPr>
              <a:t>Gold</a:t>
            </a: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 радует своих почитателей сразу двумя новинками.  Обе новинки созданы для тех девушек, которые любят минимальное количество косметики на своем лице.  Особенно в теплое время года, они предпочитают легкие текстуры, универсальные оттенки, и при этом помнят, два основных момента, что ровный тон кожи – это основа любого макияжа, и что легкий оттеночный блеск на губах сделает их более ухоженными и объемными.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200" b="1" kern="1200" dirty="0" smtClean="0">
                <a:solidFill>
                  <a:srgbClr val="000000"/>
                </a:solidFill>
                <a:effectLst/>
                <a:latin typeface="Calibri" panose="020F0502020204030204" pitchFamily="34" charset="0"/>
                <a:ea typeface="GillSansAltOneWGLLight"/>
                <a:cs typeface="Calibri" panose="020F0502020204030204" pitchFamily="34" charset="0"/>
              </a:rPr>
              <a:t>32661 Увлажняющая тональная основа SPF 20 </a:t>
            </a:r>
            <a:r>
              <a:rPr lang="ru-RU" sz="1200" b="1" kern="1200" dirty="0" err="1" smtClean="0">
                <a:solidFill>
                  <a:srgbClr val="000000"/>
                </a:solidFill>
                <a:effectLst/>
                <a:latin typeface="Calibri" panose="020F0502020204030204" pitchFamily="34" charset="0"/>
                <a:ea typeface="GillSansAltOneWGLLight"/>
                <a:cs typeface="Calibri" panose="020F0502020204030204" pitchFamily="34" charset="0"/>
              </a:rPr>
              <a:t>Giordani</a:t>
            </a:r>
            <a:r>
              <a:rPr lang="ru-RU" sz="1200" b="1" kern="1200" dirty="0" smtClean="0">
                <a:solidFill>
                  <a:srgbClr val="000000"/>
                </a:solidFill>
                <a:effectLst/>
                <a:latin typeface="Calibri" panose="020F0502020204030204" pitchFamily="34" charset="0"/>
                <a:ea typeface="GillSansAltOneWGLLight"/>
                <a:cs typeface="Calibri" panose="020F0502020204030204" pitchFamily="34" charset="0"/>
              </a:rPr>
              <a:t> </a:t>
            </a:r>
            <a:r>
              <a:rPr lang="ru-RU" sz="1200" b="1" kern="1200" dirty="0" err="1" smtClean="0">
                <a:solidFill>
                  <a:srgbClr val="000000"/>
                </a:solidFill>
                <a:effectLst/>
                <a:latin typeface="Calibri" panose="020F0502020204030204" pitchFamily="34" charset="0"/>
                <a:ea typeface="GillSansAltOneWGLLight"/>
                <a:cs typeface="Calibri" panose="020F0502020204030204" pitchFamily="34" charset="0"/>
              </a:rPr>
              <a:t>Gold</a:t>
            </a:r>
            <a:r>
              <a:rPr lang="ru-RU" sz="1200" b="1" kern="1200" dirty="0" smtClean="0">
                <a:solidFill>
                  <a:srgbClr val="000000"/>
                </a:solidFill>
                <a:effectLst/>
                <a:latin typeface="Calibri" panose="020F0502020204030204" pitchFamily="34" charset="0"/>
                <a:ea typeface="GillSansAltOneWGLLight"/>
                <a:cs typeface="Calibri" panose="020F0502020204030204" pitchFamily="34" charset="0"/>
              </a:rPr>
              <a:t>, оттенок Теплое Сияние, 30 мл.</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выравнивает тон, увлажняет и смягчает кожу, благодаря основе на базе растительных ингредиентов,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придает коже деликатное сияние, благодаря входящим в состав сияющим микрочастицам.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содержит SPF 20, защищает от фотостарения.</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универсальный оттенок, подходит для любого тона кожи.</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ru-RU" sz="1100" kern="1200" dirty="0" smtClean="0">
                <a:solidFill>
                  <a:srgbClr val="000000"/>
                </a:solidFill>
                <a:effectLst/>
                <a:latin typeface="Calibri" panose="020F0502020204030204" pitchFamily="34" charset="0"/>
                <a:ea typeface="GillSansAltOneWGLLight"/>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200" i="1" kern="1200" dirty="0" smtClean="0">
                <a:solidFill>
                  <a:srgbClr val="000000"/>
                </a:solidFill>
                <a:effectLst/>
                <a:latin typeface="Calibri" panose="020F0502020204030204" pitchFamily="34" charset="0"/>
                <a:ea typeface="GillSansAltOneWGLLight"/>
                <a:cs typeface="Calibri" panose="020F0502020204030204" pitchFamily="34" charset="0"/>
              </a:rPr>
              <a:t>Увлажняющая тональная основа SPF 20 </a:t>
            </a:r>
            <a:r>
              <a:rPr lang="ru-RU" sz="1200" i="1" kern="1200" dirty="0" err="1" smtClean="0">
                <a:solidFill>
                  <a:srgbClr val="000000"/>
                </a:solidFill>
                <a:effectLst/>
                <a:latin typeface="Calibri" panose="020F0502020204030204" pitchFamily="34" charset="0"/>
                <a:ea typeface="GillSansAltOneWGLLight"/>
                <a:cs typeface="Calibri" panose="020F0502020204030204" pitchFamily="34" charset="0"/>
              </a:rPr>
              <a:t>Giordani</a:t>
            </a:r>
            <a:r>
              <a:rPr lang="ru-RU" sz="1200" i="1" kern="1200" dirty="0" smtClean="0">
                <a:solidFill>
                  <a:srgbClr val="000000"/>
                </a:solidFill>
                <a:effectLst/>
                <a:latin typeface="Calibri" panose="020F0502020204030204" pitchFamily="34" charset="0"/>
                <a:ea typeface="GillSansAltOneWGLLight"/>
                <a:cs typeface="Calibri" panose="020F0502020204030204" pitchFamily="34" charset="0"/>
              </a:rPr>
              <a:t> </a:t>
            </a:r>
            <a:r>
              <a:rPr lang="ru-RU" sz="1200" i="1" kern="1200" dirty="0" err="1" smtClean="0">
                <a:solidFill>
                  <a:srgbClr val="000000"/>
                </a:solidFill>
                <a:effectLst/>
                <a:latin typeface="Calibri" panose="020F0502020204030204" pitchFamily="34" charset="0"/>
                <a:ea typeface="GillSansAltOneWGLLight"/>
                <a:cs typeface="Calibri" panose="020F0502020204030204" pitchFamily="34" charset="0"/>
              </a:rPr>
              <a:t>Gold</a:t>
            </a:r>
            <a:r>
              <a:rPr lang="ru-RU" sz="1200" i="1" kern="1200" dirty="0" smtClean="0">
                <a:solidFill>
                  <a:srgbClr val="000000"/>
                </a:solidFill>
                <a:effectLst/>
                <a:latin typeface="Calibri" panose="020F0502020204030204" pitchFamily="34" charset="0"/>
                <a:ea typeface="GillSansAltOneWGLLight"/>
                <a:cs typeface="Calibri" panose="020F0502020204030204" pitchFamily="34" charset="0"/>
              </a:rPr>
              <a:t> за 849 рублей.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200" b="1" kern="1200" dirty="0" smtClean="0">
                <a:solidFill>
                  <a:srgbClr val="000000"/>
                </a:solidFill>
                <a:effectLst/>
                <a:latin typeface="Calibri" panose="020F0502020204030204" pitchFamily="34" charset="0"/>
                <a:ea typeface="GillSansAltOneWGLLight"/>
                <a:cs typeface="Calibri" panose="020F0502020204030204" pitchFamily="34" charset="0"/>
              </a:rPr>
              <a:t>32414 Восстанавливающий бальзам для губ SPF 12 </a:t>
            </a:r>
            <a:r>
              <a:rPr lang="ru-RU" sz="1200" b="1" kern="1200" dirty="0" err="1" smtClean="0">
                <a:solidFill>
                  <a:srgbClr val="000000"/>
                </a:solidFill>
                <a:effectLst/>
                <a:latin typeface="Calibri" panose="020F0502020204030204" pitchFamily="34" charset="0"/>
                <a:ea typeface="GillSansAltOneWGLLight"/>
                <a:cs typeface="Calibri" panose="020F0502020204030204" pitchFamily="34" charset="0"/>
              </a:rPr>
              <a:t>Giordani</a:t>
            </a:r>
            <a:r>
              <a:rPr lang="ru-RU" sz="1200" b="1" kern="1200" dirty="0" smtClean="0">
                <a:solidFill>
                  <a:srgbClr val="000000"/>
                </a:solidFill>
                <a:effectLst/>
                <a:latin typeface="Calibri" panose="020F0502020204030204" pitchFamily="34" charset="0"/>
                <a:ea typeface="GillSansAltOneWGLLight"/>
                <a:cs typeface="Calibri" panose="020F0502020204030204" pitchFamily="34" charset="0"/>
              </a:rPr>
              <a:t> </a:t>
            </a:r>
            <a:r>
              <a:rPr lang="ru-RU" sz="1200" b="1" kern="1200" dirty="0" err="1" smtClean="0">
                <a:solidFill>
                  <a:srgbClr val="000000"/>
                </a:solidFill>
                <a:effectLst/>
                <a:latin typeface="Calibri" panose="020F0502020204030204" pitchFamily="34" charset="0"/>
                <a:ea typeface="GillSansAltOneWGLLight"/>
                <a:cs typeface="Calibri" panose="020F0502020204030204" pitchFamily="34" charset="0"/>
              </a:rPr>
              <a:t>Gold</a:t>
            </a:r>
            <a:r>
              <a:rPr lang="ru-RU" sz="1200" b="1" kern="1200" dirty="0" smtClean="0">
                <a:solidFill>
                  <a:srgbClr val="000000"/>
                </a:solidFill>
                <a:effectLst/>
                <a:latin typeface="Calibri" panose="020F0502020204030204" pitchFamily="34" charset="0"/>
                <a:ea typeface="GillSansAltOneWGLLight"/>
                <a:cs typeface="Calibri" panose="020F0502020204030204" pitchFamily="34" charset="0"/>
              </a:rPr>
              <a:t>, оттенок Розовый, 10 мл.</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восстанавливающий бальзам ухаживает за нежной кожей губ, смягчая, омолаживая, благодаря входящим в его состав активным ингредиентам:</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витамин Е – антиоксидант</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касторовое масло и масло зародышей пшеницы</a:t>
            </a:r>
            <a:r>
              <a:rPr lang="ru-RU" sz="1200" dirty="0" smtClean="0">
                <a:effectLst/>
                <a:latin typeface="Times New Roman" panose="02020603050405020304" pitchFamily="18" charset="0"/>
                <a:ea typeface="Times New Roman" panose="02020603050405020304" pitchFamily="18" charset="0"/>
              </a:rPr>
              <a:t> </a:t>
            </a: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обладают прекрасными восстанавливающими, увлажняющими и разглаживающими свойствами.</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ru-RU" sz="1200" kern="1200" dirty="0" err="1" smtClean="0">
                <a:solidFill>
                  <a:srgbClr val="000000"/>
                </a:solidFill>
                <a:effectLst/>
                <a:latin typeface="Calibri" panose="020F0502020204030204" pitchFamily="34" charset="0"/>
                <a:ea typeface="GillSansAltOneWGLLight"/>
                <a:cs typeface="Calibri" panose="020F0502020204030204" pitchFamily="34" charset="0"/>
              </a:rPr>
              <a:t>гиалуроновая</a:t>
            </a: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 кислота наполняет кожу влагой, придавая губам мягкость.</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защита от фотостарения, SPF 12 </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легким сияющим оттенком.</a:t>
            </a:r>
            <a:endParaRPr lang="ru-R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мягкий бархатный аппликатор</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ru-RU" sz="1200" kern="1200" dirty="0" smtClean="0">
                <a:solidFill>
                  <a:srgbClr val="000000"/>
                </a:solidFill>
                <a:effectLst/>
                <a:latin typeface="Calibri" panose="020F0502020204030204" pitchFamily="34" charset="0"/>
                <a:ea typeface="GillSansAltOneWGLLight"/>
                <a:cs typeface="Calibri" panose="020F0502020204030204" pitchFamily="34"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200" i="1" kern="1200" dirty="0" smtClean="0">
                <a:solidFill>
                  <a:srgbClr val="000000"/>
                </a:solidFill>
                <a:effectLst/>
                <a:latin typeface="Calibri" panose="020F0502020204030204" pitchFamily="34" charset="0"/>
                <a:ea typeface="GillSansAltOneWGLLight"/>
                <a:cs typeface="Calibri" panose="020F0502020204030204" pitchFamily="34" charset="0"/>
              </a:rPr>
              <a:t>Восстанавливающий бальзам для губ SPF 12 </a:t>
            </a:r>
            <a:r>
              <a:rPr lang="ru-RU" sz="1200" i="1" kern="1200" dirty="0" err="1" smtClean="0">
                <a:solidFill>
                  <a:srgbClr val="000000"/>
                </a:solidFill>
                <a:effectLst/>
                <a:latin typeface="Calibri" panose="020F0502020204030204" pitchFamily="34" charset="0"/>
                <a:ea typeface="GillSansAltOneWGLLight"/>
                <a:cs typeface="Calibri" panose="020F0502020204030204" pitchFamily="34" charset="0"/>
              </a:rPr>
              <a:t>Giordani</a:t>
            </a:r>
            <a:r>
              <a:rPr lang="ru-RU" sz="1200" i="1" kern="1200" dirty="0" smtClean="0">
                <a:solidFill>
                  <a:srgbClr val="000000"/>
                </a:solidFill>
                <a:effectLst/>
                <a:latin typeface="Calibri" panose="020F0502020204030204" pitchFamily="34" charset="0"/>
                <a:ea typeface="GillSansAltOneWGLLight"/>
                <a:cs typeface="Calibri" panose="020F0502020204030204" pitchFamily="34" charset="0"/>
              </a:rPr>
              <a:t> </a:t>
            </a:r>
            <a:r>
              <a:rPr lang="ru-RU" sz="1200" i="1" kern="1200" dirty="0" err="1" smtClean="0">
                <a:solidFill>
                  <a:srgbClr val="000000"/>
                </a:solidFill>
                <a:effectLst/>
                <a:latin typeface="Calibri" panose="020F0502020204030204" pitchFamily="34" charset="0"/>
                <a:ea typeface="GillSansAltOneWGLLight"/>
                <a:cs typeface="Calibri" panose="020F0502020204030204" pitchFamily="34" charset="0"/>
              </a:rPr>
              <a:t>Gold</a:t>
            </a:r>
            <a:r>
              <a:rPr lang="ru-RU" sz="1200" i="1" kern="1200" dirty="0" smtClean="0">
                <a:solidFill>
                  <a:srgbClr val="000000"/>
                </a:solidFill>
                <a:effectLst/>
                <a:latin typeface="Calibri" panose="020F0502020204030204" pitchFamily="34" charset="0"/>
                <a:ea typeface="GillSansAltOneWGLLight"/>
                <a:cs typeface="Calibri" panose="020F0502020204030204" pitchFamily="34" charset="0"/>
              </a:rPr>
              <a:t> за 479 рублей.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80DFB95-1AC9-489C-A3E8-0FB4261F37B4}" type="slidenum">
              <a:rPr lang="ru-RU" smtClean="0"/>
              <a:t>10</a:t>
            </a:fld>
            <a:endParaRPr lang="ru-RU"/>
          </a:p>
        </p:txBody>
      </p:sp>
    </p:spTree>
    <p:extLst>
      <p:ext uri="{BB962C8B-B14F-4D97-AF65-F5344CB8AC3E}">
        <p14:creationId xmlns:p14="http://schemas.microsoft.com/office/powerpoint/2010/main" val="61477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0DFB95-1AC9-489C-A3E8-0FB4261F37B4}"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3733558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3_Только заголовок">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2193962" y="2193962"/>
            <a:ext cx="5143503" cy="7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251520" y="195486"/>
            <a:ext cx="4906888" cy="367550"/>
          </a:xfrm>
        </p:spPr>
        <p:txBody>
          <a:bodyPr/>
          <a:lstStyle>
            <a:lvl1pPr algn="l">
              <a:defRPr i="1"/>
            </a:lvl1pPr>
          </a:lstStyle>
          <a:p>
            <a:r>
              <a:rPr lang="ru-RU" dirty="0" smtClean="0"/>
              <a:t>Образец заголовка</a:t>
            </a:r>
            <a:endParaRPr lang="ru-RU" dirty="0"/>
          </a:p>
        </p:txBody>
      </p:sp>
      <p:pic>
        <p:nvPicPr>
          <p:cNvPr id="9" name="Picture 8"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20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rot="16200000">
            <a:off x="-2176214" y="2139701"/>
            <a:ext cx="5143501" cy="8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3568" y="1653648"/>
            <a:ext cx="7772400" cy="1728192"/>
          </a:xfrm>
        </p:spPr>
        <p:txBody>
          <a:bodyPr/>
          <a:lstStyle/>
          <a:p>
            <a:r>
              <a:rPr lang="ru-RU" smtClean="0"/>
              <a:t>Образец заголовка</a:t>
            </a:r>
            <a:endParaRPr lang="ru-RU"/>
          </a:p>
        </p:txBody>
      </p:sp>
      <p:pic>
        <p:nvPicPr>
          <p:cNvPr id="7" name="Picture 6"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41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Объект с подписью">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2193962" y="2193962"/>
            <a:ext cx="5143503" cy="7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одержимое 2"/>
          <p:cNvSpPr>
            <a:spLocks noGrp="1"/>
          </p:cNvSpPr>
          <p:nvPr>
            <p:ph idx="1"/>
          </p:nvPr>
        </p:nvSpPr>
        <p:spPr>
          <a:xfrm>
            <a:off x="2627784" y="681540"/>
            <a:ext cx="6335886" cy="1998222"/>
          </a:xfrm>
          <a:ln>
            <a:solidFill>
              <a:schemeClr val="bg1">
                <a:lumMod val="75000"/>
              </a:schemeClr>
            </a:solidFill>
          </a:ln>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Содержимое 2"/>
          <p:cNvSpPr>
            <a:spLocks noGrp="1"/>
          </p:cNvSpPr>
          <p:nvPr>
            <p:ph idx="10"/>
          </p:nvPr>
        </p:nvSpPr>
        <p:spPr>
          <a:xfrm>
            <a:off x="2627784" y="2733768"/>
            <a:ext cx="3383558" cy="2268252"/>
          </a:xfrm>
          <a:ln>
            <a:solidFill>
              <a:schemeClr val="bg1">
                <a:lumMod val="75000"/>
              </a:schemeClr>
            </a:solidFill>
          </a:ln>
        </p:spPr>
        <p:txBody>
          <a:bodyPr>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Содержимое 2"/>
          <p:cNvSpPr>
            <a:spLocks noGrp="1"/>
          </p:cNvSpPr>
          <p:nvPr>
            <p:ph idx="11"/>
          </p:nvPr>
        </p:nvSpPr>
        <p:spPr>
          <a:xfrm>
            <a:off x="6084168" y="2733768"/>
            <a:ext cx="2951510" cy="2268252"/>
          </a:xfrm>
          <a:ln>
            <a:solidFill>
              <a:schemeClr val="bg1">
                <a:lumMod val="75000"/>
              </a:schemeClr>
            </a:solidFill>
          </a:ln>
        </p:spPr>
        <p:txBody>
          <a:bodyPr>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1"/>
          <p:cNvSpPr>
            <a:spLocks noGrp="1"/>
          </p:cNvSpPr>
          <p:nvPr>
            <p:ph type="title"/>
          </p:nvPr>
        </p:nvSpPr>
        <p:spPr>
          <a:xfrm>
            <a:off x="251520" y="195486"/>
            <a:ext cx="4906888" cy="367550"/>
          </a:xfrm>
        </p:spPr>
        <p:txBody>
          <a:bodyPr/>
          <a:lstStyle>
            <a:lvl1pPr algn="l">
              <a:defRPr i="1"/>
            </a:lvl1pPr>
          </a:lstStyle>
          <a:p>
            <a:r>
              <a:rPr lang="ru-RU" dirty="0" smtClean="0"/>
              <a:t>Образец заголовка</a:t>
            </a:r>
            <a:endParaRPr lang="ru-RU" dirty="0"/>
          </a:p>
        </p:txBody>
      </p:sp>
      <p:pic>
        <p:nvPicPr>
          <p:cNvPr id="11" name="Picture 10"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56376" y="51470"/>
            <a:ext cx="1124496"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3969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Объект с подписью">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rot="16200000">
            <a:off x="-2144307" y="2157956"/>
            <a:ext cx="5143502" cy="827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одержимое 2"/>
          <p:cNvSpPr>
            <a:spLocks noGrp="1"/>
          </p:cNvSpPr>
          <p:nvPr>
            <p:ph idx="1"/>
          </p:nvPr>
        </p:nvSpPr>
        <p:spPr>
          <a:xfrm>
            <a:off x="2627784" y="681540"/>
            <a:ext cx="6335886" cy="1998222"/>
          </a:xfrm>
          <a:ln>
            <a:solidFill>
              <a:schemeClr val="bg1">
                <a:lumMod val="75000"/>
              </a:schemeClr>
            </a:solidFill>
          </a:ln>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Содержимое 2"/>
          <p:cNvSpPr>
            <a:spLocks noGrp="1"/>
          </p:cNvSpPr>
          <p:nvPr>
            <p:ph idx="10"/>
          </p:nvPr>
        </p:nvSpPr>
        <p:spPr>
          <a:xfrm>
            <a:off x="2627784" y="2733768"/>
            <a:ext cx="3383558" cy="2268252"/>
          </a:xfrm>
          <a:ln>
            <a:solidFill>
              <a:schemeClr val="bg1">
                <a:lumMod val="75000"/>
              </a:schemeClr>
            </a:solidFill>
          </a:ln>
        </p:spPr>
        <p:txBody>
          <a:bodyPr>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Содержимое 2"/>
          <p:cNvSpPr>
            <a:spLocks noGrp="1"/>
          </p:cNvSpPr>
          <p:nvPr>
            <p:ph idx="11"/>
          </p:nvPr>
        </p:nvSpPr>
        <p:spPr>
          <a:xfrm>
            <a:off x="6084168" y="2733768"/>
            <a:ext cx="2951510" cy="2268252"/>
          </a:xfrm>
          <a:ln>
            <a:solidFill>
              <a:schemeClr val="bg1">
                <a:lumMod val="75000"/>
              </a:schemeClr>
            </a:solidFill>
          </a:ln>
        </p:spPr>
        <p:txBody>
          <a:bodyPr>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1"/>
          <p:cNvSpPr>
            <a:spLocks noGrp="1"/>
          </p:cNvSpPr>
          <p:nvPr>
            <p:ph type="title"/>
          </p:nvPr>
        </p:nvSpPr>
        <p:spPr>
          <a:xfrm>
            <a:off x="251520" y="195486"/>
            <a:ext cx="4906888" cy="367550"/>
          </a:xfrm>
        </p:spPr>
        <p:txBody>
          <a:bodyPr/>
          <a:lstStyle>
            <a:lvl1pPr algn="l">
              <a:defRPr i="1"/>
            </a:lvl1pPr>
          </a:lstStyle>
          <a:p>
            <a:r>
              <a:rPr lang="ru-RU" dirty="0" smtClean="0"/>
              <a:t>Образец заголовка</a:t>
            </a:r>
            <a:endParaRPr lang="ru-RU" dirty="0"/>
          </a:p>
        </p:txBody>
      </p:sp>
      <p:pic>
        <p:nvPicPr>
          <p:cNvPr id="11" name="Picture 10"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3279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Объект с подписью">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2157958" y="2157958"/>
            <a:ext cx="5143502" cy="82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одержимое 2"/>
          <p:cNvSpPr>
            <a:spLocks noGrp="1"/>
          </p:cNvSpPr>
          <p:nvPr>
            <p:ph idx="1"/>
          </p:nvPr>
        </p:nvSpPr>
        <p:spPr>
          <a:xfrm>
            <a:off x="2627784" y="681540"/>
            <a:ext cx="6335886" cy="1998222"/>
          </a:xfrm>
          <a:ln>
            <a:solidFill>
              <a:schemeClr val="bg1">
                <a:lumMod val="75000"/>
              </a:schemeClr>
            </a:solidFill>
          </a:ln>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Содержимое 2"/>
          <p:cNvSpPr>
            <a:spLocks noGrp="1"/>
          </p:cNvSpPr>
          <p:nvPr>
            <p:ph idx="10"/>
          </p:nvPr>
        </p:nvSpPr>
        <p:spPr>
          <a:xfrm>
            <a:off x="2627784" y="2733768"/>
            <a:ext cx="3383558" cy="2268252"/>
          </a:xfrm>
          <a:ln>
            <a:solidFill>
              <a:schemeClr val="bg1">
                <a:lumMod val="75000"/>
              </a:schemeClr>
            </a:solidFill>
          </a:ln>
        </p:spPr>
        <p:txBody>
          <a:bodyPr>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Содержимое 2"/>
          <p:cNvSpPr>
            <a:spLocks noGrp="1"/>
          </p:cNvSpPr>
          <p:nvPr>
            <p:ph idx="11"/>
          </p:nvPr>
        </p:nvSpPr>
        <p:spPr>
          <a:xfrm>
            <a:off x="6084168" y="2733768"/>
            <a:ext cx="2951510" cy="2268252"/>
          </a:xfrm>
          <a:ln>
            <a:solidFill>
              <a:schemeClr val="bg1">
                <a:lumMod val="75000"/>
              </a:schemeClr>
            </a:solidFill>
          </a:ln>
        </p:spPr>
        <p:txBody>
          <a:bodyPr>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1"/>
          <p:cNvSpPr>
            <a:spLocks noGrp="1"/>
          </p:cNvSpPr>
          <p:nvPr>
            <p:ph type="title"/>
          </p:nvPr>
        </p:nvSpPr>
        <p:spPr>
          <a:xfrm>
            <a:off x="251520" y="195486"/>
            <a:ext cx="4906888" cy="367550"/>
          </a:xfrm>
        </p:spPr>
        <p:txBody>
          <a:bodyPr/>
          <a:lstStyle>
            <a:lvl1pPr algn="l">
              <a:defRPr i="1"/>
            </a:lvl1pPr>
          </a:lstStyle>
          <a:p>
            <a:r>
              <a:rPr lang="ru-RU" dirty="0" smtClean="0"/>
              <a:t>Образец заголовка</a:t>
            </a:r>
            <a:endParaRPr lang="ru-RU" dirty="0"/>
          </a:p>
        </p:txBody>
      </p:sp>
      <p:pic>
        <p:nvPicPr>
          <p:cNvPr id="11" name="Picture 10"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563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Объект с подписью">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2165952" y="2149964"/>
            <a:ext cx="5143500" cy="8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одержимое 2"/>
          <p:cNvSpPr>
            <a:spLocks noGrp="1"/>
          </p:cNvSpPr>
          <p:nvPr>
            <p:ph idx="1"/>
          </p:nvPr>
        </p:nvSpPr>
        <p:spPr>
          <a:xfrm>
            <a:off x="2627784" y="681540"/>
            <a:ext cx="6335886" cy="1998222"/>
          </a:xfrm>
          <a:ln>
            <a:solidFill>
              <a:schemeClr val="bg1">
                <a:lumMod val="75000"/>
              </a:schemeClr>
            </a:solidFill>
          </a:ln>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Содержимое 2"/>
          <p:cNvSpPr>
            <a:spLocks noGrp="1"/>
          </p:cNvSpPr>
          <p:nvPr>
            <p:ph idx="10"/>
          </p:nvPr>
        </p:nvSpPr>
        <p:spPr>
          <a:xfrm>
            <a:off x="2627784" y="2733768"/>
            <a:ext cx="3383558" cy="2268252"/>
          </a:xfrm>
          <a:ln>
            <a:solidFill>
              <a:schemeClr val="bg1">
                <a:lumMod val="75000"/>
              </a:schemeClr>
            </a:solidFill>
          </a:ln>
        </p:spPr>
        <p:txBody>
          <a:bodyPr>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Содержимое 2"/>
          <p:cNvSpPr>
            <a:spLocks noGrp="1"/>
          </p:cNvSpPr>
          <p:nvPr>
            <p:ph idx="11"/>
          </p:nvPr>
        </p:nvSpPr>
        <p:spPr>
          <a:xfrm>
            <a:off x="6084168" y="2733768"/>
            <a:ext cx="2951510" cy="2268252"/>
          </a:xfrm>
          <a:ln>
            <a:solidFill>
              <a:schemeClr val="bg1">
                <a:lumMod val="75000"/>
              </a:schemeClr>
            </a:solidFill>
          </a:ln>
        </p:spPr>
        <p:txBody>
          <a:bodyPr>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1"/>
          <p:cNvSpPr>
            <a:spLocks noGrp="1"/>
          </p:cNvSpPr>
          <p:nvPr>
            <p:ph type="title"/>
          </p:nvPr>
        </p:nvSpPr>
        <p:spPr>
          <a:xfrm>
            <a:off x="251520" y="195486"/>
            <a:ext cx="4906888" cy="367550"/>
          </a:xfrm>
        </p:spPr>
        <p:txBody>
          <a:bodyPr/>
          <a:lstStyle>
            <a:lvl1pPr algn="l">
              <a:defRPr i="1"/>
            </a:lvl1pPr>
          </a:lstStyle>
          <a:p>
            <a:r>
              <a:rPr lang="ru-RU" dirty="0" smtClean="0"/>
              <a:t>Образец заголовка</a:t>
            </a:r>
            <a:endParaRPr lang="ru-RU" dirty="0"/>
          </a:p>
        </p:txBody>
      </p:sp>
      <p:pic>
        <p:nvPicPr>
          <p:cNvPr id="11" name="Picture 10"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563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pic>
        <p:nvPicPr>
          <p:cNvPr id="13" name="Picture 1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rot="16200000">
            <a:off x="-2176214" y="2139701"/>
            <a:ext cx="5143501" cy="8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одержимое 2"/>
          <p:cNvSpPr>
            <a:spLocks noGrp="1"/>
          </p:cNvSpPr>
          <p:nvPr>
            <p:ph idx="1"/>
          </p:nvPr>
        </p:nvSpPr>
        <p:spPr>
          <a:xfrm>
            <a:off x="2627784" y="681540"/>
            <a:ext cx="6335886" cy="1998222"/>
          </a:xfrm>
          <a:ln>
            <a:solidFill>
              <a:schemeClr val="bg1">
                <a:lumMod val="75000"/>
              </a:schemeClr>
            </a:solidFill>
          </a:ln>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Содержимое 2"/>
          <p:cNvSpPr>
            <a:spLocks noGrp="1"/>
          </p:cNvSpPr>
          <p:nvPr>
            <p:ph idx="10"/>
          </p:nvPr>
        </p:nvSpPr>
        <p:spPr>
          <a:xfrm>
            <a:off x="2627784" y="2733768"/>
            <a:ext cx="3383558" cy="2268252"/>
          </a:xfrm>
          <a:ln>
            <a:solidFill>
              <a:schemeClr val="bg1">
                <a:lumMod val="75000"/>
              </a:schemeClr>
            </a:solidFill>
          </a:ln>
        </p:spPr>
        <p:txBody>
          <a:bodyPr>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Содержимое 2"/>
          <p:cNvSpPr>
            <a:spLocks noGrp="1"/>
          </p:cNvSpPr>
          <p:nvPr>
            <p:ph idx="11"/>
          </p:nvPr>
        </p:nvSpPr>
        <p:spPr>
          <a:xfrm>
            <a:off x="6084168" y="2733768"/>
            <a:ext cx="2951510" cy="2268252"/>
          </a:xfrm>
          <a:ln>
            <a:solidFill>
              <a:schemeClr val="bg1">
                <a:lumMod val="75000"/>
              </a:schemeClr>
            </a:solidFill>
          </a:ln>
        </p:spPr>
        <p:txBody>
          <a:bodyPr>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1"/>
          <p:cNvSpPr>
            <a:spLocks noGrp="1"/>
          </p:cNvSpPr>
          <p:nvPr>
            <p:ph type="title"/>
          </p:nvPr>
        </p:nvSpPr>
        <p:spPr>
          <a:xfrm>
            <a:off x="251520" y="195486"/>
            <a:ext cx="4906888" cy="367550"/>
          </a:xfrm>
        </p:spPr>
        <p:txBody>
          <a:bodyPr/>
          <a:lstStyle>
            <a:lvl1pPr algn="l">
              <a:defRPr i="1"/>
            </a:lvl1pPr>
          </a:lstStyle>
          <a:p>
            <a:r>
              <a:rPr lang="ru-RU" dirty="0" smtClean="0"/>
              <a:t>Образец заголовка</a:t>
            </a:r>
            <a:endParaRPr lang="ru-RU" dirty="0"/>
          </a:p>
        </p:txBody>
      </p:sp>
      <p:pic>
        <p:nvPicPr>
          <p:cNvPr id="11" name="Picture 10"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250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pic>
        <p:nvPicPr>
          <p:cNvPr id="5" name="Picture 4" descr="C:\Users\NALEXEEVA\Downloads\ORI_LOGO_SML_RGB_BLACK.jpg"/>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321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F032BBDB-C7E1-4B55-A4B2-5B438713971A}" type="datetimeFigureOut">
              <a:rPr lang="ru-RU" smtClean="0"/>
              <a:t>11.04.2016</a:t>
            </a:fld>
            <a:endParaRPr lang="ru-RU"/>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ru-RU"/>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D4F2E504-5903-4968-901B-1307BC280A30}" type="slidenum">
              <a:rPr lang="ru-RU" smtClean="0"/>
              <a:t>‹#›</a:t>
            </a:fld>
            <a:endParaRPr lang="ru-RU"/>
          </a:p>
        </p:txBody>
      </p:sp>
      <p:pic>
        <p:nvPicPr>
          <p:cNvPr id="5" name="Picture 4" descr="C:\Users\NALEXEEVA\Downloads\ORI_LOGO_SML_RGB_BLACK.jpg"/>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2631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ing Slide">
    <p:spTree>
      <p:nvGrpSpPr>
        <p:cNvPr id="1" name=""/>
        <p:cNvGrpSpPr/>
        <p:nvPr/>
      </p:nvGrpSpPr>
      <p:grpSpPr>
        <a:xfrm>
          <a:off x="0" y="0"/>
          <a:ext cx="0" cy="0"/>
          <a:chOff x="0" y="0"/>
          <a:chExt cx="0" cy="0"/>
        </a:xfrm>
      </p:grpSpPr>
      <p:pic>
        <p:nvPicPr>
          <p:cNvPr id="1026" name="Picture 2" descr="C:\Users\AnnaB\Desktop\background.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2" y="-8335"/>
            <a:ext cx="9252000" cy="5206355"/>
          </a:xfrm>
          <a:prstGeom prst="rect">
            <a:avLst/>
          </a:prstGeom>
          <a:noFill/>
        </p:spPr>
      </p:pic>
      <p:sp>
        <p:nvSpPr>
          <p:cNvPr id="7" name="Date Placeholder 3"/>
          <p:cNvSpPr>
            <a:spLocks noGrp="1"/>
          </p:cNvSpPr>
          <p:nvPr>
            <p:ph type="dt" sz="half" idx="2"/>
          </p:nvPr>
        </p:nvSpPr>
        <p:spPr>
          <a:xfrm>
            <a:off x="457200" y="4887000"/>
            <a:ext cx="2133600" cy="273844"/>
          </a:xfrm>
          <a:prstGeom prst="rect">
            <a:avLst/>
          </a:prstGeom>
        </p:spPr>
        <p:txBody>
          <a:bodyPr vert="horz" lIns="91440" tIns="45720" rIns="91440" bIns="45720" rtlCol="0" anchor="ctr"/>
          <a:lstStyle>
            <a:lvl1pPr algn="l">
              <a:defRPr sz="900">
                <a:solidFill>
                  <a:schemeClr val="bg1"/>
                </a:solidFill>
              </a:defRPr>
            </a:lvl1pPr>
          </a:lstStyle>
          <a:p>
            <a:fld id="{1A874CCE-37EF-CE40-8532-E181A22C46D2}" type="datetime1">
              <a:rPr lang="en-GB" smtClean="0">
                <a:solidFill>
                  <a:prstClr val="white"/>
                </a:solidFill>
              </a:rPr>
              <a:pPr/>
              <a:t>11/04/2016</a:t>
            </a:fld>
            <a:endParaRPr lang="sv-SE" dirty="0">
              <a:solidFill>
                <a:prstClr val="white"/>
              </a:solidFill>
            </a:endParaRPr>
          </a:p>
        </p:txBody>
      </p:sp>
      <p:sp>
        <p:nvSpPr>
          <p:cNvPr id="8" name="Footer Placeholder 4"/>
          <p:cNvSpPr>
            <a:spLocks noGrp="1"/>
          </p:cNvSpPr>
          <p:nvPr>
            <p:ph type="ftr" sz="quarter" idx="3"/>
          </p:nvPr>
        </p:nvSpPr>
        <p:spPr>
          <a:xfrm>
            <a:off x="3124200" y="4887000"/>
            <a:ext cx="2895600" cy="273844"/>
          </a:xfrm>
          <a:prstGeom prst="rect">
            <a:avLst/>
          </a:prstGeom>
        </p:spPr>
        <p:txBody>
          <a:bodyPr vert="horz" lIns="91440" tIns="45720" rIns="91440" bIns="45720" rtlCol="0" anchor="ctr"/>
          <a:lstStyle>
            <a:lvl1pPr algn="ctr">
              <a:defRPr sz="900">
                <a:solidFill>
                  <a:schemeClr val="bg1"/>
                </a:solidFill>
              </a:defRPr>
            </a:lvl1pPr>
          </a:lstStyle>
          <a:p>
            <a:r>
              <a:rPr lang="en-US" dirty="0" smtClean="0">
                <a:solidFill>
                  <a:prstClr val="white"/>
                </a:solidFill>
              </a:rPr>
              <a:t>Copyright ©2014 by Oriflame Cosmetics SA</a:t>
            </a:r>
            <a:endParaRPr lang="sv-SE" sz="800" dirty="0">
              <a:solidFill>
                <a:prstClr val="white"/>
              </a:solidFill>
            </a:endParaRPr>
          </a:p>
        </p:txBody>
      </p:sp>
      <p:sp>
        <p:nvSpPr>
          <p:cNvPr id="9" name="Slide Number Placeholder 5"/>
          <p:cNvSpPr>
            <a:spLocks noGrp="1"/>
          </p:cNvSpPr>
          <p:nvPr>
            <p:ph type="sldNum" sz="quarter" idx="4"/>
          </p:nvPr>
        </p:nvSpPr>
        <p:spPr>
          <a:xfrm>
            <a:off x="6553200" y="4887000"/>
            <a:ext cx="2133600" cy="273844"/>
          </a:xfrm>
          <a:prstGeom prst="rect">
            <a:avLst/>
          </a:prstGeom>
        </p:spPr>
        <p:txBody>
          <a:bodyPr vert="horz" lIns="91440" tIns="45720" rIns="91440" bIns="45720" rtlCol="0" anchor="ctr"/>
          <a:lstStyle>
            <a:lvl1pPr algn="r">
              <a:defRPr sz="900">
                <a:solidFill>
                  <a:schemeClr val="bg1"/>
                </a:solidFill>
              </a:defRPr>
            </a:lvl1pPr>
          </a:lstStyle>
          <a:p>
            <a:fld id="{F8C3A03E-2591-4D09-83D1-82A7B163E028}" type="slidenum">
              <a:rPr lang="sv-SE" smtClean="0">
                <a:solidFill>
                  <a:prstClr val="white"/>
                </a:solidFill>
              </a:rPr>
              <a:pPr/>
              <a:t>‹#›</a:t>
            </a:fld>
            <a:endParaRPr lang="sv-SE" dirty="0">
              <a:solidFill>
                <a:prstClr val="white"/>
              </a:solidFill>
            </a:endParaRPr>
          </a:p>
        </p:txBody>
      </p:sp>
      <p:pic>
        <p:nvPicPr>
          <p:cNvPr id="11"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25192" y="1683027"/>
            <a:ext cx="5328592" cy="1374777"/>
          </a:xfrm>
          <a:prstGeom prst="rect">
            <a:avLst/>
          </a:prstGeom>
          <a:noFill/>
          <a:ln w="9525">
            <a:noFill/>
            <a:miter lim="800000"/>
            <a:headEnd/>
            <a:tailEnd/>
          </a:ln>
          <a:effectLst/>
        </p:spPr>
      </p:pic>
    </p:spTree>
    <p:extLst>
      <p:ext uri="{BB962C8B-B14F-4D97-AF65-F5344CB8AC3E}">
        <p14:creationId xmlns:p14="http://schemas.microsoft.com/office/powerpoint/2010/main" val="33125336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21780" y="57939"/>
            <a:ext cx="908365" cy="78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descr="http://mlm-oriflame.at.ua/bumaga.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105"/>
          <a:stretch/>
        </p:blipFill>
        <p:spPr bwMode="auto">
          <a:xfrm>
            <a:off x="4893673" y="2605998"/>
            <a:ext cx="1071186" cy="410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oriflame-su.ru/wp-content/uploads/2012/08/images.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951121" y="1578299"/>
            <a:ext cx="804272" cy="6623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677spo.com/i/p/1380571866.jp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951121" y="492681"/>
            <a:ext cx="768314" cy="7887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NALEXEEVA\Downloads\ori_foun_color_primary.ai.jpg"/>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5082810" y="3309862"/>
            <a:ext cx="792218" cy="702469"/>
          </a:xfrm>
          <a:prstGeom prst="rect">
            <a:avLst/>
          </a:prstGeom>
          <a:noFill/>
          <a:ln>
            <a:noFill/>
          </a:ln>
          <a:extLst>
            <a:ext uri="{53640926-AAD7-44D8-BBD7-CCE9431645EC}">
              <a14:shadowObscured xmlns:a14="http://schemas.microsoft.com/office/drawing/2010/main"/>
            </a:ext>
          </a:extLst>
        </p:spPr>
      </p:pic>
      <p:sp>
        <p:nvSpPr>
          <p:cNvPr id="15" name="Rectangle 14"/>
          <p:cNvSpPr/>
          <p:nvPr userDrawn="1"/>
        </p:nvSpPr>
        <p:spPr>
          <a:xfrm>
            <a:off x="1375684" y="1673885"/>
            <a:ext cx="3240360" cy="900246"/>
          </a:xfrm>
          <a:prstGeom prst="rect">
            <a:avLst/>
          </a:prstGeom>
        </p:spPr>
        <p:txBody>
          <a:bodyPr wrap="square">
            <a:spAutoFit/>
          </a:bodyPr>
          <a:lstStyle/>
          <a:p>
            <a:pPr algn="just"/>
            <a:r>
              <a:rPr lang="ru-RU" sz="1050" dirty="0">
                <a:solidFill>
                  <a:prstClr val="black">
                    <a:lumMod val="65000"/>
                    <a:lumOff val="35000"/>
                  </a:prstClr>
                </a:solidFill>
                <a:ea typeface="Calibri"/>
              </a:rPr>
              <a:t>На церемонии награждения премии </a:t>
            </a:r>
            <a:r>
              <a:rPr lang="ru-RU" sz="1050" b="1" dirty="0">
                <a:solidFill>
                  <a:prstClr val="black">
                    <a:lumMod val="65000"/>
                    <a:lumOff val="35000"/>
                  </a:prstClr>
                </a:solidFill>
                <a:ea typeface="Calibri"/>
              </a:rPr>
              <a:t>«Товар Года – 2014» </a:t>
            </a:r>
            <a:r>
              <a:rPr lang="ru-RU" sz="1050" b="1" dirty="0" err="1">
                <a:solidFill>
                  <a:prstClr val="black">
                    <a:lumMod val="65000"/>
                    <a:lumOff val="35000"/>
                  </a:prstClr>
                </a:solidFill>
                <a:ea typeface="Calibri"/>
              </a:rPr>
              <a:t>Орифлэйм</a:t>
            </a:r>
            <a:r>
              <a:rPr lang="ru-RU" sz="1050" b="1" dirty="0">
                <a:solidFill>
                  <a:prstClr val="black">
                    <a:lumMod val="65000"/>
                    <a:lumOff val="35000"/>
                  </a:prstClr>
                </a:solidFill>
                <a:ea typeface="Calibri"/>
              </a:rPr>
              <a:t> </a:t>
            </a:r>
            <a:r>
              <a:rPr lang="ru-RU" sz="1050" dirty="0">
                <a:solidFill>
                  <a:prstClr val="black">
                    <a:lumMod val="65000"/>
                    <a:lumOff val="35000"/>
                  </a:prstClr>
                </a:solidFill>
                <a:ea typeface="Calibri"/>
              </a:rPr>
              <a:t>впервые был награжден в специальной номинации «За высокое качество в категории Декоративная косметика» </a:t>
            </a:r>
            <a:endParaRPr lang="en-US" sz="1050" dirty="0">
              <a:solidFill>
                <a:prstClr val="black">
                  <a:lumMod val="65000"/>
                  <a:lumOff val="35000"/>
                </a:prstClr>
              </a:solidFill>
              <a:ea typeface="Calibri"/>
            </a:endParaRPr>
          </a:p>
        </p:txBody>
      </p:sp>
      <p:sp>
        <p:nvSpPr>
          <p:cNvPr id="20" name="Rectangle 19"/>
          <p:cNvSpPr/>
          <p:nvPr userDrawn="1"/>
        </p:nvSpPr>
        <p:spPr>
          <a:xfrm>
            <a:off x="5964858" y="3260987"/>
            <a:ext cx="3071638" cy="738664"/>
          </a:xfrm>
          <a:prstGeom prst="rect">
            <a:avLst/>
          </a:prstGeom>
        </p:spPr>
        <p:txBody>
          <a:bodyPr wrap="square">
            <a:spAutoFit/>
          </a:bodyPr>
          <a:lstStyle/>
          <a:p>
            <a:r>
              <a:rPr lang="ru-RU" sz="1050" dirty="0">
                <a:solidFill>
                  <a:prstClr val="black">
                    <a:lumMod val="65000"/>
                    <a:lumOff val="35000"/>
                  </a:prstClr>
                </a:solidFill>
                <a:ea typeface="Calibri"/>
                <a:cs typeface="Arial" panose="020B0604020202020204" pitchFamily="34" charset="0"/>
              </a:rPr>
              <a:t>Компания </a:t>
            </a:r>
            <a:r>
              <a:rPr lang="ru-RU" sz="1050" dirty="0" err="1">
                <a:solidFill>
                  <a:prstClr val="black">
                    <a:lumMod val="65000"/>
                    <a:lumOff val="35000"/>
                  </a:prstClr>
                </a:solidFill>
                <a:ea typeface="Calibri"/>
                <a:cs typeface="Arial" panose="020B0604020202020204" pitchFamily="34" charset="0"/>
              </a:rPr>
              <a:t>Орифлэйм</a:t>
            </a:r>
            <a:r>
              <a:rPr lang="ru-RU" sz="1050" dirty="0">
                <a:solidFill>
                  <a:prstClr val="black">
                    <a:lumMod val="65000"/>
                    <a:lumOff val="35000"/>
                  </a:prstClr>
                </a:solidFill>
                <a:ea typeface="Calibri"/>
                <a:cs typeface="Arial" panose="020B0604020202020204" pitchFamily="34" charset="0"/>
              </a:rPr>
              <a:t> </a:t>
            </a:r>
            <a:r>
              <a:rPr lang="ru-RU" sz="1050" b="1" dirty="0">
                <a:solidFill>
                  <a:prstClr val="black">
                    <a:lumMod val="65000"/>
                    <a:lumOff val="35000"/>
                  </a:prstClr>
                </a:solidFill>
                <a:ea typeface="Calibri"/>
                <a:cs typeface="Arial" panose="020B0604020202020204" pitchFamily="34" charset="0"/>
              </a:rPr>
              <a:t>оказывает поддержку нуждающимся детям и помогает получить образование </a:t>
            </a:r>
            <a:r>
              <a:rPr lang="ru-RU" sz="1050" kern="1200" dirty="0">
                <a:solidFill>
                  <a:prstClr val="black">
                    <a:lumMod val="65000"/>
                    <a:lumOff val="35000"/>
                  </a:prstClr>
                </a:solidFill>
                <a:latin typeface="+mn-lt"/>
                <a:ea typeface="Calibri"/>
                <a:cs typeface="Arial" panose="020B0604020202020204" pitchFamily="34" charset="0"/>
              </a:rPr>
              <a:t>молодым женщинам в рамках </a:t>
            </a:r>
            <a:r>
              <a:rPr lang="ru-RU" sz="1050" kern="1200" dirty="0" smtClean="0">
                <a:solidFill>
                  <a:prstClr val="black">
                    <a:lumMod val="65000"/>
                    <a:lumOff val="35000"/>
                  </a:prstClr>
                </a:solidFill>
                <a:latin typeface="+mn-lt"/>
                <a:ea typeface="Calibri"/>
                <a:cs typeface="Arial" panose="020B0604020202020204" pitchFamily="34" charset="0"/>
              </a:rPr>
              <a:t>благотворительных </a:t>
            </a:r>
            <a:r>
              <a:rPr lang="ru-RU" sz="1050" kern="1200" dirty="0">
                <a:solidFill>
                  <a:prstClr val="black">
                    <a:lumMod val="65000"/>
                    <a:lumOff val="35000"/>
                  </a:prstClr>
                </a:solidFill>
                <a:latin typeface="+mn-lt"/>
                <a:ea typeface="Calibri"/>
                <a:cs typeface="Arial" panose="020B0604020202020204" pitchFamily="34" charset="0"/>
              </a:rPr>
              <a:t>программ</a:t>
            </a:r>
            <a:r>
              <a:rPr lang="ru-RU" sz="1050" kern="1200" dirty="0" smtClean="0">
                <a:solidFill>
                  <a:prstClr val="black">
                    <a:lumMod val="65000"/>
                    <a:lumOff val="35000"/>
                  </a:prstClr>
                </a:solidFill>
                <a:latin typeface="+mn-lt"/>
                <a:ea typeface="Calibri"/>
                <a:cs typeface="Arial" panose="020B0604020202020204" pitchFamily="34" charset="0"/>
              </a:rPr>
              <a:t>. </a:t>
            </a:r>
            <a:endParaRPr lang="en-US" sz="1050" kern="1200" dirty="0">
              <a:solidFill>
                <a:prstClr val="black">
                  <a:lumMod val="65000"/>
                  <a:lumOff val="35000"/>
                </a:prstClr>
              </a:solidFill>
              <a:latin typeface="+mn-lt"/>
              <a:ea typeface="Calibri"/>
              <a:cs typeface="Arial" panose="020B0604020202020204" pitchFamily="34" charset="0"/>
            </a:endParaRPr>
          </a:p>
        </p:txBody>
      </p:sp>
      <p:sp>
        <p:nvSpPr>
          <p:cNvPr id="25" name="Rectangle 24"/>
          <p:cNvSpPr/>
          <p:nvPr userDrawn="1"/>
        </p:nvSpPr>
        <p:spPr>
          <a:xfrm>
            <a:off x="5875028" y="436925"/>
            <a:ext cx="3263935" cy="900246"/>
          </a:xfrm>
          <a:prstGeom prst="rect">
            <a:avLst/>
          </a:prstGeom>
        </p:spPr>
        <p:txBody>
          <a:bodyPr wrap="square">
            <a:spAutoFit/>
          </a:bodyPr>
          <a:lstStyle/>
          <a:p>
            <a:r>
              <a:rPr lang="ru-RU" sz="1050" dirty="0">
                <a:solidFill>
                  <a:prstClr val="black">
                    <a:lumMod val="65000"/>
                    <a:lumOff val="35000"/>
                  </a:prstClr>
                </a:solidFill>
                <a:ea typeface="Calibri"/>
              </a:rPr>
              <a:t>Продукция Орифлэйм и ее </a:t>
            </a:r>
            <a:r>
              <a:rPr lang="ru-RU" sz="1050" dirty="0" smtClean="0">
                <a:solidFill>
                  <a:prstClr val="black">
                    <a:lumMod val="65000"/>
                    <a:lumOff val="35000"/>
                  </a:prstClr>
                </a:solidFill>
                <a:ea typeface="Calibri"/>
              </a:rPr>
              <a:t>компоненты </a:t>
            </a:r>
            <a:r>
              <a:rPr lang="ru-RU" sz="1050" dirty="0">
                <a:solidFill>
                  <a:prstClr val="black">
                    <a:lumMod val="65000"/>
                    <a:lumOff val="35000"/>
                  </a:prstClr>
                </a:solidFill>
                <a:ea typeface="Calibri"/>
              </a:rPr>
              <a:t>не тестировались на животных </a:t>
            </a:r>
            <a:endParaRPr lang="en-US" sz="1050" dirty="0">
              <a:solidFill>
                <a:prstClr val="black">
                  <a:lumMod val="65000"/>
                  <a:lumOff val="35000"/>
                </a:prstClr>
              </a:solidFill>
              <a:ea typeface="Calibri"/>
            </a:endParaRPr>
          </a:p>
          <a:p>
            <a:r>
              <a:rPr lang="ru-RU" sz="1050" dirty="0">
                <a:solidFill>
                  <a:prstClr val="black">
                    <a:lumMod val="65000"/>
                    <a:lumOff val="35000"/>
                  </a:prstClr>
                </a:solidFill>
                <a:ea typeface="Calibri"/>
              </a:rPr>
              <a:t>в процессе разработки. Компания </a:t>
            </a:r>
            <a:r>
              <a:rPr lang="ru-RU" sz="1050" dirty="0" err="1">
                <a:solidFill>
                  <a:prstClr val="black">
                    <a:lumMod val="65000"/>
                    <a:lumOff val="35000"/>
                  </a:prstClr>
                </a:solidFill>
                <a:ea typeface="Calibri"/>
              </a:rPr>
              <a:t>Орифлэйм</a:t>
            </a:r>
            <a:r>
              <a:rPr lang="ru-RU" sz="1050" dirty="0">
                <a:solidFill>
                  <a:prstClr val="black">
                    <a:lumMod val="65000"/>
                    <a:lumOff val="35000"/>
                  </a:prstClr>
                </a:solidFill>
                <a:ea typeface="Calibri"/>
              </a:rPr>
              <a:t> придерживается этого принципа со дня своего основания – 1967 г.</a:t>
            </a:r>
            <a:endParaRPr lang="en-US" sz="1050" dirty="0">
              <a:solidFill>
                <a:prstClr val="black">
                  <a:lumMod val="65000"/>
                  <a:lumOff val="35000"/>
                </a:prstClr>
              </a:solidFill>
              <a:ea typeface="Calibri"/>
            </a:endParaRPr>
          </a:p>
        </p:txBody>
      </p:sp>
      <p:sp>
        <p:nvSpPr>
          <p:cNvPr id="26" name="Rectangle 25"/>
          <p:cNvSpPr/>
          <p:nvPr userDrawn="1"/>
        </p:nvSpPr>
        <p:spPr>
          <a:xfrm>
            <a:off x="5940282" y="1422696"/>
            <a:ext cx="3179143" cy="900246"/>
          </a:xfrm>
          <a:prstGeom prst="rect">
            <a:avLst/>
          </a:prstGeom>
        </p:spPr>
        <p:txBody>
          <a:bodyPr wrap="square">
            <a:spAutoFit/>
          </a:bodyPr>
          <a:lstStyle/>
          <a:p>
            <a:r>
              <a:rPr lang="ru-RU" sz="1050" dirty="0">
                <a:solidFill>
                  <a:prstClr val="black">
                    <a:lumMod val="65000"/>
                    <a:lumOff val="35000"/>
                  </a:prstClr>
                </a:solidFill>
                <a:ea typeface="Calibri"/>
              </a:rPr>
              <a:t>100% качество продукции. Наша косметика изготовлена по новейшим технологиям с жестким контролем производства и соблюдением принципов безопасности для окружающей среды.</a:t>
            </a:r>
            <a:r>
              <a:rPr lang="en-US" sz="1050" dirty="0">
                <a:solidFill>
                  <a:prstClr val="black">
                    <a:lumMod val="65000"/>
                    <a:lumOff val="35000"/>
                  </a:prstClr>
                </a:solidFill>
                <a:ea typeface="Calibri"/>
              </a:rPr>
              <a:t> </a:t>
            </a:r>
          </a:p>
        </p:txBody>
      </p:sp>
      <p:sp>
        <p:nvSpPr>
          <p:cNvPr id="27" name="Rectangle 26"/>
          <p:cNvSpPr/>
          <p:nvPr userDrawn="1"/>
        </p:nvSpPr>
        <p:spPr>
          <a:xfrm>
            <a:off x="1358503" y="77747"/>
            <a:ext cx="3240360" cy="738664"/>
          </a:xfrm>
          <a:prstGeom prst="rect">
            <a:avLst/>
          </a:prstGeom>
        </p:spPr>
        <p:txBody>
          <a:bodyPr wrap="square">
            <a:spAutoFit/>
          </a:bodyPr>
          <a:lstStyle/>
          <a:p>
            <a:pPr algn="just"/>
            <a:r>
              <a:rPr lang="ru-RU" sz="1050" dirty="0">
                <a:solidFill>
                  <a:prstClr val="black">
                    <a:lumMod val="65000"/>
                    <a:lumOff val="35000"/>
                  </a:prstClr>
                </a:solidFill>
                <a:ea typeface="Times New Roman"/>
              </a:rPr>
              <a:t>На церемонии </a:t>
            </a:r>
            <a:r>
              <a:rPr lang="ru-RU" sz="1050" dirty="0" err="1">
                <a:solidFill>
                  <a:prstClr val="black">
                    <a:lumMod val="65000"/>
                    <a:lumOff val="35000"/>
                  </a:prstClr>
                </a:solidFill>
                <a:ea typeface="Times New Roman"/>
              </a:rPr>
              <a:t>TopBeauty</a:t>
            </a:r>
            <a:r>
              <a:rPr lang="ru-RU" sz="1050" dirty="0">
                <a:solidFill>
                  <a:prstClr val="black">
                    <a:lumMod val="65000"/>
                    <a:lumOff val="35000"/>
                  </a:prstClr>
                </a:solidFill>
                <a:ea typeface="Times New Roman"/>
              </a:rPr>
              <a:t> </a:t>
            </a:r>
            <a:r>
              <a:rPr lang="ru-RU" sz="1050" dirty="0" err="1">
                <a:solidFill>
                  <a:prstClr val="black">
                    <a:lumMod val="65000"/>
                    <a:lumOff val="35000"/>
                  </a:prstClr>
                </a:solidFill>
                <a:ea typeface="Times New Roman"/>
              </a:rPr>
              <a:t>Awards</a:t>
            </a:r>
            <a:r>
              <a:rPr lang="ru-RU" sz="1050" dirty="0">
                <a:solidFill>
                  <a:prstClr val="black">
                    <a:lumMod val="65000"/>
                    <a:lumOff val="35000"/>
                  </a:prstClr>
                </a:solidFill>
                <a:ea typeface="Times New Roman"/>
              </a:rPr>
              <a:t> 2013 обновленная линия </a:t>
            </a:r>
            <a:r>
              <a:rPr lang="ru-RU" sz="1050" b="1" dirty="0" err="1">
                <a:solidFill>
                  <a:prstClr val="black">
                    <a:lumMod val="65000"/>
                    <a:lumOff val="35000"/>
                  </a:prstClr>
                </a:solidFill>
                <a:ea typeface="Times New Roman"/>
              </a:rPr>
              <a:t>Optimals</a:t>
            </a:r>
            <a:r>
              <a:rPr lang="ru-RU" sz="1050" b="1" dirty="0">
                <a:solidFill>
                  <a:prstClr val="black">
                    <a:lumMod val="65000"/>
                    <a:lumOff val="35000"/>
                  </a:prstClr>
                </a:solidFill>
                <a:ea typeface="Times New Roman"/>
              </a:rPr>
              <a:t> от </a:t>
            </a:r>
            <a:r>
              <a:rPr lang="ru-RU" sz="1050" b="1" dirty="0" err="1">
                <a:solidFill>
                  <a:prstClr val="black">
                    <a:lumMod val="65000"/>
                    <a:lumOff val="35000"/>
                  </a:prstClr>
                </a:solidFill>
                <a:ea typeface="Times New Roman"/>
              </a:rPr>
              <a:t>Орифлэйм</a:t>
            </a:r>
            <a:r>
              <a:rPr lang="ru-RU" sz="1050" dirty="0">
                <a:solidFill>
                  <a:prstClr val="black">
                    <a:lumMod val="65000"/>
                    <a:lumOff val="35000"/>
                  </a:prstClr>
                </a:solidFill>
                <a:ea typeface="Times New Roman"/>
              </a:rPr>
              <a:t> признана лучшей среди средств по уходу за кожей. </a:t>
            </a:r>
            <a:endParaRPr lang="en-US" sz="1050" dirty="0">
              <a:solidFill>
                <a:prstClr val="black">
                  <a:lumMod val="65000"/>
                  <a:lumOff val="35000"/>
                </a:prstClr>
              </a:solidFill>
              <a:latin typeface="Times New Roman"/>
              <a:ea typeface="Times New Roman"/>
            </a:endParaRPr>
          </a:p>
        </p:txBody>
      </p:sp>
      <p:sp>
        <p:nvSpPr>
          <p:cNvPr id="28" name="Rectangle 27"/>
          <p:cNvSpPr/>
          <p:nvPr userDrawn="1"/>
        </p:nvSpPr>
        <p:spPr>
          <a:xfrm>
            <a:off x="5964859" y="2448810"/>
            <a:ext cx="3179143" cy="954107"/>
          </a:xfrm>
          <a:prstGeom prst="rect">
            <a:avLst/>
          </a:prstGeom>
        </p:spPr>
        <p:txBody>
          <a:bodyPr wrap="square">
            <a:spAutoFit/>
          </a:bodyPr>
          <a:lstStyle/>
          <a:p>
            <a:r>
              <a:rPr lang="ru-RU" sz="1050" b="1" dirty="0">
                <a:solidFill>
                  <a:prstClr val="black">
                    <a:lumMod val="65000"/>
                    <a:lumOff val="35000"/>
                  </a:prstClr>
                </a:solidFill>
              </a:rPr>
              <a:t>Бумага для каталога</a:t>
            </a:r>
            <a:r>
              <a:rPr lang="ru-RU" sz="1050" b="1" dirty="0">
                <a:solidFill>
                  <a:prstClr val="black">
                    <a:lumMod val="65000"/>
                    <a:lumOff val="35000"/>
                  </a:prstClr>
                </a:solidFill>
                <a:ea typeface="Calibri"/>
              </a:rPr>
              <a:t> </a:t>
            </a:r>
            <a:r>
              <a:rPr lang="ru-RU" sz="1050" b="1" dirty="0">
                <a:solidFill>
                  <a:prstClr val="black">
                    <a:lumMod val="65000"/>
                    <a:lumOff val="35000"/>
                  </a:prstClr>
                </a:solidFill>
              </a:rPr>
              <a:t>производится из</a:t>
            </a:r>
            <a:r>
              <a:rPr lang="ru-RU" sz="1050" b="1" dirty="0">
                <a:solidFill>
                  <a:prstClr val="black">
                    <a:lumMod val="65000"/>
                    <a:lumOff val="35000"/>
                  </a:prstClr>
                </a:solidFill>
                <a:ea typeface="Calibri"/>
              </a:rPr>
              <a:t> </a:t>
            </a:r>
            <a:r>
              <a:rPr lang="ru-RU" sz="1050" b="1" dirty="0">
                <a:solidFill>
                  <a:prstClr val="black">
                    <a:lumMod val="65000"/>
                    <a:lumOff val="35000"/>
                  </a:prstClr>
                </a:solidFill>
              </a:rPr>
              <a:t>возобновляемых лесных</a:t>
            </a:r>
            <a:r>
              <a:rPr lang="ru-RU" sz="1050" b="1" dirty="0">
                <a:solidFill>
                  <a:prstClr val="black">
                    <a:lumMod val="65000"/>
                    <a:lumOff val="35000"/>
                  </a:prstClr>
                </a:solidFill>
                <a:ea typeface="Calibri"/>
              </a:rPr>
              <a:t> </a:t>
            </a:r>
            <a:r>
              <a:rPr lang="ru-RU" sz="1050" b="1" dirty="0">
                <a:solidFill>
                  <a:prstClr val="black">
                    <a:lumMod val="65000"/>
                    <a:lumOff val="35000"/>
                  </a:prstClr>
                </a:solidFill>
              </a:rPr>
              <a:t>ресурсов</a:t>
            </a:r>
            <a:r>
              <a:rPr lang="ru-RU" sz="1050" dirty="0">
                <a:solidFill>
                  <a:prstClr val="black">
                    <a:lumMod val="65000"/>
                    <a:lumOff val="35000"/>
                  </a:prstClr>
                </a:solidFill>
              </a:rPr>
              <a:t>, что подтверждено</a:t>
            </a:r>
            <a:r>
              <a:rPr lang="ru-RU" sz="1050" dirty="0">
                <a:solidFill>
                  <a:prstClr val="black">
                    <a:lumMod val="65000"/>
                    <a:lumOff val="35000"/>
                  </a:prstClr>
                </a:solidFill>
                <a:ea typeface="Calibri"/>
              </a:rPr>
              <a:t> </a:t>
            </a:r>
            <a:r>
              <a:rPr lang="ru-RU" sz="1050" dirty="0">
                <a:solidFill>
                  <a:prstClr val="black">
                    <a:lumMod val="65000"/>
                    <a:lumOff val="35000"/>
                  </a:prstClr>
                </a:solidFill>
              </a:rPr>
              <a:t>сертификатом </a:t>
            </a:r>
            <a:r>
              <a:rPr lang="en-GB" sz="1050" dirty="0">
                <a:solidFill>
                  <a:prstClr val="black">
                    <a:lumMod val="65000"/>
                    <a:lumOff val="35000"/>
                  </a:prstClr>
                </a:solidFill>
              </a:rPr>
              <a:t>Rainforest Alliance</a:t>
            </a:r>
            <a:r>
              <a:rPr lang="en-GB" sz="1050" dirty="0">
                <a:solidFill>
                  <a:prstClr val="black">
                    <a:lumMod val="65000"/>
                    <a:lumOff val="35000"/>
                  </a:prstClr>
                </a:solidFill>
                <a:ea typeface="Calibri"/>
              </a:rPr>
              <a:t> </a:t>
            </a:r>
            <a:r>
              <a:rPr lang="ru-RU" sz="1050" dirty="0">
                <a:solidFill>
                  <a:prstClr val="black">
                    <a:lumMod val="65000"/>
                    <a:lumOff val="35000"/>
                  </a:prstClr>
                </a:solidFill>
              </a:rPr>
              <a:t>(Тропического альянса).</a:t>
            </a:r>
            <a:r>
              <a:rPr lang="ru-RU" sz="1050" dirty="0">
                <a:solidFill>
                  <a:prstClr val="black">
                    <a:lumMod val="65000"/>
                    <a:lumOff val="35000"/>
                  </a:prstClr>
                </a:solidFill>
                <a:ea typeface="Calibri"/>
              </a:rPr>
              <a:t> </a:t>
            </a:r>
            <a:endParaRPr lang="en-US" sz="1050" dirty="0">
              <a:solidFill>
                <a:prstClr val="black">
                  <a:lumMod val="65000"/>
                  <a:lumOff val="35000"/>
                </a:prstClr>
              </a:solidFill>
              <a:ea typeface="Times New Roman"/>
            </a:endParaRPr>
          </a:p>
          <a:p>
            <a:r>
              <a:rPr lang="ru-RU" sz="1200" dirty="0">
                <a:solidFill>
                  <a:prstClr val="black">
                    <a:lumMod val="65000"/>
                    <a:lumOff val="35000"/>
                  </a:prstClr>
                </a:solidFill>
                <a:ea typeface="Calibri"/>
              </a:rPr>
              <a:t> </a:t>
            </a:r>
            <a:endParaRPr lang="en-US" sz="1800" dirty="0">
              <a:solidFill>
                <a:prstClr val="black">
                  <a:lumMod val="65000"/>
                  <a:lumOff val="35000"/>
                </a:prstClr>
              </a:solidFill>
              <a:ea typeface="Calibri"/>
            </a:endParaRPr>
          </a:p>
        </p:txBody>
      </p:sp>
      <p:sp>
        <p:nvSpPr>
          <p:cNvPr id="3" name="Rectangle 2"/>
          <p:cNvSpPr/>
          <p:nvPr userDrawn="1"/>
        </p:nvSpPr>
        <p:spPr>
          <a:xfrm>
            <a:off x="1375684" y="908885"/>
            <a:ext cx="3205997" cy="669414"/>
          </a:xfrm>
          <a:prstGeom prst="rect">
            <a:avLst/>
          </a:prstGeom>
        </p:spPr>
        <p:txBody>
          <a:bodyPr wrap="square">
            <a:spAutoFit/>
          </a:bodyPr>
          <a:lstStyle/>
          <a:p>
            <a:pPr algn="just"/>
            <a:r>
              <a:rPr lang="ru-RU" sz="1050" dirty="0">
                <a:solidFill>
                  <a:prstClr val="black">
                    <a:lumMod val="65000"/>
                    <a:lumOff val="35000"/>
                  </a:prstClr>
                </a:solidFill>
                <a:ea typeface="Calibri"/>
              </a:rPr>
              <a:t>Парфюмерная вода </a:t>
            </a:r>
            <a:r>
              <a:rPr lang="en-US" sz="1050" b="1" dirty="0">
                <a:solidFill>
                  <a:prstClr val="black">
                    <a:lumMod val="65000"/>
                    <a:lumOff val="35000"/>
                  </a:prstClr>
                </a:solidFill>
                <a:ea typeface="Calibri"/>
              </a:rPr>
              <a:t>Possess </a:t>
            </a:r>
            <a:r>
              <a:rPr lang="ru-RU" sz="1050" dirty="0">
                <a:solidFill>
                  <a:prstClr val="black">
                    <a:lumMod val="65000"/>
                    <a:lumOff val="35000"/>
                  </a:prstClr>
                </a:solidFill>
                <a:ea typeface="Calibri"/>
              </a:rPr>
              <a:t>была названа Лучшим женским ароматом года и  получила премию </a:t>
            </a:r>
            <a:r>
              <a:rPr lang="en-US" sz="1050" dirty="0" smtClean="0">
                <a:solidFill>
                  <a:prstClr val="black">
                    <a:lumMod val="65000"/>
                    <a:lumOff val="35000"/>
                  </a:prstClr>
                </a:solidFill>
                <a:ea typeface="Calibri"/>
              </a:rPr>
              <a:t>FiFi </a:t>
            </a:r>
            <a:r>
              <a:rPr lang="en-US" sz="1050" dirty="0">
                <a:solidFill>
                  <a:prstClr val="black">
                    <a:lumMod val="65000"/>
                    <a:lumOff val="35000"/>
                  </a:prstClr>
                </a:solidFill>
                <a:ea typeface="Calibri"/>
              </a:rPr>
              <a:t>Russian Fragrance Awards</a:t>
            </a:r>
            <a:r>
              <a:rPr lang="ru-RU" sz="1050" dirty="0">
                <a:solidFill>
                  <a:prstClr val="black">
                    <a:lumMod val="65000"/>
                    <a:lumOff val="35000"/>
                  </a:prstClr>
                </a:solidFill>
                <a:ea typeface="Calibri"/>
              </a:rPr>
              <a:t> 2014.</a:t>
            </a:r>
            <a:endParaRPr lang="en-US" sz="1050" dirty="0">
              <a:solidFill>
                <a:prstClr val="black">
                  <a:lumMod val="65000"/>
                  <a:lumOff val="35000"/>
                </a:prstClr>
              </a:solidFill>
              <a:ea typeface="Calibri"/>
            </a:endParaRPr>
          </a:p>
          <a:p>
            <a:r>
              <a:rPr lang="ru-RU" sz="500" dirty="0">
                <a:solidFill>
                  <a:prstClr val="black">
                    <a:lumMod val="65000"/>
                    <a:lumOff val="35000"/>
                  </a:prstClr>
                </a:solidFill>
                <a:ea typeface="Calibri"/>
              </a:rPr>
              <a:t> </a:t>
            </a:r>
            <a:endParaRPr lang="en-US" sz="1800" dirty="0">
              <a:solidFill>
                <a:prstClr val="black">
                  <a:lumMod val="65000"/>
                  <a:lumOff val="35000"/>
                </a:prstClr>
              </a:solidFill>
              <a:ea typeface="Calibri"/>
            </a:endParaRPr>
          </a:p>
        </p:txBody>
      </p:sp>
      <p:pic>
        <p:nvPicPr>
          <p:cNvPr id="6146" name="Picture 2"/>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85678" y="1865521"/>
            <a:ext cx="478190" cy="81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251520" y="952973"/>
            <a:ext cx="1077724" cy="581238"/>
          </a:xfrm>
          <a:prstGeom prst="rect">
            <a:avLst/>
          </a:prstGeom>
        </p:spPr>
      </p:pic>
      <p:pic>
        <p:nvPicPr>
          <p:cNvPr id="16" name="Picture 2" descr="\\msk-ent01.msk.ori.local\groups\Regional Communications\2015\Corporate PR\TopBeauty Awards\Logo_awards.png"/>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a:stretch/>
        </p:blipFill>
        <p:spPr bwMode="auto">
          <a:xfrm>
            <a:off x="493410" y="2904067"/>
            <a:ext cx="585056" cy="113217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a:off x="1443250" y="2616310"/>
            <a:ext cx="3205997" cy="900246"/>
          </a:xfrm>
          <a:prstGeom prst="rect">
            <a:avLst/>
          </a:prstGeom>
        </p:spPr>
        <p:txBody>
          <a:bodyPr wrap="square">
            <a:spAutoFit/>
          </a:bodyPr>
          <a:lstStyle/>
          <a:p>
            <a:pPr algn="just"/>
            <a:r>
              <a:rPr lang="ru-RU" sz="1050" b="1" dirty="0">
                <a:solidFill>
                  <a:prstClr val="black">
                    <a:lumMod val="65000"/>
                    <a:lumOff val="35000"/>
                  </a:prstClr>
                </a:solidFill>
              </a:rPr>
              <a:t>Легкий дневной крем против морщин «</a:t>
            </a:r>
            <a:r>
              <a:rPr lang="ru-RU" sz="1050" b="1" dirty="0" err="1">
                <a:solidFill>
                  <a:prstClr val="black">
                    <a:lumMod val="65000"/>
                    <a:lumOff val="35000"/>
                  </a:prstClr>
                </a:solidFill>
              </a:rPr>
              <a:t>Эколлаген</a:t>
            </a:r>
            <a:r>
              <a:rPr lang="ru-RU" sz="1050" b="1" dirty="0">
                <a:solidFill>
                  <a:prstClr val="black">
                    <a:lumMod val="65000"/>
                    <a:lumOff val="35000"/>
                  </a:prstClr>
                </a:solidFill>
              </a:rPr>
              <a:t>» </a:t>
            </a:r>
            <a:r>
              <a:rPr lang="ru-RU" sz="1050" dirty="0">
                <a:solidFill>
                  <a:prstClr val="black">
                    <a:lumMod val="65000"/>
                    <a:lumOff val="35000"/>
                  </a:prstClr>
                </a:solidFill>
              </a:rPr>
              <a:t>получил премию </a:t>
            </a:r>
            <a:r>
              <a:rPr lang="ru-RU" sz="1050" b="1" dirty="0" err="1">
                <a:solidFill>
                  <a:prstClr val="black">
                    <a:lumMod val="65000"/>
                    <a:lumOff val="35000"/>
                  </a:prstClr>
                </a:solidFill>
              </a:rPr>
              <a:t>TopBeauty</a:t>
            </a:r>
            <a:r>
              <a:rPr lang="ru-RU" sz="1050" b="1" dirty="0">
                <a:solidFill>
                  <a:prstClr val="black">
                    <a:lumMod val="65000"/>
                    <a:lumOff val="35000"/>
                  </a:prstClr>
                </a:solidFill>
              </a:rPr>
              <a:t> </a:t>
            </a:r>
            <a:r>
              <a:rPr lang="ru-RU" sz="1050" b="1" dirty="0" err="1">
                <a:solidFill>
                  <a:prstClr val="black">
                    <a:lumMod val="65000"/>
                    <a:lumOff val="35000"/>
                  </a:prstClr>
                </a:solidFill>
              </a:rPr>
              <a:t>Awards</a:t>
            </a:r>
            <a:r>
              <a:rPr lang="ru-RU" sz="1050" b="1" dirty="0">
                <a:solidFill>
                  <a:prstClr val="black">
                    <a:lumMod val="65000"/>
                    <a:lumOff val="35000"/>
                  </a:prstClr>
                </a:solidFill>
              </a:rPr>
              <a:t> 2014</a:t>
            </a:r>
            <a:r>
              <a:rPr lang="ru-RU" sz="1050" dirty="0">
                <a:solidFill>
                  <a:prstClr val="black">
                    <a:lumMod val="65000"/>
                    <a:lumOff val="35000"/>
                  </a:prstClr>
                </a:solidFill>
              </a:rPr>
              <a:t> и был назвал Лучшим средством </a:t>
            </a:r>
            <a:r>
              <a:rPr lang="ru-RU" sz="1050" dirty="0" err="1">
                <a:solidFill>
                  <a:prstClr val="black">
                    <a:lumMod val="65000"/>
                    <a:lumOff val="35000"/>
                  </a:prstClr>
                </a:solidFill>
              </a:rPr>
              <a:t>антивозрастного</a:t>
            </a:r>
            <a:r>
              <a:rPr lang="ru-RU" sz="1050" dirty="0">
                <a:solidFill>
                  <a:prstClr val="black">
                    <a:lumMod val="65000"/>
                    <a:lumOff val="35000"/>
                  </a:prstClr>
                </a:solidFill>
              </a:rPr>
              <a:t> ухода в категории масс-</a:t>
            </a:r>
            <a:r>
              <a:rPr lang="ru-RU" sz="1050" dirty="0" err="1">
                <a:solidFill>
                  <a:prstClr val="black">
                    <a:lumMod val="65000"/>
                    <a:lumOff val="35000"/>
                  </a:prstClr>
                </a:solidFill>
              </a:rPr>
              <a:t>маркет</a:t>
            </a:r>
            <a:r>
              <a:rPr lang="en-US" sz="1050" dirty="0">
                <a:solidFill>
                  <a:prstClr val="black">
                    <a:lumMod val="65000"/>
                    <a:lumOff val="35000"/>
                  </a:prstClr>
                </a:solidFill>
              </a:rPr>
              <a:t>.</a:t>
            </a: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1780" y="4151720"/>
            <a:ext cx="766600" cy="652892"/>
          </a:xfrm>
          <a:prstGeom prst="rect">
            <a:avLst/>
          </a:prstGeom>
        </p:spPr>
      </p:pic>
      <p:sp>
        <p:nvSpPr>
          <p:cNvPr id="7" name="TextBox 6"/>
          <p:cNvSpPr txBox="1"/>
          <p:nvPr userDrawn="1"/>
        </p:nvSpPr>
        <p:spPr>
          <a:xfrm>
            <a:off x="1394362" y="3661097"/>
            <a:ext cx="3204501" cy="1384995"/>
          </a:xfrm>
          <a:prstGeom prst="rect">
            <a:avLst/>
          </a:prstGeom>
          <a:noFill/>
        </p:spPr>
        <p:txBody>
          <a:bodyPr wrap="square" rtlCol="0">
            <a:spAutoFit/>
          </a:bodyPr>
          <a:lstStyle/>
          <a:p>
            <a:pPr algn="just"/>
            <a:r>
              <a:rPr lang="ru-RU" sz="1050" dirty="0" smtClean="0">
                <a:solidFill>
                  <a:prstClr val="black">
                    <a:lumMod val="65000"/>
                    <a:lumOff val="35000"/>
                  </a:prstClr>
                </a:solidFill>
                <a:ea typeface="Calibri"/>
              </a:rPr>
              <a:t>Oriflame стал победителем в экспертной премии в области красоты </a:t>
            </a:r>
            <a:r>
              <a:rPr lang="ru-RU" sz="1050" dirty="0" err="1" smtClean="0">
                <a:solidFill>
                  <a:prstClr val="black">
                    <a:lumMod val="65000"/>
                    <a:lumOff val="35000"/>
                  </a:prstClr>
                </a:solidFill>
                <a:ea typeface="Calibri"/>
              </a:rPr>
              <a:t>Allure</a:t>
            </a:r>
            <a:r>
              <a:rPr lang="ru-RU" sz="1050" dirty="0" smtClean="0">
                <a:solidFill>
                  <a:prstClr val="black">
                    <a:lumMod val="65000"/>
                    <a:lumOff val="35000"/>
                  </a:prstClr>
                </a:solidFill>
                <a:ea typeface="Calibri"/>
              </a:rPr>
              <a:t> Best </a:t>
            </a:r>
            <a:r>
              <a:rPr lang="ru-RU" sz="1050" dirty="0" err="1" smtClean="0">
                <a:solidFill>
                  <a:prstClr val="black">
                    <a:lumMod val="65000"/>
                    <a:lumOff val="35000"/>
                  </a:prstClr>
                </a:solidFill>
                <a:ea typeface="Calibri"/>
              </a:rPr>
              <a:t>Of</a:t>
            </a:r>
            <a:r>
              <a:rPr lang="ru-RU" sz="1050" dirty="0" smtClean="0">
                <a:solidFill>
                  <a:prstClr val="black">
                    <a:lumMod val="65000"/>
                    <a:lumOff val="35000"/>
                  </a:prstClr>
                </a:solidFill>
                <a:ea typeface="Calibri"/>
              </a:rPr>
              <a:t> </a:t>
            </a:r>
            <a:r>
              <a:rPr lang="ru-RU" sz="1050" dirty="0" err="1" smtClean="0">
                <a:solidFill>
                  <a:prstClr val="black">
                    <a:lumMod val="65000"/>
                    <a:lumOff val="35000"/>
                  </a:prstClr>
                </a:solidFill>
                <a:ea typeface="Calibri"/>
              </a:rPr>
              <a:t>Beauty</a:t>
            </a:r>
            <a:r>
              <a:rPr lang="ru-RU" sz="1050" dirty="0" smtClean="0">
                <a:solidFill>
                  <a:prstClr val="black">
                    <a:lumMod val="65000"/>
                    <a:lumOff val="35000"/>
                  </a:prstClr>
                </a:solidFill>
                <a:ea typeface="Calibri"/>
              </a:rPr>
              <a:t> 2015.</a:t>
            </a:r>
          </a:p>
          <a:p>
            <a:pPr algn="just">
              <a:defRPr/>
            </a:pPr>
            <a:r>
              <a:rPr lang="ru-RU" sz="1050" dirty="0" smtClean="0">
                <a:solidFill>
                  <a:prstClr val="black">
                    <a:lumMod val="65000"/>
                    <a:lumOff val="35000"/>
                  </a:prstClr>
                </a:solidFill>
                <a:ea typeface="Calibri"/>
              </a:rPr>
              <a:t>Два продукта были отмечены жюри: в своих номинациях победили: </a:t>
            </a:r>
            <a:r>
              <a:rPr lang="ru-RU" sz="1050" b="1" dirty="0" smtClean="0">
                <a:solidFill>
                  <a:prstClr val="black">
                    <a:lumMod val="65000"/>
                    <a:lumOff val="35000"/>
                  </a:prstClr>
                </a:solidFill>
                <a:ea typeface="Calibri"/>
              </a:rPr>
              <a:t>Шампунь-объем для тонких волос «Зеленый чай и бергамот» </a:t>
            </a:r>
            <a:r>
              <a:rPr lang="ru-RU" sz="1050" dirty="0" smtClean="0">
                <a:solidFill>
                  <a:prstClr val="black">
                    <a:lumMod val="65000"/>
                    <a:lumOff val="35000"/>
                  </a:prstClr>
                </a:solidFill>
                <a:ea typeface="Calibri"/>
              </a:rPr>
              <a:t>и </a:t>
            </a:r>
            <a:r>
              <a:rPr lang="ru-RU" sz="1050" b="1" dirty="0" smtClean="0">
                <a:solidFill>
                  <a:prstClr val="black">
                    <a:lumMod val="65000"/>
                    <a:lumOff val="35000"/>
                  </a:prstClr>
                </a:solidFill>
                <a:ea typeface="Calibri"/>
              </a:rPr>
              <a:t>Контурный карандаш для губ «Роскошный контур» Giordani </a:t>
            </a:r>
            <a:r>
              <a:rPr lang="ru-RU" sz="1050" b="1" dirty="0" err="1" smtClean="0">
                <a:solidFill>
                  <a:prstClr val="black">
                    <a:lumMod val="65000"/>
                    <a:lumOff val="35000"/>
                  </a:prstClr>
                </a:solidFill>
                <a:ea typeface="Calibri"/>
              </a:rPr>
              <a:t>Gold</a:t>
            </a:r>
            <a:r>
              <a:rPr lang="ru-RU" sz="1050" b="1" dirty="0" smtClean="0">
                <a:solidFill>
                  <a:prstClr val="black">
                    <a:lumMod val="65000"/>
                    <a:lumOff val="35000"/>
                  </a:prstClr>
                </a:solidFill>
                <a:ea typeface="Calibri"/>
              </a:rPr>
              <a:t>. </a:t>
            </a:r>
            <a:endParaRPr lang="ru-RU" sz="1050" b="1" dirty="0">
              <a:solidFill>
                <a:prstClr val="black">
                  <a:lumMod val="65000"/>
                  <a:lumOff val="35000"/>
                </a:prstClr>
              </a:solidFill>
              <a:ea typeface="Calibri"/>
            </a:endParaRPr>
          </a:p>
        </p:txBody>
      </p:sp>
      <p:pic>
        <p:nvPicPr>
          <p:cNvPr id="21" name="Picture 20"/>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5004048" y="4353594"/>
            <a:ext cx="1006050" cy="581238"/>
          </a:xfrm>
          <a:prstGeom prst="rect">
            <a:avLst/>
          </a:prstGeom>
        </p:spPr>
      </p:pic>
      <p:sp>
        <p:nvSpPr>
          <p:cNvPr id="2" name="TextBox 1"/>
          <p:cNvSpPr txBox="1"/>
          <p:nvPr userDrawn="1"/>
        </p:nvSpPr>
        <p:spPr>
          <a:xfrm>
            <a:off x="5440673" y="4353191"/>
            <a:ext cx="617079" cy="246221"/>
          </a:xfrm>
          <a:prstGeom prst="rect">
            <a:avLst/>
          </a:prstGeom>
          <a:noFill/>
        </p:spPr>
        <p:txBody>
          <a:bodyPr wrap="square" rtlCol="0">
            <a:spAutoFit/>
          </a:bodyPr>
          <a:lstStyle/>
          <a:p>
            <a:r>
              <a:rPr lang="ru-RU" sz="1000" b="1" dirty="0" smtClean="0">
                <a:solidFill>
                  <a:schemeClr val="tx2"/>
                </a:solidFill>
              </a:rPr>
              <a:t>2015</a:t>
            </a:r>
            <a:endParaRPr lang="ru-RU" sz="1000" b="1" dirty="0">
              <a:solidFill>
                <a:schemeClr val="tx2"/>
              </a:solidFill>
            </a:endParaRPr>
          </a:p>
        </p:txBody>
      </p:sp>
      <p:sp>
        <p:nvSpPr>
          <p:cNvPr id="23" name="Rectangle 22"/>
          <p:cNvSpPr/>
          <p:nvPr userDrawn="1"/>
        </p:nvSpPr>
        <p:spPr>
          <a:xfrm>
            <a:off x="5996165" y="4145846"/>
            <a:ext cx="3067375" cy="900246"/>
          </a:xfrm>
          <a:prstGeom prst="rect">
            <a:avLst/>
          </a:prstGeom>
        </p:spPr>
        <p:txBody>
          <a:bodyPr wrap="square">
            <a:spAutoFit/>
          </a:bodyPr>
          <a:lstStyle/>
          <a:p>
            <a:pPr algn="just"/>
            <a:r>
              <a:rPr lang="ru-RU" sz="1050" kern="1200" dirty="0" smtClean="0">
                <a:solidFill>
                  <a:prstClr val="black">
                    <a:lumMod val="65000"/>
                    <a:lumOff val="35000"/>
                  </a:prstClr>
                </a:solidFill>
                <a:latin typeface="+mn-lt"/>
                <a:ea typeface="Calibri"/>
                <a:cs typeface="+mn-cs"/>
              </a:rPr>
              <a:t>Туалетная вода </a:t>
            </a:r>
            <a:r>
              <a:rPr lang="en-US" sz="1050" b="1" kern="1200" dirty="0" smtClean="0">
                <a:solidFill>
                  <a:prstClr val="black">
                    <a:lumMod val="65000"/>
                    <a:lumOff val="35000"/>
                  </a:prstClr>
                </a:solidFill>
                <a:latin typeface="+mn-lt"/>
                <a:ea typeface="Calibri"/>
                <a:cs typeface="+mn-cs"/>
              </a:rPr>
              <a:t>Excite Force</a:t>
            </a:r>
            <a:r>
              <a:rPr lang="ru-RU" sz="1050" b="1" kern="1200" dirty="0" smtClean="0">
                <a:solidFill>
                  <a:prstClr val="black">
                    <a:lumMod val="65000"/>
                    <a:lumOff val="35000"/>
                  </a:prstClr>
                </a:solidFill>
                <a:latin typeface="+mn-lt"/>
                <a:ea typeface="Calibri"/>
                <a:cs typeface="+mn-cs"/>
              </a:rPr>
              <a:t> </a:t>
            </a:r>
            <a:r>
              <a:rPr lang="ru-RU" sz="1050" kern="1200" dirty="0" smtClean="0">
                <a:solidFill>
                  <a:prstClr val="black">
                    <a:lumMod val="65000"/>
                    <a:lumOff val="35000"/>
                  </a:prstClr>
                </a:solidFill>
                <a:latin typeface="+mn-lt"/>
                <a:ea typeface="Calibri"/>
                <a:cs typeface="+mn-cs"/>
              </a:rPr>
              <a:t>была </a:t>
            </a:r>
            <a:r>
              <a:rPr lang="ru-RU" sz="1050" dirty="0">
                <a:solidFill>
                  <a:prstClr val="black">
                    <a:lumMod val="65000"/>
                    <a:lumOff val="35000"/>
                  </a:prstClr>
                </a:solidFill>
                <a:ea typeface="Calibri"/>
              </a:rPr>
              <a:t>названа Лучшим </a:t>
            </a:r>
            <a:r>
              <a:rPr lang="ru-RU" sz="1050" dirty="0" smtClean="0">
                <a:solidFill>
                  <a:prstClr val="black">
                    <a:lumMod val="65000"/>
                    <a:lumOff val="35000"/>
                  </a:prstClr>
                </a:solidFill>
                <a:ea typeface="Calibri"/>
              </a:rPr>
              <a:t>мужским  </a:t>
            </a:r>
            <a:r>
              <a:rPr lang="ru-RU" sz="1050" dirty="0">
                <a:solidFill>
                  <a:prstClr val="black">
                    <a:lumMod val="65000"/>
                    <a:lumOff val="35000"/>
                  </a:prstClr>
                </a:solidFill>
                <a:ea typeface="Calibri"/>
              </a:rPr>
              <a:t>ароматом </a:t>
            </a:r>
            <a:r>
              <a:rPr lang="ru-RU" sz="1050" kern="1200" dirty="0" smtClean="0">
                <a:solidFill>
                  <a:prstClr val="black">
                    <a:lumMod val="65000"/>
                    <a:lumOff val="35000"/>
                  </a:prstClr>
                </a:solidFill>
                <a:latin typeface="+mn-lt"/>
                <a:ea typeface="Calibri"/>
                <a:cs typeface="+mn-cs"/>
              </a:rPr>
              <a:t>года в номинации </a:t>
            </a:r>
            <a:r>
              <a:rPr lang="en-US" sz="1050" kern="1200" dirty="0" smtClean="0">
                <a:solidFill>
                  <a:prstClr val="black">
                    <a:lumMod val="65000"/>
                    <a:lumOff val="35000"/>
                  </a:prstClr>
                </a:solidFill>
                <a:latin typeface="+mn-lt"/>
                <a:ea typeface="Calibri"/>
                <a:cs typeface="+mn-cs"/>
              </a:rPr>
              <a:t>LifeStyle Homme</a:t>
            </a:r>
            <a:r>
              <a:rPr lang="ru-RU" sz="1050" kern="1200" dirty="0" smtClean="0">
                <a:solidFill>
                  <a:prstClr val="black">
                    <a:lumMod val="65000"/>
                    <a:lumOff val="35000"/>
                  </a:prstClr>
                </a:solidFill>
                <a:latin typeface="+mn-lt"/>
                <a:ea typeface="Calibri"/>
                <a:cs typeface="+mn-cs"/>
              </a:rPr>
              <a:t> и  получила </a:t>
            </a:r>
            <a:r>
              <a:rPr lang="ru-RU" sz="1050" dirty="0" smtClean="0">
                <a:solidFill>
                  <a:prstClr val="black">
                    <a:lumMod val="65000"/>
                    <a:lumOff val="35000"/>
                  </a:prstClr>
                </a:solidFill>
                <a:ea typeface="Calibri"/>
              </a:rPr>
              <a:t>премию </a:t>
            </a:r>
            <a:r>
              <a:rPr lang="en-US" sz="1050" dirty="0" smtClean="0">
                <a:solidFill>
                  <a:prstClr val="black">
                    <a:lumMod val="65000"/>
                    <a:lumOff val="35000"/>
                  </a:prstClr>
                </a:solidFill>
                <a:ea typeface="Calibri"/>
              </a:rPr>
              <a:t>FiFi Russian </a:t>
            </a:r>
            <a:r>
              <a:rPr lang="en-US" sz="1050" dirty="0">
                <a:solidFill>
                  <a:prstClr val="black">
                    <a:lumMod val="65000"/>
                    <a:lumOff val="35000"/>
                  </a:prstClr>
                </a:solidFill>
                <a:ea typeface="Calibri"/>
              </a:rPr>
              <a:t>Fragrance </a:t>
            </a:r>
            <a:r>
              <a:rPr lang="en-US" sz="1050" dirty="0" smtClean="0">
                <a:solidFill>
                  <a:prstClr val="black">
                    <a:lumMod val="65000"/>
                    <a:lumOff val="35000"/>
                  </a:prstClr>
                </a:solidFill>
                <a:ea typeface="Calibri"/>
              </a:rPr>
              <a:t>Awards</a:t>
            </a:r>
            <a:r>
              <a:rPr lang="ru-RU" sz="1050" dirty="0" smtClean="0">
                <a:solidFill>
                  <a:prstClr val="black">
                    <a:lumMod val="65000"/>
                    <a:lumOff val="35000"/>
                  </a:prstClr>
                </a:solidFill>
                <a:ea typeface="Calibri"/>
              </a:rPr>
              <a:t> 2015.</a:t>
            </a:r>
            <a:endParaRPr lang="en-US" sz="1050" dirty="0">
              <a:solidFill>
                <a:prstClr val="black">
                  <a:lumMod val="65000"/>
                  <a:lumOff val="35000"/>
                </a:prstClr>
              </a:solidFill>
              <a:ea typeface="Calibri"/>
            </a:endParaRPr>
          </a:p>
          <a:p>
            <a:r>
              <a:rPr lang="ru-RU" sz="1050" dirty="0">
                <a:solidFill>
                  <a:prstClr val="black">
                    <a:lumMod val="65000"/>
                    <a:lumOff val="35000"/>
                  </a:prstClr>
                </a:solidFill>
                <a:ea typeface="Calibri"/>
              </a:rPr>
              <a:t> </a:t>
            </a:r>
            <a:endParaRPr lang="en-US" sz="1050" dirty="0">
              <a:solidFill>
                <a:prstClr val="black">
                  <a:lumMod val="65000"/>
                  <a:lumOff val="35000"/>
                </a:prstClr>
              </a:solidFill>
              <a:ea typeface="Calibri"/>
            </a:endParaRPr>
          </a:p>
        </p:txBody>
      </p:sp>
      <p:sp>
        <p:nvSpPr>
          <p:cNvPr id="24" name="TextBox 23"/>
          <p:cNvSpPr txBox="1"/>
          <p:nvPr userDrawn="1"/>
        </p:nvSpPr>
        <p:spPr>
          <a:xfrm>
            <a:off x="702968" y="829862"/>
            <a:ext cx="617079" cy="246221"/>
          </a:xfrm>
          <a:prstGeom prst="rect">
            <a:avLst/>
          </a:prstGeom>
          <a:noFill/>
        </p:spPr>
        <p:txBody>
          <a:bodyPr wrap="square" rtlCol="0">
            <a:spAutoFit/>
          </a:bodyPr>
          <a:lstStyle/>
          <a:p>
            <a:r>
              <a:rPr lang="ru-RU" sz="1000" b="1" dirty="0" smtClean="0">
                <a:solidFill>
                  <a:schemeClr val="tx2"/>
                </a:solidFill>
              </a:rPr>
              <a:t>2014</a:t>
            </a:r>
            <a:endParaRPr lang="ru-RU" sz="1000" b="1" dirty="0">
              <a:solidFill>
                <a:schemeClr val="tx2"/>
              </a:solidFill>
            </a:endParaRPr>
          </a:p>
        </p:txBody>
      </p:sp>
    </p:spTree>
    <p:extLst>
      <p:ext uri="{BB962C8B-B14F-4D97-AF65-F5344CB8AC3E}">
        <p14:creationId xmlns:p14="http://schemas.microsoft.com/office/powerpoint/2010/main" val="25206327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Только заголовок">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rot="16200000">
            <a:off x="-2144307" y="2157956"/>
            <a:ext cx="5143502" cy="827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251520" y="195486"/>
            <a:ext cx="4906888" cy="367550"/>
          </a:xfrm>
        </p:spPr>
        <p:txBody>
          <a:bodyPr/>
          <a:lstStyle>
            <a:lvl1pPr algn="l">
              <a:defRPr i="1"/>
            </a:lvl1pPr>
          </a:lstStyle>
          <a:p>
            <a:r>
              <a:rPr lang="ru-RU" dirty="0" smtClean="0"/>
              <a:t>Образец заголовка</a:t>
            </a:r>
            <a:endParaRPr lang="ru-RU" dirty="0"/>
          </a:p>
        </p:txBody>
      </p:sp>
      <p:pic>
        <p:nvPicPr>
          <p:cNvPr id="9" name="Picture 8"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494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ing Slide">
    <p:spTree>
      <p:nvGrpSpPr>
        <p:cNvPr id="1" name=""/>
        <p:cNvGrpSpPr/>
        <p:nvPr/>
      </p:nvGrpSpPr>
      <p:grpSpPr>
        <a:xfrm>
          <a:off x="0" y="0"/>
          <a:ext cx="0" cy="0"/>
          <a:chOff x="0" y="0"/>
          <a:chExt cx="0" cy="0"/>
        </a:xfrm>
      </p:grpSpPr>
      <p:pic>
        <p:nvPicPr>
          <p:cNvPr id="1026" name="Picture 2" descr="C:\Users\AnnaB\Desktop\background.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2" y="-8335"/>
            <a:ext cx="9252000" cy="5206355"/>
          </a:xfrm>
          <a:prstGeom prst="rect">
            <a:avLst/>
          </a:prstGeom>
          <a:noFill/>
        </p:spPr>
      </p:pic>
      <p:sp>
        <p:nvSpPr>
          <p:cNvPr id="7" name="Date Placeholder 3"/>
          <p:cNvSpPr>
            <a:spLocks noGrp="1"/>
          </p:cNvSpPr>
          <p:nvPr>
            <p:ph type="dt" sz="half" idx="2"/>
          </p:nvPr>
        </p:nvSpPr>
        <p:spPr>
          <a:xfrm>
            <a:off x="457200" y="4887002"/>
            <a:ext cx="2133600" cy="273844"/>
          </a:xfrm>
          <a:prstGeom prst="rect">
            <a:avLst/>
          </a:prstGeom>
        </p:spPr>
        <p:txBody>
          <a:bodyPr vert="horz" lIns="91440" tIns="45720" rIns="91440" bIns="45720" rtlCol="0" anchor="ctr"/>
          <a:lstStyle>
            <a:lvl1pPr algn="l">
              <a:defRPr sz="900">
                <a:solidFill>
                  <a:schemeClr val="bg1"/>
                </a:solidFill>
              </a:defRPr>
            </a:lvl1pPr>
          </a:lstStyle>
          <a:p>
            <a:fld id="{1A874CCE-37EF-CE40-8532-E181A22C46D2}" type="datetime1">
              <a:rPr lang="en-GB" smtClean="0">
                <a:solidFill>
                  <a:prstClr val="white"/>
                </a:solidFill>
              </a:rPr>
              <a:pPr/>
              <a:t>11/04/2016</a:t>
            </a:fld>
            <a:endParaRPr lang="sv-SE" dirty="0">
              <a:solidFill>
                <a:prstClr val="white"/>
              </a:solidFill>
            </a:endParaRPr>
          </a:p>
        </p:txBody>
      </p:sp>
      <p:sp>
        <p:nvSpPr>
          <p:cNvPr id="8" name="Footer Placeholder 4"/>
          <p:cNvSpPr>
            <a:spLocks noGrp="1"/>
          </p:cNvSpPr>
          <p:nvPr>
            <p:ph type="ftr" sz="quarter" idx="3"/>
          </p:nvPr>
        </p:nvSpPr>
        <p:spPr>
          <a:xfrm>
            <a:off x="3124200" y="4887002"/>
            <a:ext cx="2895600" cy="273844"/>
          </a:xfrm>
          <a:prstGeom prst="rect">
            <a:avLst/>
          </a:prstGeom>
        </p:spPr>
        <p:txBody>
          <a:bodyPr vert="horz" lIns="91440" tIns="45720" rIns="91440" bIns="45720" rtlCol="0" anchor="ctr"/>
          <a:lstStyle>
            <a:lvl1pPr algn="ctr">
              <a:defRPr sz="900">
                <a:solidFill>
                  <a:schemeClr val="bg1"/>
                </a:solidFill>
              </a:defRPr>
            </a:lvl1pPr>
          </a:lstStyle>
          <a:p>
            <a:r>
              <a:rPr lang="en-US" dirty="0" smtClean="0">
                <a:solidFill>
                  <a:prstClr val="white"/>
                </a:solidFill>
              </a:rPr>
              <a:t>Copyright ©2014 by Oriflame Cosmetics SA</a:t>
            </a:r>
            <a:endParaRPr lang="sv-SE" sz="800" dirty="0">
              <a:solidFill>
                <a:prstClr val="white"/>
              </a:solidFill>
            </a:endParaRPr>
          </a:p>
        </p:txBody>
      </p:sp>
      <p:sp>
        <p:nvSpPr>
          <p:cNvPr id="9" name="Slide Number Placeholder 5"/>
          <p:cNvSpPr>
            <a:spLocks noGrp="1"/>
          </p:cNvSpPr>
          <p:nvPr>
            <p:ph type="sldNum" sz="quarter" idx="4"/>
          </p:nvPr>
        </p:nvSpPr>
        <p:spPr>
          <a:xfrm>
            <a:off x="6553200" y="4887002"/>
            <a:ext cx="2133600" cy="273844"/>
          </a:xfrm>
          <a:prstGeom prst="rect">
            <a:avLst/>
          </a:prstGeom>
        </p:spPr>
        <p:txBody>
          <a:bodyPr vert="horz" lIns="91440" tIns="45720" rIns="91440" bIns="45720" rtlCol="0" anchor="ctr"/>
          <a:lstStyle>
            <a:lvl1pPr algn="r">
              <a:defRPr sz="900">
                <a:solidFill>
                  <a:schemeClr val="bg1"/>
                </a:solidFill>
              </a:defRPr>
            </a:lvl1pPr>
          </a:lstStyle>
          <a:p>
            <a:fld id="{F8C3A03E-2591-4D09-83D1-82A7B163E028}" type="slidenum">
              <a:rPr lang="sv-SE" smtClean="0">
                <a:solidFill>
                  <a:prstClr val="white"/>
                </a:solidFill>
              </a:rPr>
              <a:pPr/>
              <a:t>‹#›</a:t>
            </a:fld>
            <a:endParaRPr lang="sv-SE" dirty="0">
              <a:solidFill>
                <a:prstClr val="white"/>
              </a:solidFill>
            </a:endParaRPr>
          </a:p>
        </p:txBody>
      </p:sp>
      <p:pic>
        <p:nvPicPr>
          <p:cNvPr id="11"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25193" y="1683027"/>
            <a:ext cx="5328592" cy="1374777"/>
          </a:xfrm>
          <a:prstGeom prst="rect">
            <a:avLst/>
          </a:prstGeom>
          <a:noFill/>
          <a:ln w="9525">
            <a:noFill/>
            <a:miter lim="800000"/>
            <a:headEnd/>
            <a:tailEnd/>
          </a:ln>
          <a:effectLst/>
        </p:spPr>
      </p:pic>
    </p:spTree>
    <p:extLst>
      <p:ext uri="{BB962C8B-B14F-4D97-AF65-F5344CB8AC3E}">
        <p14:creationId xmlns:p14="http://schemas.microsoft.com/office/powerpoint/2010/main" val="12604516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58" y="-6090"/>
            <a:ext cx="9079815" cy="509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2157958" y="2157958"/>
            <a:ext cx="5143502" cy="82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251520" y="195486"/>
            <a:ext cx="4906888" cy="367550"/>
          </a:xfrm>
        </p:spPr>
        <p:txBody>
          <a:bodyPr/>
          <a:lstStyle>
            <a:lvl1pPr algn="l">
              <a:defRPr i="1"/>
            </a:lvl1pPr>
          </a:lstStyle>
          <a:p>
            <a:r>
              <a:rPr lang="ru-RU" dirty="0" smtClean="0"/>
              <a:t>Образец заголовка</a:t>
            </a:r>
            <a:endParaRPr lang="ru-RU" dirty="0"/>
          </a:p>
        </p:txBody>
      </p:sp>
      <p:pic>
        <p:nvPicPr>
          <p:cNvPr id="6" name="Picture 5"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0002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2165952" y="2149964"/>
            <a:ext cx="5143500" cy="8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251520" y="195486"/>
            <a:ext cx="4906888" cy="367550"/>
          </a:xfrm>
        </p:spPr>
        <p:txBody>
          <a:bodyPr/>
          <a:lstStyle>
            <a:lvl1pPr algn="l">
              <a:defRPr i="1"/>
            </a:lvl1pPr>
          </a:lstStyle>
          <a:p>
            <a:r>
              <a:rPr lang="ru-RU" dirty="0" smtClean="0"/>
              <a:t>Образец заголовка</a:t>
            </a:r>
            <a:endParaRPr lang="ru-RU" dirty="0"/>
          </a:p>
        </p:txBody>
      </p:sp>
      <p:pic>
        <p:nvPicPr>
          <p:cNvPr id="6" name="Picture 5"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3575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4_Только заголовок">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rot="16200000">
            <a:off x="-2176214" y="2139701"/>
            <a:ext cx="5143501" cy="8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251520" y="195486"/>
            <a:ext cx="4906888" cy="367550"/>
          </a:xfrm>
        </p:spPr>
        <p:txBody>
          <a:bodyPr/>
          <a:lstStyle>
            <a:lvl1pPr algn="l">
              <a:defRPr i="1"/>
            </a:lvl1pPr>
          </a:lstStyle>
          <a:p>
            <a:r>
              <a:rPr lang="ru-RU" dirty="0" smtClean="0"/>
              <a:t>Образец заголовка</a:t>
            </a:r>
            <a:endParaRPr lang="ru-RU" dirty="0"/>
          </a:p>
        </p:txBody>
      </p:sp>
      <p:pic>
        <p:nvPicPr>
          <p:cNvPr id="7" name="Picture 6"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462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2193962" y="2193962"/>
            <a:ext cx="5143503" cy="7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3568" y="1653648"/>
            <a:ext cx="7772400" cy="1728192"/>
          </a:xfrm>
        </p:spPr>
        <p:txBody>
          <a:bodyPr/>
          <a:lstStyle/>
          <a:p>
            <a:r>
              <a:rPr lang="ru-RU" smtClean="0"/>
              <a:t>Образец заголовка</a:t>
            </a:r>
            <a:endParaRPr lang="ru-RU"/>
          </a:p>
        </p:txBody>
      </p:sp>
      <p:pic>
        <p:nvPicPr>
          <p:cNvPr id="8" name="Picture 7"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511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rot="16200000">
            <a:off x="-2144307" y="2157956"/>
            <a:ext cx="5143502" cy="827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3568" y="1653648"/>
            <a:ext cx="7772400" cy="1728192"/>
          </a:xfrm>
        </p:spPr>
        <p:txBody>
          <a:bodyPr/>
          <a:lstStyle/>
          <a:p>
            <a:r>
              <a:rPr lang="ru-RU" smtClean="0"/>
              <a:t>Образец заголовка</a:t>
            </a:r>
            <a:endParaRPr lang="ru-RU"/>
          </a:p>
        </p:txBody>
      </p:sp>
      <p:pic>
        <p:nvPicPr>
          <p:cNvPr id="8" name="Picture 7"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545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2157958" y="2157958"/>
            <a:ext cx="5143502" cy="82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3568" y="1653648"/>
            <a:ext cx="7772400" cy="1728192"/>
          </a:xfrm>
        </p:spPr>
        <p:txBody>
          <a:bodyPr/>
          <a:lstStyle/>
          <a:p>
            <a:r>
              <a:rPr lang="ru-RU" smtClean="0"/>
              <a:t>Образец заголовка</a:t>
            </a:r>
            <a:endParaRPr lang="ru-RU"/>
          </a:p>
        </p:txBody>
      </p:sp>
      <p:pic>
        <p:nvPicPr>
          <p:cNvPr id="8" name="Picture 7"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543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2165952" y="2149964"/>
            <a:ext cx="5143500" cy="8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3568" y="1653648"/>
            <a:ext cx="7772400" cy="1728192"/>
          </a:xfrm>
        </p:spPr>
        <p:txBody>
          <a:bodyPr/>
          <a:lstStyle/>
          <a:p>
            <a:r>
              <a:rPr lang="ru-RU" smtClean="0"/>
              <a:t>Образец заголовка</a:t>
            </a:r>
            <a:endParaRPr lang="ru-RU"/>
          </a:p>
        </p:txBody>
      </p:sp>
      <p:pic>
        <p:nvPicPr>
          <p:cNvPr id="5" name="Picture 4"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141481"/>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05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05978"/>
            <a:ext cx="4906888" cy="367550"/>
          </a:xfrm>
          <a:prstGeom prst="rect">
            <a:avLst/>
          </a:prstGeom>
        </p:spPr>
        <p:txBody>
          <a:bodyPr vert="horz" lIns="91440" tIns="45720" rIns="91440" bIns="45720" rtlCol="0" anchor="ctr">
            <a:no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998147471"/>
      </p:ext>
    </p:extLst>
  </p:cSld>
  <p:clrMap bg1="lt1" tx1="dk1" bg2="lt2" tx2="dk2" accent1="accent1" accent2="accent2" accent3="accent3" accent4="accent4" accent5="accent5" accent6="accent6" hlink="hlink" folHlink="folHlink"/>
  <p:sldLayoutIdLst>
    <p:sldLayoutId id="2147483714" r:id="rId1"/>
    <p:sldLayoutId id="2147483709" r:id="rId2"/>
    <p:sldLayoutId id="2147483659" r:id="rId3"/>
    <p:sldLayoutId id="2147483707" r:id="rId4"/>
    <p:sldLayoutId id="2147483719" r:id="rId5"/>
    <p:sldLayoutId id="2147483658" r:id="rId6"/>
    <p:sldLayoutId id="2147483715" r:id="rId7"/>
    <p:sldLayoutId id="2147483710" r:id="rId8"/>
    <p:sldLayoutId id="2147483706" r:id="rId9"/>
    <p:sldLayoutId id="2147483716" r:id="rId10"/>
    <p:sldLayoutId id="2147483712" r:id="rId11"/>
    <p:sldLayoutId id="2147483704" r:id="rId12"/>
    <p:sldLayoutId id="2147483717" r:id="rId13"/>
    <p:sldLayoutId id="2147483718" r:id="rId14"/>
    <p:sldLayoutId id="2147483660" r:id="rId15"/>
    <p:sldLayoutId id="2147483708" r:id="rId16"/>
    <p:sldLayoutId id="2147483703" r:id="rId17"/>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51972"/>
            <a:ext cx="4906888" cy="367550"/>
          </a:xfrm>
          <a:prstGeom prst="rect">
            <a:avLst/>
          </a:prstGeom>
        </p:spPr>
        <p:txBody>
          <a:bodyPr vert="horz" lIns="91440" tIns="45720" rIns="91440" bIns="45720" rtlCol="0" anchor="ctr">
            <a:no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pic>
        <p:nvPicPr>
          <p:cNvPr id="7" name="Picture 6" descr="C:\Users\NALEXEEVA\Downloads\ORI_LOGO_SML_RGB_BLACK.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87475"/>
            <a:ext cx="1340520"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4066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51972"/>
            <a:ext cx="4906888" cy="367550"/>
          </a:xfrm>
          <a:prstGeom prst="rect">
            <a:avLst/>
          </a:prstGeom>
        </p:spPr>
        <p:txBody>
          <a:bodyPr vert="horz" lIns="91440" tIns="45720" rIns="91440" bIns="45720" rtlCol="0" anchor="ctr">
            <a:noAutofit/>
          </a:bodyPr>
          <a:lstStyle/>
          <a:p>
            <a:r>
              <a:rPr lang="ru-RU" smtClean="0"/>
              <a:t>Образец заголовка</a:t>
            </a:r>
            <a:endParaRPr lang="ru-RU"/>
          </a:p>
        </p:txBody>
      </p:sp>
      <p:sp>
        <p:nvSpPr>
          <p:cNvPr id="3" name="Текст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pic>
        <p:nvPicPr>
          <p:cNvPr id="7" name="Picture 6" descr="C:\Users\NALEXEEVA\Downloads\ORI_LOGO_SML_RGB_BLACK.jpg"/>
          <p:cNvPicPr>
            <a:picLocks noChangeAspect="1" noChangeArrowheads="1"/>
          </p:cNvPicPr>
          <p:nvPr userDrawn="1"/>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12360" y="87476"/>
            <a:ext cx="1196504" cy="3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537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117710"/>
            <a:ext cx="7328866" cy="677108"/>
          </a:xfrm>
          <a:prstGeom prst="rect">
            <a:avLst/>
          </a:prstGeom>
        </p:spPr>
        <p:txBody>
          <a:bodyPr wrap="none">
            <a:spAutoFit/>
          </a:bodyPr>
          <a:lstStyle/>
          <a:p>
            <a:r>
              <a:rPr lang="ru-RU" sz="3800" dirty="0" smtClean="0">
                <a:solidFill>
                  <a:schemeClr val="tx1">
                    <a:lumMod val="65000"/>
                    <a:lumOff val="35000"/>
                  </a:schemeClr>
                </a:solidFill>
                <a:cs typeface="Arial" panose="020B0604020202020204" pitchFamily="34" charset="0"/>
              </a:rPr>
              <a:t>ПРЕЗЕНТАЦИЯ КАТАЛОГА</a:t>
            </a:r>
            <a:r>
              <a:rPr lang="en-US" sz="3800" dirty="0" smtClean="0">
                <a:solidFill>
                  <a:schemeClr val="tx1">
                    <a:lumMod val="65000"/>
                    <a:lumOff val="35000"/>
                  </a:schemeClr>
                </a:solidFill>
                <a:cs typeface="Arial" panose="020B0604020202020204" pitchFamily="34" charset="0"/>
              </a:rPr>
              <a:t> </a:t>
            </a:r>
            <a:r>
              <a:rPr lang="ru-RU" sz="3800" dirty="0" smtClean="0">
                <a:solidFill>
                  <a:schemeClr val="tx1">
                    <a:lumMod val="65000"/>
                    <a:lumOff val="35000"/>
                  </a:schemeClr>
                </a:solidFill>
                <a:cs typeface="Arial" panose="020B0604020202020204" pitchFamily="34" charset="0"/>
              </a:rPr>
              <a:t>№7</a:t>
            </a:r>
            <a:endParaRPr lang="en-US" sz="3800" dirty="0">
              <a:solidFill>
                <a:schemeClr val="tx1">
                  <a:lumMod val="65000"/>
                  <a:lumOff val="35000"/>
                </a:schemeClr>
              </a:solidFill>
              <a:cs typeface="Arial" panose="020B0604020202020204" pitchFamily="34" charset="0"/>
            </a:endParaRPr>
          </a:p>
        </p:txBody>
      </p:sp>
      <p:sp>
        <p:nvSpPr>
          <p:cNvPr id="7" name="Rectangle 6"/>
          <p:cNvSpPr/>
          <p:nvPr/>
        </p:nvSpPr>
        <p:spPr>
          <a:xfrm>
            <a:off x="1907704" y="721920"/>
            <a:ext cx="3852337" cy="461665"/>
          </a:xfrm>
          <a:prstGeom prst="rect">
            <a:avLst/>
          </a:prstGeom>
        </p:spPr>
        <p:txBody>
          <a:bodyPr wrap="none">
            <a:spAutoFit/>
          </a:bodyPr>
          <a:lstStyle/>
          <a:p>
            <a:r>
              <a:rPr lang="ru-RU" sz="2400" dirty="0" smtClean="0">
                <a:solidFill>
                  <a:prstClr val="black">
                    <a:lumMod val="65000"/>
                    <a:lumOff val="35000"/>
                  </a:prstClr>
                </a:solidFill>
                <a:cs typeface="Arial" panose="020B0604020202020204" pitchFamily="34" charset="0"/>
              </a:rPr>
              <a:t>8 мая 2016 – 28 мая 2016</a:t>
            </a:r>
            <a:endParaRPr lang="en-US" sz="2400" dirty="0">
              <a:solidFill>
                <a:prstClr val="black">
                  <a:lumMod val="65000"/>
                  <a:lumOff val="35000"/>
                </a:prstClr>
              </a:solidFill>
              <a:cs typeface="Arial" panose="020B0604020202020204" pitchFamily="34" charset="0"/>
            </a:endParaRPr>
          </a:p>
        </p:txBody>
      </p:sp>
      <p:sp>
        <p:nvSpPr>
          <p:cNvPr id="10" name="Rectangle 9"/>
          <p:cNvSpPr/>
          <p:nvPr/>
        </p:nvSpPr>
        <p:spPr>
          <a:xfrm>
            <a:off x="288826" y="4312503"/>
            <a:ext cx="8568952" cy="830997"/>
          </a:xfrm>
          <a:prstGeom prst="rect">
            <a:avLst/>
          </a:prstGeom>
        </p:spPr>
        <p:txBody>
          <a:bodyPr wrap="square">
            <a:spAutoFit/>
          </a:bodyPr>
          <a:lstStyle/>
          <a:p>
            <a:r>
              <a:rPr lang="ru-RU" sz="2400" dirty="0" smtClean="0">
                <a:solidFill>
                  <a:srgbClr val="595959"/>
                </a:solidFill>
                <a:cs typeface="Arial" panose="020B0604020202020204" pitchFamily="34" charset="0"/>
              </a:rPr>
              <a:t>Тема каталога</a:t>
            </a:r>
            <a:r>
              <a:rPr lang="ru-RU" sz="2400" dirty="0" smtClean="0">
                <a:solidFill>
                  <a:prstClr val="black">
                    <a:lumMod val="65000"/>
                    <a:lumOff val="35000"/>
                  </a:prstClr>
                </a:solidFill>
                <a:cs typeface="Arial" panose="020B0604020202020204" pitchFamily="34" charset="0"/>
              </a:rPr>
              <a:t>:</a:t>
            </a:r>
            <a:r>
              <a:rPr lang="en-US" sz="2400" dirty="0" smtClean="0">
                <a:solidFill>
                  <a:prstClr val="black">
                    <a:lumMod val="65000"/>
                    <a:lumOff val="35000"/>
                  </a:prstClr>
                </a:solidFill>
                <a:cs typeface="Arial" panose="020B0604020202020204" pitchFamily="34" charset="0"/>
              </a:rPr>
              <a:t> </a:t>
            </a:r>
          </a:p>
          <a:p>
            <a:r>
              <a:rPr lang="ru-RU" sz="2400" dirty="0" smtClean="0">
                <a:solidFill>
                  <a:srgbClr val="595959"/>
                </a:solidFill>
                <a:cs typeface="Arial" panose="020B0604020202020204" pitchFamily="34" charset="0"/>
              </a:rPr>
              <a:t>«Мы знаем, что ты будешь делать этим летом»</a:t>
            </a:r>
          </a:p>
        </p:txBody>
      </p:sp>
      <p:pic>
        <p:nvPicPr>
          <p:cNvPr id="3" name="Picture 2"/>
          <p:cNvPicPr>
            <a:picLocks noChangeAspect="1"/>
          </p:cNvPicPr>
          <p:nvPr/>
        </p:nvPicPr>
        <p:blipFill>
          <a:blip r:embed="rId3"/>
          <a:stretch>
            <a:fillRect/>
          </a:stretch>
        </p:blipFill>
        <p:spPr>
          <a:xfrm>
            <a:off x="376032" y="1255191"/>
            <a:ext cx="2746114" cy="259693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3268301" y="1587491"/>
            <a:ext cx="2746114" cy="2596939"/>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a:stretch>
            <a:fillRect/>
          </a:stretch>
        </p:blipFill>
        <p:spPr>
          <a:xfrm>
            <a:off x="6279337" y="1183585"/>
            <a:ext cx="2746114" cy="2596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1748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71600" y="915566"/>
            <a:ext cx="7511324" cy="3489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693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8883" y="3522887"/>
            <a:ext cx="2318254" cy="1261884"/>
          </a:xfrm>
          <a:prstGeom prst="rect">
            <a:avLst/>
          </a:prstGeom>
        </p:spPr>
        <p:txBody>
          <a:bodyPr wrap="square">
            <a:spAutoFit/>
          </a:bodyPr>
          <a:lstStyle/>
          <a:p>
            <a:pPr algn="ctr"/>
            <a:r>
              <a:rPr lang="ru-RU" sz="1000" dirty="0" smtClean="0">
                <a:solidFill>
                  <a:srgbClr val="595959"/>
                </a:solidFill>
              </a:rPr>
              <a:t>Тональная основа,</a:t>
            </a:r>
          </a:p>
          <a:p>
            <a:pPr algn="ctr"/>
            <a:r>
              <a:rPr lang="ru-RU" sz="1000" dirty="0" smtClean="0">
                <a:solidFill>
                  <a:srgbClr val="595959"/>
                </a:solidFill>
              </a:rPr>
              <a:t> </a:t>
            </a:r>
            <a:r>
              <a:rPr lang="ru-RU" sz="1000" dirty="0">
                <a:solidFill>
                  <a:srgbClr val="595959"/>
                </a:solidFill>
              </a:rPr>
              <a:t>Код </a:t>
            </a:r>
            <a:r>
              <a:rPr lang="ru-RU" sz="1000" dirty="0" smtClean="0">
                <a:solidFill>
                  <a:srgbClr val="595959"/>
                </a:solidFill>
              </a:rPr>
              <a:t>32661</a:t>
            </a:r>
          </a:p>
          <a:p>
            <a:pPr algn="ctr"/>
            <a:endParaRPr lang="ru-RU" sz="1000" dirty="0" smtClean="0">
              <a:solidFill>
                <a:srgbClr val="595959"/>
              </a:solidFill>
            </a:endParaRPr>
          </a:p>
          <a:p>
            <a:pPr algn="ctr"/>
            <a:endParaRPr lang="ru-RU" sz="200" dirty="0">
              <a:solidFill>
                <a:srgbClr val="595959"/>
              </a:solidFill>
            </a:endParaRPr>
          </a:p>
          <a:p>
            <a:pPr algn="ctr"/>
            <a:r>
              <a:rPr lang="ru-RU" sz="1000" dirty="0" smtClean="0">
                <a:solidFill>
                  <a:srgbClr val="595959"/>
                </a:solidFill>
              </a:rPr>
              <a:t>Бальзам для губ</a:t>
            </a:r>
          </a:p>
          <a:p>
            <a:pPr algn="ctr"/>
            <a:r>
              <a:rPr lang="ru-RU" sz="1000" dirty="0" smtClean="0">
                <a:solidFill>
                  <a:srgbClr val="595959"/>
                </a:solidFill>
              </a:rPr>
              <a:t>Код 32414</a:t>
            </a:r>
          </a:p>
          <a:p>
            <a:pPr algn="ctr"/>
            <a:endParaRPr lang="ru-RU" sz="200" dirty="0">
              <a:solidFill>
                <a:srgbClr val="595959"/>
              </a:solidFill>
            </a:endParaRPr>
          </a:p>
          <a:p>
            <a:pPr algn="ctr"/>
            <a:endParaRPr lang="ru-RU" sz="1000" dirty="0" smtClean="0">
              <a:solidFill>
                <a:srgbClr val="595959"/>
              </a:solidFill>
            </a:endParaRPr>
          </a:p>
          <a:p>
            <a:pPr algn="ctr"/>
            <a:r>
              <a:rPr lang="ru-RU" sz="1000" dirty="0" smtClean="0">
                <a:solidFill>
                  <a:srgbClr val="595959"/>
                </a:solidFill>
              </a:rPr>
              <a:t> </a:t>
            </a:r>
            <a:endParaRPr lang="ru-RU" sz="1600" dirty="0"/>
          </a:p>
        </p:txBody>
      </p:sp>
      <p:sp>
        <p:nvSpPr>
          <p:cNvPr id="4" name="Content Placeholder 3"/>
          <p:cNvSpPr>
            <a:spLocks noGrp="1"/>
          </p:cNvSpPr>
          <p:nvPr>
            <p:ph idx="1"/>
          </p:nvPr>
        </p:nvSpPr>
        <p:spPr>
          <a:xfrm>
            <a:off x="2748196" y="791060"/>
            <a:ext cx="6349257" cy="1924706"/>
          </a:xfrm>
        </p:spPr>
        <p:txBody>
          <a:bodyPr>
            <a:noAutofit/>
          </a:bodyPr>
          <a:lstStyle/>
          <a:p>
            <a:pPr>
              <a:spcBef>
                <a:spcPts val="0"/>
              </a:spcBef>
            </a:pPr>
            <a:r>
              <a:rPr lang="ru-RU" sz="1100" dirty="0">
                <a:solidFill>
                  <a:srgbClr val="595959"/>
                </a:solidFill>
              </a:rPr>
              <a:t>Продукты серии Giordani Gold отличаются высоким качеством и роскошным стильным дизайном</a:t>
            </a:r>
            <a:r>
              <a:rPr lang="ru-RU" sz="1100" dirty="0" smtClean="0">
                <a:solidFill>
                  <a:srgbClr val="595959"/>
                </a:solidFill>
              </a:rPr>
              <a:t>.</a:t>
            </a:r>
            <a:endParaRPr lang="ru-RU" sz="1100" dirty="0">
              <a:solidFill>
                <a:srgbClr val="595959"/>
              </a:solidFill>
            </a:endParaRPr>
          </a:p>
          <a:p>
            <a:pPr>
              <a:spcBef>
                <a:spcPts val="0"/>
              </a:spcBef>
            </a:pPr>
            <a:r>
              <a:rPr lang="ru-RU" sz="1100" dirty="0">
                <a:solidFill>
                  <a:srgbClr val="595959"/>
                </a:solidFill>
              </a:rPr>
              <a:t>Бархатный аппликатор - дополнительное преимущество. Такой способ нанесения обеспечивает максмально ровное покрытие.</a:t>
            </a:r>
          </a:p>
          <a:p>
            <a:pPr>
              <a:spcBef>
                <a:spcPts val="0"/>
              </a:spcBef>
            </a:pPr>
            <a:r>
              <a:rPr lang="ru-RU" sz="1100" dirty="0" smtClean="0">
                <a:solidFill>
                  <a:srgbClr val="595959"/>
                </a:solidFill>
              </a:rPr>
              <a:t>Формула </a:t>
            </a:r>
            <a:r>
              <a:rPr lang="ru-RU" sz="1100" dirty="0">
                <a:solidFill>
                  <a:srgbClr val="595959"/>
                </a:solidFill>
              </a:rPr>
              <a:t>бальзама с гилауроновой кислотой обеспечит эффективный увлажняющий эффект</a:t>
            </a:r>
            <a:r>
              <a:rPr lang="ru-RU" sz="1100" dirty="0" smtClean="0">
                <a:solidFill>
                  <a:srgbClr val="595959"/>
                </a:solidFill>
              </a:rPr>
              <a:t>.</a:t>
            </a:r>
            <a:endParaRPr lang="ru-RU" sz="1100" dirty="0">
              <a:solidFill>
                <a:srgbClr val="595959"/>
              </a:solidFill>
            </a:endParaRPr>
          </a:p>
          <a:p>
            <a:pPr>
              <a:spcBef>
                <a:spcPts val="0"/>
              </a:spcBef>
            </a:pPr>
            <a:r>
              <a:rPr lang="ru-RU" sz="1100" dirty="0">
                <a:solidFill>
                  <a:srgbClr val="595959"/>
                </a:solidFill>
              </a:rPr>
              <a:t>Легкая тональная основа придает невесомый оттенок </a:t>
            </a:r>
            <a:r>
              <a:rPr lang="ru-RU" sz="1100" dirty="0" smtClean="0">
                <a:solidFill>
                  <a:srgbClr val="595959"/>
                </a:solidFill>
              </a:rPr>
              <a:t>- </a:t>
            </a:r>
            <a:r>
              <a:rPr lang="ru-RU" sz="1100" dirty="0">
                <a:solidFill>
                  <a:srgbClr val="595959"/>
                </a:solidFill>
              </a:rPr>
              <a:t>такой формат средства для макияжа лица особенно популярен в летнее время.</a:t>
            </a:r>
          </a:p>
          <a:p>
            <a:pPr>
              <a:spcBef>
                <a:spcPts val="0"/>
              </a:spcBef>
            </a:pPr>
            <a:r>
              <a:rPr lang="ru-RU" sz="1100" dirty="0">
                <a:solidFill>
                  <a:srgbClr val="595959"/>
                </a:solidFill>
              </a:rPr>
              <a:t>Оттенок тональной основы сливается с тоном кожи и подчеркивает ее достоинства.</a:t>
            </a:r>
          </a:p>
          <a:p>
            <a:pPr>
              <a:spcBef>
                <a:spcPts val="0"/>
              </a:spcBef>
            </a:pPr>
            <a:r>
              <a:rPr lang="ru-RU" sz="1100" dirty="0">
                <a:solidFill>
                  <a:srgbClr val="595959"/>
                </a:solidFill>
              </a:rPr>
              <a:t>УФ - фильтр обеспечит качественную защиту от ультрафиалетового излучения.</a:t>
            </a:r>
            <a:endParaRPr lang="ru-RU" sz="300" dirty="0">
              <a:solidFill>
                <a:srgbClr val="595959"/>
              </a:solidFill>
            </a:endParaRPr>
          </a:p>
          <a:p>
            <a:endParaRPr lang="ru-RU" sz="1050" dirty="0">
              <a:solidFill>
                <a:srgbClr val="595959"/>
              </a:solidFill>
            </a:endParaRPr>
          </a:p>
          <a:p>
            <a:endParaRPr lang="ru-RU" sz="1050" dirty="0" smtClean="0">
              <a:solidFill>
                <a:srgbClr val="595959"/>
              </a:solidFill>
            </a:endParaRPr>
          </a:p>
        </p:txBody>
      </p:sp>
      <p:sp>
        <p:nvSpPr>
          <p:cNvPr id="3" name="Rectangle 2"/>
          <p:cNvSpPr/>
          <p:nvPr/>
        </p:nvSpPr>
        <p:spPr>
          <a:xfrm>
            <a:off x="535572" y="66176"/>
            <a:ext cx="7227006" cy="646331"/>
          </a:xfrm>
          <a:prstGeom prst="rect">
            <a:avLst/>
          </a:prstGeom>
        </p:spPr>
        <p:txBody>
          <a:bodyPr wrap="square">
            <a:spAutoFit/>
          </a:bodyPr>
          <a:lstStyle/>
          <a:p>
            <a:r>
              <a:rPr lang="ru-RU" b="1" dirty="0" smtClean="0">
                <a:solidFill>
                  <a:srgbClr val="595959"/>
                </a:solidFill>
              </a:rPr>
              <a:t>Увлажняющая </a:t>
            </a:r>
            <a:r>
              <a:rPr lang="ru-RU" b="1" dirty="0">
                <a:solidFill>
                  <a:srgbClr val="595959"/>
                </a:solidFill>
              </a:rPr>
              <a:t>тональная основа SPF 20 </a:t>
            </a:r>
            <a:r>
              <a:rPr lang="ru-RU" b="1" dirty="0" err="1">
                <a:solidFill>
                  <a:srgbClr val="595959"/>
                </a:solidFill>
              </a:rPr>
              <a:t>Giordani</a:t>
            </a:r>
            <a:r>
              <a:rPr lang="ru-RU" b="1" dirty="0">
                <a:solidFill>
                  <a:srgbClr val="595959"/>
                </a:solidFill>
              </a:rPr>
              <a:t> </a:t>
            </a:r>
            <a:r>
              <a:rPr lang="ru-RU" b="1" dirty="0" err="1">
                <a:solidFill>
                  <a:srgbClr val="595959"/>
                </a:solidFill>
              </a:rPr>
              <a:t>Gold</a:t>
            </a:r>
            <a:endParaRPr lang="ru-RU" b="1" dirty="0">
              <a:solidFill>
                <a:srgbClr val="595959"/>
              </a:solidFill>
            </a:endParaRPr>
          </a:p>
          <a:p>
            <a:r>
              <a:rPr lang="ru-RU" b="1" dirty="0" smtClean="0">
                <a:solidFill>
                  <a:srgbClr val="595959"/>
                </a:solidFill>
              </a:rPr>
              <a:t>Восстанавливающий </a:t>
            </a:r>
            <a:r>
              <a:rPr lang="ru-RU" b="1" dirty="0">
                <a:solidFill>
                  <a:srgbClr val="595959"/>
                </a:solidFill>
              </a:rPr>
              <a:t>бальзам для губ SPF 12 </a:t>
            </a:r>
            <a:r>
              <a:rPr lang="ru-RU" b="1" dirty="0" smtClean="0">
                <a:solidFill>
                  <a:srgbClr val="595959"/>
                </a:solidFill>
              </a:rPr>
              <a:t>Giordani </a:t>
            </a:r>
            <a:r>
              <a:rPr lang="ru-RU" b="1" dirty="0">
                <a:solidFill>
                  <a:srgbClr val="595959"/>
                </a:solidFill>
              </a:rPr>
              <a:t>Gold</a:t>
            </a:r>
            <a:endParaRPr lang="en-US" b="1" dirty="0">
              <a:solidFill>
                <a:srgbClr val="595959"/>
              </a:solidFill>
            </a:endParaRPr>
          </a:p>
        </p:txBody>
      </p:sp>
      <p:sp>
        <p:nvSpPr>
          <p:cNvPr id="12" name="Content Placeholder 13"/>
          <p:cNvSpPr txBox="1">
            <a:spLocks/>
          </p:cNvSpPr>
          <p:nvPr/>
        </p:nvSpPr>
        <p:spPr>
          <a:xfrm>
            <a:off x="2771800" y="2859782"/>
            <a:ext cx="3528392" cy="2206768"/>
          </a:xfrm>
          <a:prstGeom prst="rect">
            <a:avLst/>
          </a:prstGeom>
          <a:ln>
            <a:solidFill>
              <a:schemeClr val="bg1">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ru-RU" sz="1100" b="1" dirty="0">
                <a:solidFill>
                  <a:srgbClr val="595959"/>
                </a:solidFill>
                <a:ea typeface="GillSansAltOneWGLLight"/>
                <a:cs typeface="Calibri" panose="020F0502020204030204" pitchFamily="34" charset="0"/>
              </a:rPr>
              <a:t>Увлажняющая тональная основа SPF 20 </a:t>
            </a:r>
            <a:r>
              <a:rPr lang="ru-RU" sz="1100" b="1" dirty="0" err="1">
                <a:solidFill>
                  <a:srgbClr val="595959"/>
                </a:solidFill>
                <a:ea typeface="GillSansAltOneWGLLight"/>
                <a:cs typeface="Calibri" panose="020F0502020204030204" pitchFamily="34" charset="0"/>
              </a:rPr>
              <a:t>Giordani</a:t>
            </a:r>
            <a:r>
              <a:rPr lang="ru-RU" sz="1100" b="1" dirty="0">
                <a:solidFill>
                  <a:srgbClr val="595959"/>
                </a:solidFill>
                <a:ea typeface="GillSansAltOneWGLLight"/>
                <a:cs typeface="Calibri" panose="020F0502020204030204" pitchFamily="34" charset="0"/>
              </a:rPr>
              <a:t> </a:t>
            </a:r>
            <a:r>
              <a:rPr lang="ru-RU" sz="1100" b="1" dirty="0" err="1" smtClean="0">
                <a:solidFill>
                  <a:srgbClr val="595959"/>
                </a:solidFill>
                <a:ea typeface="GillSansAltOneWGLLight"/>
                <a:cs typeface="Calibri" panose="020F0502020204030204" pitchFamily="34" charset="0"/>
              </a:rPr>
              <a:t>Gold</a:t>
            </a:r>
            <a:r>
              <a:rPr lang="ru-RU" sz="1100" b="1" dirty="0" smtClean="0">
                <a:solidFill>
                  <a:srgbClr val="595959"/>
                </a:solidFill>
                <a:ea typeface="GillSansAltOneWGLLight"/>
                <a:cs typeface="Calibri" panose="020F0502020204030204" pitchFamily="34" charset="0"/>
              </a:rPr>
              <a:t> </a:t>
            </a:r>
          </a:p>
          <a:p>
            <a:pPr>
              <a:lnSpc>
                <a:spcPct val="107000"/>
              </a:lnSpc>
              <a:spcAft>
                <a:spcPts val="800"/>
              </a:spcAft>
              <a:buFont typeface="Wingdings" panose="05000000000000000000" pitchFamily="2" charset="2"/>
              <a:buChar char="Ø"/>
            </a:pPr>
            <a:r>
              <a:rPr lang="ru-RU" sz="1050" dirty="0" smtClean="0">
                <a:solidFill>
                  <a:srgbClr val="595959"/>
                </a:solidFill>
                <a:ea typeface="GillSansAltOneWGLLight"/>
                <a:cs typeface="Calibri" panose="020F0502020204030204" pitchFamily="34" charset="0"/>
              </a:rPr>
              <a:t>придает </a:t>
            </a:r>
            <a:r>
              <a:rPr lang="ru-RU" sz="1050" dirty="0">
                <a:solidFill>
                  <a:srgbClr val="595959"/>
                </a:solidFill>
                <a:ea typeface="GillSansAltOneWGLLight"/>
                <a:cs typeface="Calibri" panose="020F0502020204030204" pitchFamily="34" charset="0"/>
              </a:rPr>
              <a:t>коже деликатное </a:t>
            </a:r>
            <a:r>
              <a:rPr lang="ru-RU" sz="1050" dirty="0" smtClean="0">
                <a:solidFill>
                  <a:srgbClr val="595959"/>
                </a:solidFill>
                <a:ea typeface="GillSansAltOneWGLLight"/>
                <a:cs typeface="Calibri" panose="020F0502020204030204" pitchFamily="34" charset="0"/>
              </a:rPr>
              <a:t>сияние; содержит      SPF 20</a:t>
            </a:r>
            <a:r>
              <a:rPr lang="ru-RU" sz="1050" dirty="0">
                <a:solidFill>
                  <a:srgbClr val="595959"/>
                </a:solidFill>
                <a:ea typeface="GillSansAltOneWGLLight"/>
                <a:cs typeface="Calibri" panose="020F0502020204030204" pitchFamily="34" charset="0"/>
              </a:rPr>
              <a:t>, защищает от фотостарения</a:t>
            </a:r>
            <a:r>
              <a:rPr lang="ru-RU" sz="1050" dirty="0" smtClean="0">
                <a:solidFill>
                  <a:srgbClr val="595959"/>
                </a:solidFill>
                <a:ea typeface="GillSansAltOneWGLLight"/>
                <a:cs typeface="Calibri" panose="020F0502020204030204" pitchFamily="34" charset="0"/>
              </a:rPr>
              <a:t>.</a:t>
            </a:r>
            <a:r>
              <a:rPr lang="ru-RU" sz="1050" dirty="0">
                <a:solidFill>
                  <a:srgbClr val="595959"/>
                </a:solidFill>
                <a:ea typeface="GillSansAltOneWGLLight"/>
                <a:cs typeface="Calibri" panose="020F0502020204030204" pitchFamily="34" charset="0"/>
              </a:rPr>
              <a:t> </a:t>
            </a:r>
            <a:endParaRPr lang="ru-RU" sz="1050" dirty="0">
              <a:solidFill>
                <a:srgbClr val="595959"/>
              </a:solidFill>
              <a:ea typeface="GillSansAltOneWGLLight"/>
              <a:cs typeface="Times New Roman" panose="02020603050405020304" pitchFamily="18" charset="0"/>
            </a:endParaRPr>
          </a:p>
          <a:p>
            <a:pPr marL="0" indent="0">
              <a:lnSpc>
                <a:spcPct val="107000"/>
              </a:lnSpc>
              <a:spcAft>
                <a:spcPts val="800"/>
              </a:spcAft>
              <a:buNone/>
            </a:pPr>
            <a:r>
              <a:rPr lang="ru-RU" sz="1100" b="1" dirty="0" smtClean="0">
                <a:solidFill>
                  <a:srgbClr val="595959"/>
                </a:solidFill>
                <a:ea typeface="GillSansAltOneWGLLight"/>
                <a:cs typeface="Calibri" panose="020F0502020204030204" pitchFamily="34" charset="0"/>
              </a:rPr>
              <a:t>Восстанавливающий </a:t>
            </a:r>
            <a:r>
              <a:rPr lang="ru-RU" sz="1100" b="1" dirty="0">
                <a:solidFill>
                  <a:srgbClr val="595959"/>
                </a:solidFill>
                <a:ea typeface="GillSansAltOneWGLLight"/>
                <a:cs typeface="Calibri" panose="020F0502020204030204" pitchFamily="34" charset="0"/>
              </a:rPr>
              <a:t>бальзам для губ SPF 12 Giordani </a:t>
            </a:r>
            <a:r>
              <a:rPr lang="ru-RU" sz="1100" b="1" dirty="0" smtClean="0">
                <a:solidFill>
                  <a:srgbClr val="595959"/>
                </a:solidFill>
                <a:ea typeface="GillSansAltOneWGLLight"/>
                <a:cs typeface="Calibri" panose="020F0502020204030204" pitchFamily="34" charset="0"/>
              </a:rPr>
              <a:t>Gold</a:t>
            </a:r>
            <a:r>
              <a:rPr lang="ru-RU" sz="1100" b="1" dirty="0">
                <a:solidFill>
                  <a:srgbClr val="595959"/>
                </a:solidFill>
                <a:ea typeface="GillSansAltOneWGLLight"/>
                <a:cs typeface="Calibri" panose="020F0502020204030204" pitchFamily="34" charset="0"/>
              </a:rPr>
              <a:t> </a:t>
            </a:r>
            <a:r>
              <a:rPr lang="ru-RU" sz="1100" b="1" dirty="0" smtClean="0">
                <a:solidFill>
                  <a:srgbClr val="595959"/>
                </a:solidFill>
                <a:ea typeface="GillSansAltOneWGLLight"/>
                <a:cs typeface="Calibri" panose="020F0502020204030204" pitchFamily="34" charset="0"/>
              </a:rPr>
              <a:t>- </a:t>
            </a:r>
            <a:r>
              <a:rPr lang="ru-RU" sz="1100" dirty="0" smtClean="0">
                <a:solidFill>
                  <a:srgbClr val="595959"/>
                </a:solidFill>
                <a:ea typeface="GillSansAltOneWGLLight"/>
                <a:cs typeface="Calibri" panose="020F0502020204030204" pitchFamily="34" charset="0"/>
              </a:rPr>
              <a:t>ингредиенты:</a:t>
            </a:r>
            <a:endParaRPr lang="ru-RU" sz="1100" dirty="0">
              <a:solidFill>
                <a:srgbClr val="595959"/>
              </a:solidFill>
              <a:ea typeface="Times New Roman" panose="02020603050405020304" pitchFamily="18" charset="0"/>
            </a:endParaRPr>
          </a:p>
          <a:p>
            <a:pPr lvl="0">
              <a:buFont typeface="Wingdings" panose="05000000000000000000" pitchFamily="2" charset="2"/>
              <a:buChar char=""/>
            </a:pPr>
            <a:r>
              <a:rPr lang="ru-RU" sz="1050" dirty="0">
                <a:solidFill>
                  <a:srgbClr val="595959"/>
                </a:solidFill>
                <a:ea typeface="GillSansAltOneWGLLight"/>
                <a:cs typeface="Calibri" panose="020F0502020204030204" pitchFamily="34" charset="0"/>
              </a:rPr>
              <a:t>витамин Е – антиоксидант</a:t>
            </a:r>
            <a:endParaRPr lang="ru-RU" sz="1050" dirty="0">
              <a:solidFill>
                <a:srgbClr val="595959"/>
              </a:solidFill>
              <a:ea typeface="Times New Roman" panose="02020603050405020304" pitchFamily="18" charset="0"/>
            </a:endParaRPr>
          </a:p>
          <a:p>
            <a:pPr lvl="0">
              <a:buFont typeface="Wingdings" panose="05000000000000000000" pitchFamily="2" charset="2"/>
              <a:buChar char=""/>
            </a:pPr>
            <a:r>
              <a:rPr lang="ru-RU" sz="1050" dirty="0">
                <a:solidFill>
                  <a:srgbClr val="595959"/>
                </a:solidFill>
                <a:ea typeface="GillSansAltOneWGLLight"/>
                <a:cs typeface="Calibri" panose="020F0502020204030204" pitchFamily="34" charset="0"/>
              </a:rPr>
              <a:t>касторовое масло и масло зародышей пшеницы</a:t>
            </a:r>
            <a:r>
              <a:rPr lang="ru-RU" sz="1050" dirty="0">
                <a:solidFill>
                  <a:srgbClr val="595959"/>
                </a:solidFill>
                <a:ea typeface="Times New Roman" panose="02020603050405020304" pitchFamily="18" charset="0"/>
              </a:rPr>
              <a:t> </a:t>
            </a:r>
            <a:r>
              <a:rPr lang="ru-RU" sz="1050" dirty="0" smtClean="0">
                <a:solidFill>
                  <a:srgbClr val="595959"/>
                </a:solidFill>
                <a:ea typeface="GillSansAltOneWGLLight"/>
                <a:cs typeface="Calibri" panose="020F0502020204030204" pitchFamily="34" charset="0"/>
              </a:rPr>
              <a:t>восстанавливают и разглаживают кожу губ.</a:t>
            </a:r>
            <a:endParaRPr lang="ru-RU" sz="1050" dirty="0">
              <a:solidFill>
                <a:srgbClr val="595959"/>
              </a:solidFill>
              <a:ea typeface="Times New Roman" panose="02020603050405020304" pitchFamily="18" charset="0"/>
            </a:endParaRPr>
          </a:p>
        </p:txBody>
      </p:sp>
      <p:sp>
        <p:nvSpPr>
          <p:cNvPr id="13" name="Content Placeholder 14"/>
          <p:cNvSpPr txBox="1">
            <a:spLocks/>
          </p:cNvSpPr>
          <p:nvPr/>
        </p:nvSpPr>
        <p:spPr>
          <a:xfrm>
            <a:off x="6372199" y="2859782"/>
            <a:ext cx="2697841" cy="2196244"/>
          </a:xfrm>
          <a:prstGeom prst="rect">
            <a:avLst/>
          </a:prstGeom>
          <a:ln>
            <a:solidFill>
              <a:schemeClr val="bg1">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ru-RU" sz="200" b="1" dirty="0" smtClean="0">
              <a:solidFill>
                <a:srgbClr val="595959"/>
              </a:solidFill>
            </a:endParaRPr>
          </a:p>
          <a:p>
            <a:pPr marL="0" lvl="0" indent="0" algn="ctr">
              <a:lnSpc>
                <a:spcPct val="90000"/>
              </a:lnSpc>
              <a:spcBef>
                <a:spcPts val="1000"/>
              </a:spcBef>
              <a:buNone/>
            </a:pPr>
            <a:r>
              <a:rPr lang="ru-RU" b="1" dirty="0" smtClean="0">
                <a:solidFill>
                  <a:srgbClr val="595959"/>
                </a:solidFill>
                <a:cs typeface="Arial" panose="020B0604020202020204" pitchFamily="34" charset="0"/>
              </a:rPr>
              <a:t>Рекомендуем </a:t>
            </a:r>
            <a:r>
              <a:rPr lang="ru-RU" b="1" dirty="0">
                <a:solidFill>
                  <a:srgbClr val="595959"/>
                </a:solidFill>
                <a:cs typeface="Arial" panose="020B0604020202020204" pitchFamily="34" charset="0"/>
              </a:rPr>
              <a:t>приобрести вместе с этим </a:t>
            </a:r>
            <a:r>
              <a:rPr lang="ru-RU" b="1" dirty="0">
                <a:solidFill>
                  <a:prstClr val="black">
                    <a:lumMod val="65000"/>
                    <a:lumOff val="35000"/>
                  </a:prstClr>
                </a:solidFill>
                <a:cs typeface="Arial" panose="020B0604020202020204" pitchFamily="34" charset="0"/>
              </a:rPr>
              <a:t>продуктом</a:t>
            </a:r>
            <a:r>
              <a:rPr lang="ru-RU" b="1" dirty="0" smtClean="0">
                <a:solidFill>
                  <a:prstClr val="black">
                    <a:lumMod val="65000"/>
                    <a:lumOff val="35000"/>
                  </a:prstClr>
                </a:solidFill>
                <a:cs typeface="Arial" panose="020B0604020202020204" pitchFamily="34" charset="0"/>
              </a:rPr>
              <a:t>:</a:t>
            </a:r>
          </a:p>
          <a:p>
            <a:pPr algn="ctr">
              <a:lnSpc>
                <a:spcPct val="90000"/>
              </a:lnSpc>
              <a:spcBef>
                <a:spcPts val="1000"/>
              </a:spcBef>
            </a:pPr>
            <a:r>
              <a:rPr lang="ru-RU" sz="1200" dirty="0">
                <a:solidFill>
                  <a:prstClr val="black">
                    <a:lumMod val="65000"/>
                    <a:lumOff val="35000"/>
                  </a:prstClr>
                </a:solidFill>
                <a:cs typeface="Arial" panose="020B0604020202020204" pitchFamily="34" charset="0"/>
              </a:rPr>
              <a:t>Карандаш-подводка для </a:t>
            </a:r>
            <a:r>
              <a:rPr lang="ru-RU" sz="1200" dirty="0" smtClean="0">
                <a:solidFill>
                  <a:prstClr val="black">
                    <a:lumMod val="65000"/>
                    <a:lumOff val="35000"/>
                  </a:prstClr>
                </a:solidFill>
                <a:cs typeface="Arial" panose="020B0604020202020204" pitchFamily="34" charset="0"/>
              </a:rPr>
              <a:t>глаз «Каллиграфия</a:t>
            </a:r>
            <a:r>
              <a:rPr lang="ru-RU" sz="1200" dirty="0">
                <a:solidFill>
                  <a:prstClr val="black">
                    <a:lumMod val="65000"/>
                    <a:lumOff val="35000"/>
                  </a:prstClr>
                </a:solidFill>
                <a:cs typeface="Arial" panose="020B0604020202020204" pitchFamily="34" charset="0"/>
              </a:rPr>
              <a:t>» </a:t>
            </a:r>
            <a:r>
              <a:rPr lang="ru-RU" sz="1200" dirty="0" err="1">
                <a:solidFill>
                  <a:prstClr val="black">
                    <a:lumMod val="65000"/>
                    <a:lumOff val="35000"/>
                  </a:prstClr>
                </a:solidFill>
                <a:cs typeface="Arial" panose="020B0604020202020204" pitchFamily="34" charset="0"/>
              </a:rPr>
              <a:t>Giordani</a:t>
            </a:r>
            <a:r>
              <a:rPr lang="ru-RU" sz="1200" dirty="0">
                <a:solidFill>
                  <a:prstClr val="black">
                    <a:lumMod val="65000"/>
                    <a:lumOff val="35000"/>
                  </a:prstClr>
                </a:solidFill>
                <a:cs typeface="Arial" panose="020B0604020202020204" pitchFamily="34" charset="0"/>
              </a:rPr>
              <a:t> </a:t>
            </a:r>
            <a:r>
              <a:rPr lang="ru-RU" sz="1200" dirty="0" err="1" smtClean="0">
                <a:solidFill>
                  <a:prstClr val="black">
                    <a:lumMod val="65000"/>
                    <a:lumOff val="35000"/>
                  </a:prstClr>
                </a:solidFill>
                <a:cs typeface="Arial" panose="020B0604020202020204" pitchFamily="34" charset="0"/>
              </a:rPr>
              <a:t>Gold</a:t>
            </a:r>
            <a:r>
              <a:rPr lang="ru-RU" sz="1200" dirty="0" smtClean="0">
                <a:solidFill>
                  <a:prstClr val="black">
                    <a:lumMod val="65000"/>
                    <a:lumOff val="35000"/>
                  </a:prstClr>
                </a:solidFill>
                <a:cs typeface="Arial" panose="020B0604020202020204" pitchFamily="34" charset="0"/>
              </a:rPr>
              <a:t> (30722)</a:t>
            </a:r>
            <a:endParaRPr lang="ru-RU" sz="1200" dirty="0">
              <a:solidFill>
                <a:prstClr val="black">
                  <a:lumMod val="65000"/>
                  <a:lumOff val="35000"/>
                </a:prstClr>
              </a:solidFill>
              <a:cs typeface="Arial" panose="020B0604020202020204" pitchFamily="34" charset="0"/>
            </a:endParaRPr>
          </a:p>
          <a:p>
            <a:pPr algn="ctr">
              <a:lnSpc>
                <a:spcPct val="90000"/>
              </a:lnSpc>
              <a:spcBef>
                <a:spcPts val="1000"/>
              </a:spcBef>
            </a:pPr>
            <a:r>
              <a:rPr lang="ru-RU" sz="1200" dirty="0" err="1" smtClean="0">
                <a:solidFill>
                  <a:prstClr val="black">
                    <a:lumMod val="65000"/>
                    <a:lumOff val="35000"/>
                  </a:prstClr>
                </a:solidFill>
                <a:cs typeface="Arial" panose="020B0604020202020204" pitchFamily="34" charset="0"/>
              </a:rPr>
              <a:t>Ультраудлиняющая</a:t>
            </a:r>
            <a:r>
              <a:rPr lang="ru-RU" sz="1200" dirty="0" smtClean="0">
                <a:solidFill>
                  <a:prstClr val="black">
                    <a:lumMod val="65000"/>
                    <a:lumOff val="35000"/>
                  </a:prstClr>
                </a:solidFill>
                <a:cs typeface="Arial" panose="020B0604020202020204" pitchFamily="34" charset="0"/>
              </a:rPr>
              <a:t> </a:t>
            </a:r>
            <a:r>
              <a:rPr lang="ru-RU" sz="1200" dirty="0">
                <a:solidFill>
                  <a:prstClr val="black">
                    <a:lumMod val="65000"/>
                    <a:lumOff val="35000"/>
                  </a:prstClr>
                </a:solidFill>
                <a:cs typeface="Arial" panose="020B0604020202020204" pitchFamily="34" charset="0"/>
              </a:rPr>
              <a:t>тушь для </a:t>
            </a:r>
            <a:r>
              <a:rPr lang="ru-RU" sz="1200" dirty="0" smtClean="0">
                <a:solidFill>
                  <a:prstClr val="black">
                    <a:lumMod val="65000"/>
                    <a:lumOff val="35000"/>
                  </a:prstClr>
                </a:solidFill>
                <a:cs typeface="Arial" panose="020B0604020202020204" pitchFamily="34" charset="0"/>
              </a:rPr>
              <a:t>ресниц </a:t>
            </a:r>
            <a:r>
              <a:rPr lang="ru-RU" sz="1200" dirty="0" err="1" smtClean="0">
                <a:solidFill>
                  <a:prstClr val="black">
                    <a:lumMod val="65000"/>
                    <a:lumOff val="35000"/>
                  </a:prstClr>
                </a:solidFill>
                <a:cs typeface="Arial" panose="020B0604020202020204" pitchFamily="34" charset="0"/>
              </a:rPr>
              <a:t>Giordani</a:t>
            </a:r>
            <a:r>
              <a:rPr lang="ru-RU" sz="1200" dirty="0" smtClean="0">
                <a:solidFill>
                  <a:prstClr val="black">
                    <a:lumMod val="65000"/>
                    <a:lumOff val="35000"/>
                  </a:prstClr>
                </a:solidFill>
                <a:cs typeface="Arial" panose="020B0604020202020204" pitchFamily="34" charset="0"/>
              </a:rPr>
              <a:t> </a:t>
            </a:r>
            <a:r>
              <a:rPr lang="ru-RU" sz="1200" dirty="0" err="1" smtClean="0">
                <a:solidFill>
                  <a:prstClr val="black">
                    <a:lumMod val="65000"/>
                    <a:lumOff val="35000"/>
                  </a:prstClr>
                </a:solidFill>
                <a:cs typeface="Arial" panose="020B0604020202020204" pitchFamily="34" charset="0"/>
              </a:rPr>
              <a:t>Gold</a:t>
            </a:r>
            <a:r>
              <a:rPr lang="ru-RU" sz="1200" dirty="0" smtClean="0">
                <a:solidFill>
                  <a:prstClr val="black">
                    <a:lumMod val="65000"/>
                    <a:lumOff val="35000"/>
                  </a:prstClr>
                </a:solidFill>
                <a:cs typeface="Arial" panose="020B0604020202020204" pitchFamily="34" charset="0"/>
              </a:rPr>
              <a:t> (</a:t>
            </a:r>
            <a:r>
              <a:rPr lang="ru-RU" sz="1200" dirty="0">
                <a:solidFill>
                  <a:prstClr val="black">
                    <a:lumMod val="65000"/>
                    <a:lumOff val="35000"/>
                  </a:prstClr>
                </a:solidFill>
                <a:cs typeface="Arial" panose="020B0604020202020204" pitchFamily="34" charset="0"/>
              </a:rPr>
              <a:t>32079</a:t>
            </a:r>
            <a:r>
              <a:rPr lang="ru-RU" sz="1200" dirty="0" smtClean="0">
                <a:solidFill>
                  <a:prstClr val="black">
                    <a:lumMod val="65000"/>
                    <a:lumOff val="35000"/>
                  </a:prstClr>
                </a:solidFill>
                <a:cs typeface="Arial" panose="020B0604020202020204" pitchFamily="34" charset="0"/>
              </a:rPr>
              <a:t>)</a:t>
            </a:r>
            <a:endParaRPr lang="ru-RU" sz="1200" dirty="0">
              <a:solidFill>
                <a:prstClr val="black">
                  <a:lumMod val="65000"/>
                  <a:lumOff val="35000"/>
                </a:prstClr>
              </a:solidFill>
              <a:cs typeface="Arial" panose="020B0604020202020204" pitchFamily="34" charset="0"/>
            </a:endParaRPr>
          </a:p>
        </p:txBody>
      </p:sp>
      <p:sp>
        <p:nvSpPr>
          <p:cNvPr id="14" name="Title 1"/>
          <p:cNvSpPr txBox="1">
            <a:spLocks/>
          </p:cNvSpPr>
          <p:nvPr/>
        </p:nvSpPr>
        <p:spPr>
          <a:xfrm>
            <a:off x="1024795" y="4668230"/>
            <a:ext cx="1208847" cy="3679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ru-RU" sz="1200" b="1" dirty="0" smtClean="0">
                <a:solidFill>
                  <a:schemeClr val="tx1">
                    <a:lumMod val="65000"/>
                    <a:lumOff val="35000"/>
                  </a:schemeClr>
                </a:solidFill>
                <a:latin typeface="Arial" panose="020B0604020202020204" pitchFamily="34" charset="0"/>
                <a:cs typeface="Arial" panose="020B0604020202020204" pitchFamily="34" charset="0"/>
              </a:rPr>
              <a:t>Стр. 106 - 107</a:t>
            </a:r>
            <a:endParaRPr lang="en-US" sz="12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6968" r="33245" b="19201"/>
          <a:stretch/>
        </p:blipFill>
        <p:spPr>
          <a:xfrm>
            <a:off x="1960072" y="1205181"/>
            <a:ext cx="598434" cy="215865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1996" t="12240" r="20375" b="17761"/>
          <a:stretch/>
        </p:blipFill>
        <p:spPr>
          <a:xfrm>
            <a:off x="751225" y="1205181"/>
            <a:ext cx="1208847" cy="2158657"/>
          </a:xfrm>
          <a:prstGeom prst="rect">
            <a:avLst/>
          </a:prstGeom>
        </p:spPr>
      </p:pic>
      <p:sp>
        <p:nvSpPr>
          <p:cNvPr id="10" name="Rectangle 9"/>
          <p:cNvSpPr/>
          <p:nvPr/>
        </p:nvSpPr>
        <p:spPr>
          <a:xfrm>
            <a:off x="936080" y="4321446"/>
            <a:ext cx="1297562"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От 1</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ББ</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23027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3608" y="1599642"/>
            <a:ext cx="7772400" cy="1728192"/>
          </a:xfrm>
        </p:spPr>
        <p:txBody>
          <a:bodyPr/>
          <a:lstStyle/>
          <a:p>
            <a:pPr marL="0" indent="0"/>
            <a:r>
              <a:rPr lang="ru-RU" dirty="0" smtClean="0">
                <a:solidFill>
                  <a:prstClr val="black">
                    <a:lumMod val="65000"/>
                    <a:lumOff val="35000"/>
                  </a:prstClr>
                </a:solidFill>
                <a:latin typeface="+mn-lt"/>
                <a:cs typeface="Arial" panose="020B0604020202020204" pitchFamily="34" charset="0"/>
              </a:rPr>
              <a:t>Какой </a:t>
            </a:r>
            <a:r>
              <a:rPr lang="ru-RU" sz="3600" b="1" dirty="0" smtClean="0">
                <a:solidFill>
                  <a:srgbClr val="EEECE1">
                    <a:lumMod val="50000"/>
                  </a:srgbClr>
                </a:solidFill>
                <a:cs typeface="Arial" panose="020B0604020202020204" pitchFamily="34" charset="0"/>
              </a:rPr>
              <a:t>любимый аромат </a:t>
            </a:r>
            <a:r>
              <a:rPr lang="ru-RU" dirty="0" smtClean="0">
                <a:solidFill>
                  <a:prstClr val="black">
                    <a:lumMod val="65000"/>
                    <a:lumOff val="35000"/>
                  </a:prstClr>
                </a:solidFill>
                <a:latin typeface="+mn-lt"/>
                <a:cs typeface="Arial" panose="020B0604020202020204" pitchFamily="34" charset="0"/>
              </a:rPr>
              <a:t>выходит в </a:t>
            </a:r>
            <a:r>
              <a:rPr lang="ru-RU" sz="3600" b="1" dirty="0" smtClean="0">
                <a:solidFill>
                  <a:srgbClr val="EEECE1">
                    <a:lumMod val="50000"/>
                  </a:srgbClr>
                </a:solidFill>
                <a:cs typeface="Arial" panose="020B0604020202020204" pitchFamily="34" charset="0"/>
              </a:rPr>
              <a:t>новой композиции</a:t>
            </a:r>
            <a:br>
              <a:rPr lang="ru-RU" sz="3600" b="1" dirty="0" smtClean="0">
                <a:solidFill>
                  <a:srgbClr val="EEECE1">
                    <a:lumMod val="50000"/>
                  </a:srgbClr>
                </a:solidFill>
                <a:cs typeface="Arial" panose="020B0604020202020204" pitchFamily="34" charset="0"/>
              </a:rPr>
            </a:br>
            <a:r>
              <a:rPr lang="ru-RU" dirty="0" smtClean="0">
                <a:solidFill>
                  <a:prstClr val="black">
                    <a:lumMod val="65000"/>
                    <a:lumOff val="35000"/>
                  </a:prstClr>
                </a:solidFill>
                <a:latin typeface="+mn-lt"/>
                <a:cs typeface="Arial" panose="020B0604020202020204" pitchFamily="34" charset="0"/>
              </a:rPr>
              <a:t>в каталоге №7? </a:t>
            </a:r>
            <a:endParaRPr lang="ru-RU" dirty="0">
              <a:latin typeface="+mn-lt"/>
            </a:endParaRPr>
          </a:p>
        </p:txBody>
      </p:sp>
    </p:spTree>
    <p:extLst>
      <p:ext uri="{BB962C8B-B14F-4D97-AF65-F5344CB8AC3E}">
        <p14:creationId xmlns:p14="http://schemas.microsoft.com/office/powerpoint/2010/main" val="3228224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5576" y="843558"/>
            <a:ext cx="7727348" cy="3577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0994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27784" y="843558"/>
            <a:ext cx="6407894" cy="1566174"/>
          </a:xfrm>
        </p:spPr>
        <p:txBody>
          <a:bodyPr>
            <a:noAutofit/>
          </a:bodyPr>
          <a:lstStyle/>
          <a:p>
            <a:pPr>
              <a:spcBef>
                <a:spcPts val="0"/>
              </a:spcBef>
            </a:pPr>
            <a:r>
              <a:rPr lang="ru-RU" dirty="0">
                <a:solidFill>
                  <a:srgbClr val="595959"/>
                </a:solidFill>
              </a:rPr>
              <a:t>Ароматы с нотами розы в композиции считаются классическим женским парфюмом.</a:t>
            </a:r>
          </a:p>
          <a:p>
            <a:pPr>
              <a:spcBef>
                <a:spcPts val="0"/>
              </a:spcBef>
            </a:pPr>
            <a:r>
              <a:rPr lang="ru-RU" dirty="0">
                <a:solidFill>
                  <a:srgbClr val="595959"/>
                </a:solidFill>
              </a:rPr>
              <a:t>Аромат Volare Forever - это </a:t>
            </a:r>
            <a:r>
              <a:rPr lang="ru-RU" dirty="0" smtClean="0">
                <a:solidFill>
                  <a:srgbClr val="595959"/>
                </a:solidFill>
              </a:rPr>
              <a:t>обновленная композиция легендарной </a:t>
            </a:r>
            <a:r>
              <a:rPr lang="ru-RU" dirty="0">
                <a:solidFill>
                  <a:srgbClr val="595959"/>
                </a:solidFill>
              </a:rPr>
              <a:t>парфюмерной воды Volare.</a:t>
            </a:r>
          </a:p>
          <a:p>
            <a:pPr>
              <a:spcBef>
                <a:spcPts val="0"/>
              </a:spcBef>
            </a:pPr>
            <a:r>
              <a:rPr lang="ru-RU" dirty="0">
                <a:solidFill>
                  <a:srgbClr val="595959"/>
                </a:solidFill>
              </a:rPr>
              <a:t>Композиция аромата соответствует популярным тенденциям на рынке парфюмерии - гурманским, сложным ароматам.</a:t>
            </a:r>
          </a:p>
          <a:p>
            <a:pPr>
              <a:lnSpc>
                <a:spcPct val="107000"/>
              </a:lnSpc>
            </a:pPr>
            <a:endParaRPr lang="ru-RU" dirty="0">
              <a:solidFill>
                <a:srgbClr val="595959"/>
              </a:solidFill>
              <a:ea typeface="Calibri" panose="020F0502020204030204" pitchFamily="34" charset="0"/>
              <a:cs typeface="Times New Roman" panose="02020603050405020304" pitchFamily="18" charset="0"/>
            </a:endParaRPr>
          </a:p>
        </p:txBody>
      </p:sp>
      <p:sp>
        <p:nvSpPr>
          <p:cNvPr id="9" name="Title 1"/>
          <p:cNvSpPr txBox="1">
            <a:spLocks/>
          </p:cNvSpPr>
          <p:nvPr/>
        </p:nvSpPr>
        <p:spPr>
          <a:xfrm>
            <a:off x="785444" y="4775596"/>
            <a:ext cx="1584176" cy="3679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ru-RU" sz="1200" b="1" dirty="0" smtClean="0">
                <a:solidFill>
                  <a:schemeClr val="tx1">
                    <a:lumMod val="65000"/>
                    <a:lumOff val="35000"/>
                  </a:schemeClr>
                </a:solidFill>
                <a:latin typeface="Arial" panose="020B0604020202020204" pitchFamily="34" charset="0"/>
                <a:cs typeface="Arial" panose="020B0604020202020204" pitchFamily="34" charset="0"/>
              </a:rPr>
              <a:t>Стр. 6 - 7</a:t>
            </a:r>
            <a:endParaRPr lang="en-US"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Rectangle 10"/>
          <p:cNvSpPr/>
          <p:nvPr/>
        </p:nvSpPr>
        <p:spPr>
          <a:xfrm>
            <a:off x="518323" y="3576115"/>
            <a:ext cx="1726200" cy="900246"/>
          </a:xfrm>
          <a:prstGeom prst="rect">
            <a:avLst/>
          </a:prstGeom>
        </p:spPr>
        <p:txBody>
          <a:bodyPr wrap="square">
            <a:spAutoFit/>
          </a:bodyPr>
          <a:lstStyle/>
          <a:p>
            <a:pPr algn="ctr"/>
            <a:r>
              <a:rPr lang="ru-RU" sz="1050" dirty="0" smtClean="0">
                <a:solidFill>
                  <a:srgbClr val="595959"/>
                </a:solidFill>
              </a:rPr>
              <a:t> Код 31495</a:t>
            </a:r>
          </a:p>
          <a:p>
            <a:pPr algn="ctr"/>
            <a:endParaRPr lang="ru-RU" sz="1050" dirty="0" smtClean="0">
              <a:solidFill>
                <a:srgbClr val="595959"/>
              </a:solidFill>
            </a:endParaRPr>
          </a:p>
          <a:p>
            <a:pPr algn="ctr"/>
            <a:r>
              <a:rPr lang="ru-RU" sz="1050" dirty="0" err="1" smtClean="0">
                <a:solidFill>
                  <a:srgbClr val="595959"/>
                </a:solidFill>
              </a:rPr>
              <a:t>Спец.код</a:t>
            </a:r>
            <a:r>
              <a:rPr lang="ru-RU" sz="1050" dirty="0" smtClean="0">
                <a:solidFill>
                  <a:srgbClr val="595959"/>
                </a:solidFill>
              </a:rPr>
              <a:t> для участников акции 530495</a:t>
            </a:r>
            <a:endParaRPr lang="ru-RU" sz="1050" dirty="0">
              <a:solidFill>
                <a:srgbClr val="595959"/>
              </a:solidFill>
            </a:endParaRPr>
          </a:p>
        </p:txBody>
      </p:sp>
      <p:sp>
        <p:nvSpPr>
          <p:cNvPr id="2" name="Rectangle 1"/>
          <p:cNvSpPr/>
          <p:nvPr/>
        </p:nvSpPr>
        <p:spPr>
          <a:xfrm>
            <a:off x="516108" y="19118"/>
            <a:ext cx="7357916" cy="461665"/>
          </a:xfrm>
          <a:prstGeom prst="rect">
            <a:avLst/>
          </a:prstGeom>
        </p:spPr>
        <p:txBody>
          <a:bodyPr wrap="square">
            <a:spAutoFit/>
          </a:bodyPr>
          <a:lstStyle/>
          <a:p>
            <a:r>
              <a:rPr lang="ru-RU" sz="2400" b="1" dirty="0" smtClean="0">
                <a:solidFill>
                  <a:srgbClr val="595959"/>
                </a:solidFill>
              </a:rPr>
              <a:t>Парфюмерная </a:t>
            </a:r>
            <a:r>
              <a:rPr lang="ru-RU" sz="2400" b="1" dirty="0">
                <a:solidFill>
                  <a:srgbClr val="595959"/>
                </a:solidFill>
              </a:rPr>
              <a:t>вода </a:t>
            </a:r>
            <a:r>
              <a:rPr lang="ru-RU" sz="2400" b="1" dirty="0" err="1">
                <a:solidFill>
                  <a:srgbClr val="595959"/>
                </a:solidFill>
              </a:rPr>
              <a:t>Volare</a:t>
            </a:r>
            <a:r>
              <a:rPr lang="ru-RU" sz="2400" b="1" dirty="0">
                <a:solidFill>
                  <a:srgbClr val="595959"/>
                </a:solidFill>
              </a:rPr>
              <a:t> </a:t>
            </a:r>
            <a:r>
              <a:rPr lang="ru-RU" sz="2400" b="1" dirty="0" err="1">
                <a:solidFill>
                  <a:srgbClr val="595959"/>
                </a:solidFill>
              </a:rPr>
              <a:t>Forever</a:t>
            </a:r>
            <a:endParaRPr lang="ru-RU" sz="2400" b="1" dirty="0">
              <a:solidFill>
                <a:srgbClr val="595959"/>
              </a:solidFill>
            </a:endParaRPr>
          </a:p>
        </p:txBody>
      </p:sp>
      <p:sp>
        <p:nvSpPr>
          <p:cNvPr id="10" name="Content Placeholder 5"/>
          <p:cNvSpPr>
            <a:spLocks noGrp="1"/>
          </p:cNvSpPr>
          <p:nvPr>
            <p:ph idx="11"/>
          </p:nvPr>
        </p:nvSpPr>
        <p:spPr>
          <a:xfrm>
            <a:off x="5907820" y="2469703"/>
            <a:ext cx="3127858" cy="2538282"/>
          </a:xfrm>
        </p:spPr>
        <p:txBody>
          <a:bodyPr/>
          <a:lstStyle/>
          <a:p>
            <a:pPr marL="0" indent="0">
              <a:buNone/>
            </a:pPr>
            <a:r>
              <a:rPr lang="ru-RU" b="1" dirty="0" smtClean="0">
                <a:solidFill>
                  <a:schemeClr val="tx1">
                    <a:lumMod val="65000"/>
                    <a:lumOff val="35000"/>
                  </a:schemeClr>
                </a:solidFill>
                <a:cs typeface="Arial" panose="020B0604020202020204" pitchFamily="34" charset="0"/>
              </a:rPr>
              <a:t>Тип </a:t>
            </a:r>
            <a:r>
              <a:rPr lang="ru-RU" b="1" dirty="0">
                <a:solidFill>
                  <a:schemeClr val="tx1">
                    <a:lumMod val="65000"/>
                    <a:lumOff val="35000"/>
                  </a:schemeClr>
                </a:solidFill>
                <a:cs typeface="Arial" panose="020B0604020202020204" pitchFamily="34" charset="0"/>
              </a:rPr>
              <a:t>аромата: </a:t>
            </a:r>
            <a:r>
              <a:rPr lang="ru-RU" dirty="0">
                <a:solidFill>
                  <a:schemeClr val="tx1">
                    <a:lumMod val="65000"/>
                    <a:lumOff val="35000"/>
                  </a:schemeClr>
                </a:solidFill>
                <a:cs typeface="Arial" panose="020B0604020202020204" pitchFamily="34" charset="0"/>
              </a:rPr>
              <a:t>цветочный, розовый.</a:t>
            </a:r>
          </a:p>
          <a:p>
            <a:pPr marL="0" indent="0">
              <a:buNone/>
            </a:pPr>
            <a:endParaRPr lang="ru-RU" sz="300" dirty="0">
              <a:solidFill>
                <a:schemeClr val="tx1">
                  <a:lumMod val="65000"/>
                  <a:lumOff val="35000"/>
                </a:schemeClr>
              </a:solidFill>
              <a:cs typeface="Arial" panose="020B0604020202020204" pitchFamily="34" charset="0"/>
            </a:endParaRPr>
          </a:p>
          <a:p>
            <a:pPr marL="0" indent="0">
              <a:buNone/>
            </a:pPr>
            <a:r>
              <a:rPr lang="ru-RU" b="1" dirty="0">
                <a:solidFill>
                  <a:schemeClr val="tx1">
                    <a:lumMod val="65000"/>
                    <a:lumOff val="35000"/>
                  </a:schemeClr>
                </a:solidFill>
                <a:cs typeface="Arial" panose="020B0604020202020204" pitchFamily="34" charset="0"/>
              </a:rPr>
              <a:t>Верхние ноты: </a:t>
            </a:r>
            <a:r>
              <a:rPr lang="ru-RU" dirty="0">
                <a:solidFill>
                  <a:schemeClr val="tx1">
                    <a:lumMod val="65000"/>
                    <a:lumOff val="35000"/>
                  </a:schemeClr>
                </a:solidFill>
                <a:cs typeface="Arial" panose="020B0604020202020204" pitchFamily="34" charset="0"/>
              </a:rPr>
              <a:t>розовый грейпфрут, малина, лепестки жасмина</a:t>
            </a:r>
            <a:r>
              <a:rPr lang="ru-RU" dirty="0" smtClean="0">
                <a:solidFill>
                  <a:schemeClr val="tx1">
                    <a:lumMod val="65000"/>
                    <a:lumOff val="35000"/>
                  </a:schemeClr>
                </a:solidFill>
                <a:cs typeface="Arial" panose="020B0604020202020204" pitchFamily="34" charset="0"/>
              </a:rPr>
              <a:t>.</a:t>
            </a:r>
          </a:p>
          <a:p>
            <a:pPr marL="0" indent="0">
              <a:buNone/>
            </a:pPr>
            <a:endParaRPr lang="ru-RU" sz="300" dirty="0">
              <a:solidFill>
                <a:schemeClr val="tx1">
                  <a:lumMod val="65000"/>
                  <a:lumOff val="35000"/>
                </a:schemeClr>
              </a:solidFill>
              <a:cs typeface="Arial" panose="020B0604020202020204" pitchFamily="34" charset="0"/>
            </a:endParaRPr>
          </a:p>
          <a:p>
            <a:pPr marL="0" indent="0">
              <a:buNone/>
            </a:pPr>
            <a:r>
              <a:rPr lang="ru-RU" b="1" dirty="0">
                <a:solidFill>
                  <a:schemeClr val="tx1">
                    <a:lumMod val="65000"/>
                    <a:lumOff val="35000"/>
                  </a:schemeClr>
                </a:solidFill>
                <a:cs typeface="Arial" panose="020B0604020202020204" pitchFamily="34" charset="0"/>
              </a:rPr>
              <a:t>Сердце: </a:t>
            </a:r>
            <a:r>
              <a:rPr lang="ru-RU" dirty="0">
                <a:solidFill>
                  <a:schemeClr val="tx1">
                    <a:lumMod val="65000"/>
                    <a:lumOff val="35000"/>
                  </a:schemeClr>
                </a:solidFill>
                <a:cs typeface="Arial" panose="020B0604020202020204" pitchFamily="34" charset="0"/>
              </a:rPr>
              <a:t>белая роза, желтые цветы, </a:t>
            </a:r>
            <a:r>
              <a:rPr lang="ru-RU" dirty="0" err="1">
                <a:solidFill>
                  <a:schemeClr val="tx1">
                    <a:lumMod val="65000"/>
                    <a:lumOff val="35000"/>
                  </a:schemeClr>
                </a:solidFill>
                <a:cs typeface="Arial" panose="020B0604020202020204" pitchFamily="34" charset="0"/>
              </a:rPr>
              <a:t>таифская</a:t>
            </a:r>
            <a:r>
              <a:rPr lang="ru-RU" dirty="0">
                <a:solidFill>
                  <a:schemeClr val="tx1">
                    <a:lumMod val="65000"/>
                    <a:lumOff val="35000"/>
                  </a:schemeClr>
                </a:solidFill>
                <a:cs typeface="Arial" panose="020B0604020202020204" pitchFamily="34" charset="0"/>
              </a:rPr>
              <a:t> роза. </a:t>
            </a:r>
          </a:p>
          <a:p>
            <a:pPr marL="0" indent="0">
              <a:buNone/>
            </a:pPr>
            <a:endParaRPr lang="ru-RU" sz="300" dirty="0">
              <a:solidFill>
                <a:schemeClr val="tx1">
                  <a:lumMod val="65000"/>
                  <a:lumOff val="35000"/>
                </a:schemeClr>
              </a:solidFill>
              <a:cs typeface="Arial" panose="020B0604020202020204" pitchFamily="34" charset="0"/>
            </a:endParaRPr>
          </a:p>
          <a:p>
            <a:pPr marL="0" indent="0">
              <a:buNone/>
            </a:pPr>
            <a:r>
              <a:rPr lang="ru-RU" b="1" dirty="0">
                <a:solidFill>
                  <a:schemeClr val="tx1">
                    <a:lumMod val="65000"/>
                    <a:lumOff val="35000"/>
                  </a:schemeClr>
                </a:solidFill>
                <a:cs typeface="Arial" panose="020B0604020202020204" pitchFamily="34" charset="0"/>
              </a:rPr>
              <a:t>Шлейф: </a:t>
            </a:r>
            <a:r>
              <a:rPr lang="ru-RU" dirty="0">
                <a:solidFill>
                  <a:schemeClr val="tx1">
                    <a:lumMod val="65000"/>
                    <a:lumOff val="35000"/>
                  </a:schemeClr>
                </a:solidFill>
                <a:cs typeface="Arial" panose="020B0604020202020204" pitchFamily="34" charset="0"/>
              </a:rPr>
              <a:t>сахарный миндаль, кашемировое дерево, белый мускус.</a:t>
            </a:r>
          </a:p>
          <a:p>
            <a:endParaRPr lang="ru-RU" sz="1100" dirty="0">
              <a:solidFill>
                <a:schemeClr val="tx1">
                  <a:lumMod val="65000"/>
                  <a:lumOff val="35000"/>
                </a:schemeClr>
              </a:solidFill>
              <a:cs typeface="Arial" panose="020B0604020202020204" pitchFamily="34" charset="0"/>
            </a:endParaRPr>
          </a:p>
          <a:p>
            <a:endParaRPr lang="ru-RU" sz="1100" dirty="0" smtClean="0">
              <a:solidFill>
                <a:schemeClr val="tx1">
                  <a:lumMod val="65000"/>
                  <a:lumOff val="35000"/>
                </a:schemeClr>
              </a:solidFill>
              <a:cs typeface="Arial" panose="020B0604020202020204" pitchFamily="34" charset="0"/>
            </a:endParaRPr>
          </a:p>
        </p:txBody>
      </p:sp>
      <p:sp>
        <p:nvSpPr>
          <p:cNvPr id="13" name="Content Placeholder 4"/>
          <p:cNvSpPr txBox="1">
            <a:spLocks/>
          </p:cNvSpPr>
          <p:nvPr/>
        </p:nvSpPr>
        <p:spPr>
          <a:xfrm>
            <a:off x="2626329" y="2517744"/>
            <a:ext cx="3205402" cy="2484276"/>
          </a:xfrm>
          <a:prstGeom prst="rect">
            <a:avLst/>
          </a:prstGeom>
          <a:ln>
            <a:solidFill>
              <a:schemeClr val="bg1">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None/>
            </a:pPr>
            <a:r>
              <a:rPr lang="ru-RU" b="1" dirty="0">
                <a:solidFill>
                  <a:srgbClr val="595959"/>
                </a:solidFill>
              </a:rPr>
              <a:t>Автор аромата </a:t>
            </a:r>
            <a:r>
              <a:rPr lang="ru-RU" b="1" dirty="0" err="1" smtClean="0">
                <a:solidFill>
                  <a:srgbClr val="595959"/>
                </a:solidFill>
              </a:rPr>
              <a:t>Volare</a:t>
            </a:r>
            <a:r>
              <a:rPr lang="ru-RU" b="1" dirty="0" smtClean="0">
                <a:solidFill>
                  <a:srgbClr val="595959"/>
                </a:solidFill>
              </a:rPr>
              <a:t> </a:t>
            </a:r>
            <a:r>
              <a:rPr lang="ru-RU" b="1" dirty="0" err="1">
                <a:solidFill>
                  <a:srgbClr val="595959"/>
                </a:solidFill>
              </a:rPr>
              <a:t>Forever</a:t>
            </a:r>
            <a:r>
              <a:rPr lang="ru-RU" b="1" dirty="0">
                <a:solidFill>
                  <a:srgbClr val="595959"/>
                </a:solidFill>
              </a:rPr>
              <a:t> </a:t>
            </a:r>
            <a:r>
              <a:rPr lang="ru-RU" b="1" dirty="0" err="1" smtClean="0">
                <a:solidFill>
                  <a:srgbClr val="595959"/>
                </a:solidFill>
              </a:rPr>
              <a:t>Венсан</a:t>
            </a:r>
            <a:r>
              <a:rPr lang="ru-RU" b="1" dirty="0" smtClean="0">
                <a:solidFill>
                  <a:srgbClr val="595959"/>
                </a:solidFill>
              </a:rPr>
              <a:t> </a:t>
            </a:r>
            <a:r>
              <a:rPr lang="ru-RU" b="1" dirty="0" err="1" smtClean="0">
                <a:solidFill>
                  <a:srgbClr val="595959"/>
                </a:solidFill>
              </a:rPr>
              <a:t>Шалле</a:t>
            </a:r>
            <a:endParaRPr lang="ru-RU" sz="400" dirty="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smtClean="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smtClean="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smtClean="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smtClean="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smtClean="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smtClean="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smtClean="0">
              <a:solidFill>
                <a:srgbClr val="595959"/>
              </a:solidFill>
            </a:endParaRPr>
          </a:p>
          <a:p>
            <a:pPr marL="0" lvl="0" indent="0">
              <a:spcBef>
                <a:spcPts val="0"/>
              </a:spcBef>
              <a:buNone/>
            </a:pPr>
            <a:endParaRPr lang="ru-RU" sz="400" dirty="0">
              <a:solidFill>
                <a:srgbClr val="595959"/>
              </a:solidFill>
            </a:endParaRPr>
          </a:p>
          <a:p>
            <a:pPr marL="0" lvl="0" indent="0">
              <a:spcBef>
                <a:spcPts val="0"/>
              </a:spcBef>
              <a:buNone/>
            </a:pPr>
            <a:endParaRPr lang="ru-RU" sz="400" dirty="0">
              <a:solidFill>
                <a:srgbClr val="595959"/>
              </a:solidFill>
            </a:endParaRPr>
          </a:p>
          <a:p>
            <a:pPr lvl="0">
              <a:spcBef>
                <a:spcPts val="0"/>
              </a:spcBef>
            </a:pPr>
            <a:r>
              <a:rPr lang="en-US" sz="1100" dirty="0">
                <a:solidFill>
                  <a:srgbClr val="595959"/>
                </a:solidFill>
              </a:rPr>
              <a:t>Paul Smith</a:t>
            </a:r>
          </a:p>
          <a:p>
            <a:pPr lvl="0">
              <a:spcBef>
                <a:spcPts val="0"/>
              </a:spcBef>
            </a:pPr>
            <a:r>
              <a:rPr lang="en-US" sz="1100" dirty="0" err="1" smtClean="0">
                <a:solidFill>
                  <a:srgbClr val="595959"/>
                </a:solidFill>
              </a:rPr>
              <a:t>Esika</a:t>
            </a:r>
            <a:endParaRPr lang="en-US" sz="1100" dirty="0">
              <a:solidFill>
                <a:srgbClr val="595959"/>
              </a:solidFill>
            </a:endParaRPr>
          </a:p>
          <a:p>
            <a:pPr lvl="0">
              <a:spcBef>
                <a:spcPts val="0"/>
              </a:spcBef>
            </a:pPr>
            <a:r>
              <a:rPr lang="en-US" sz="1100" dirty="0" smtClean="0">
                <a:solidFill>
                  <a:srgbClr val="595959"/>
                </a:solidFill>
              </a:rPr>
              <a:t>Adidas</a:t>
            </a:r>
            <a:endParaRPr lang="en-US" sz="1100" dirty="0">
              <a:solidFill>
                <a:srgbClr val="595959"/>
              </a:solidFill>
            </a:endParaRPr>
          </a:p>
          <a:p>
            <a:pPr lvl="0">
              <a:spcBef>
                <a:spcPts val="0"/>
              </a:spcBef>
            </a:pPr>
            <a:r>
              <a:rPr lang="en-US" sz="1100" dirty="0" smtClean="0">
                <a:solidFill>
                  <a:srgbClr val="595959"/>
                </a:solidFill>
              </a:rPr>
              <a:t>Kylie </a:t>
            </a:r>
            <a:r>
              <a:rPr lang="en-US" sz="1100" dirty="0">
                <a:solidFill>
                  <a:srgbClr val="595959"/>
                </a:solidFill>
              </a:rPr>
              <a:t>Minogue</a:t>
            </a:r>
          </a:p>
        </p:txBody>
      </p:sp>
      <p:pic>
        <p:nvPicPr>
          <p:cNvPr id="1028" name="Picture 4" descr="http://www.cielparfum.com/sites/default/files/media/new%20folder/vincent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72" r="21287" b="45535"/>
          <a:stretch/>
        </p:blipFill>
        <p:spPr bwMode="auto">
          <a:xfrm>
            <a:off x="3771102" y="3106695"/>
            <a:ext cx="915855" cy="938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C:\Users\nalexeeva\Downloads\9214384.psd_previ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58" t="13903" r="24159" b="18177"/>
          <a:stretch/>
        </p:blipFill>
        <p:spPr bwMode="auto">
          <a:xfrm>
            <a:off x="700745" y="1032310"/>
            <a:ext cx="1753574" cy="24649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47243" y="4449450"/>
            <a:ext cx="1297562"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21 ББ</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3924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7584" y="1923678"/>
            <a:ext cx="7772400" cy="1728192"/>
          </a:xfrm>
        </p:spPr>
        <p:txBody>
          <a:bodyPr/>
          <a:lstStyle/>
          <a:p>
            <a:pPr marL="0" indent="0"/>
            <a:r>
              <a:rPr lang="ru-RU" sz="2800" dirty="0" smtClean="0">
                <a:solidFill>
                  <a:schemeClr val="tx1">
                    <a:lumMod val="65000"/>
                    <a:lumOff val="35000"/>
                  </a:schemeClr>
                </a:solidFill>
                <a:latin typeface="+mn-lt"/>
                <a:cs typeface="Arial" panose="020B0604020202020204" pitchFamily="34" charset="0"/>
              </a:rPr>
              <a:t>Какая </a:t>
            </a:r>
            <a:br>
              <a:rPr lang="ru-RU" sz="2800" dirty="0" smtClean="0">
                <a:solidFill>
                  <a:schemeClr val="tx1">
                    <a:lumMod val="65000"/>
                    <a:lumOff val="35000"/>
                  </a:schemeClr>
                </a:solidFill>
                <a:latin typeface="+mn-lt"/>
                <a:cs typeface="Arial" panose="020B0604020202020204" pitchFamily="34" charset="0"/>
              </a:rPr>
            </a:br>
            <a:r>
              <a:rPr lang="ru-RU" sz="3600" b="1" dirty="0" smtClean="0">
                <a:solidFill>
                  <a:srgbClr val="948A54"/>
                </a:solidFill>
                <a:latin typeface="+mn-lt"/>
                <a:cs typeface="Arial" panose="020B0604020202020204" pitchFamily="34" charset="0"/>
              </a:rPr>
              <a:t>летняя </a:t>
            </a:r>
            <a:r>
              <a:rPr lang="ru-RU" sz="3600" b="1" dirty="0" smtClean="0">
                <a:solidFill>
                  <a:srgbClr val="EEECE1">
                    <a:lumMod val="50000"/>
                  </a:srgbClr>
                </a:solidFill>
                <a:cs typeface="Arial" panose="020B0604020202020204" pitchFamily="34" charset="0"/>
              </a:rPr>
              <a:t>новинка в серии </a:t>
            </a:r>
            <a:r>
              <a:rPr lang="en-US" sz="3600" b="1" dirty="0" smtClean="0">
                <a:solidFill>
                  <a:srgbClr val="EEECE1">
                    <a:lumMod val="50000"/>
                  </a:srgbClr>
                </a:solidFill>
                <a:cs typeface="Arial" panose="020B0604020202020204" pitchFamily="34" charset="0"/>
              </a:rPr>
              <a:t>NovAge Ecollagen </a:t>
            </a:r>
            <a:r>
              <a:rPr lang="ru-RU" sz="3600" b="1" dirty="0" smtClean="0">
                <a:solidFill>
                  <a:srgbClr val="EEECE1">
                    <a:lumMod val="50000"/>
                  </a:srgbClr>
                </a:solidFill>
                <a:cs typeface="Arial" panose="020B0604020202020204" pitchFamily="34" charset="0"/>
              </a:rPr>
              <a:t> </a:t>
            </a:r>
            <a:br>
              <a:rPr lang="ru-RU" sz="3600" b="1" dirty="0" smtClean="0">
                <a:solidFill>
                  <a:srgbClr val="EEECE1">
                    <a:lumMod val="50000"/>
                  </a:srgbClr>
                </a:solidFill>
                <a:cs typeface="Arial" panose="020B0604020202020204" pitchFamily="34" charset="0"/>
              </a:rPr>
            </a:br>
            <a:r>
              <a:rPr lang="ru-RU" sz="2800" dirty="0" smtClean="0">
                <a:solidFill>
                  <a:schemeClr val="tx1">
                    <a:lumMod val="65000"/>
                    <a:lumOff val="35000"/>
                  </a:schemeClr>
                </a:solidFill>
                <a:latin typeface="+mn-lt"/>
                <a:cs typeface="Arial" panose="020B0604020202020204" pitchFamily="34" charset="0"/>
              </a:rPr>
              <a:t>выходит в каталоге №7?</a:t>
            </a:r>
            <a:br>
              <a:rPr lang="ru-RU" sz="2800" dirty="0" smtClean="0">
                <a:solidFill>
                  <a:schemeClr val="tx1">
                    <a:lumMod val="65000"/>
                    <a:lumOff val="35000"/>
                  </a:schemeClr>
                </a:solidFill>
                <a:latin typeface="+mn-lt"/>
                <a:cs typeface="Arial" panose="020B0604020202020204" pitchFamily="34" charset="0"/>
              </a:rPr>
            </a:br>
            <a:r>
              <a:rPr lang="ru-RU" sz="3600" b="1" dirty="0" smtClean="0">
                <a:solidFill>
                  <a:srgbClr val="EEECE1">
                    <a:lumMod val="50000"/>
                  </a:srgbClr>
                </a:solidFill>
                <a:cs typeface="Arial" panose="020B0604020202020204" pitchFamily="34" charset="0"/>
              </a:rPr>
              <a:t/>
            </a:r>
            <a:br>
              <a:rPr lang="ru-RU" sz="3600" b="1" dirty="0" smtClean="0">
                <a:solidFill>
                  <a:srgbClr val="EEECE1">
                    <a:lumMod val="50000"/>
                  </a:srgbClr>
                </a:solidFill>
                <a:cs typeface="Arial" panose="020B0604020202020204" pitchFamily="34" charset="0"/>
              </a:rPr>
            </a:br>
            <a:endParaRPr lang="ru-RU" dirty="0">
              <a:latin typeface="+mn-lt"/>
            </a:endParaRPr>
          </a:p>
        </p:txBody>
      </p:sp>
    </p:spTree>
    <p:extLst>
      <p:ext uri="{BB962C8B-B14F-4D97-AF65-F5344CB8AC3E}">
        <p14:creationId xmlns:p14="http://schemas.microsoft.com/office/powerpoint/2010/main" val="741259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1560" y="915566"/>
            <a:ext cx="7883423" cy="36498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158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32018" y="816161"/>
            <a:ext cx="6407894" cy="1674186"/>
          </a:xfrm>
        </p:spPr>
        <p:txBody>
          <a:bodyPr>
            <a:normAutofit fontScale="92500" lnSpcReduction="20000"/>
          </a:bodyPr>
          <a:lstStyle/>
          <a:p>
            <a:pPr>
              <a:spcBef>
                <a:spcPts val="0"/>
              </a:spcBef>
            </a:pPr>
            <a:r>
              <a:rPr lang="ru-RU" sz="1600" dirty="0">
                <a:solidFill>
                  <a:srgbClr val="595959"/>
                </a:solidFill>
              </a:rPr>
              <a:t>Высокоэффективный дневной крем против морщин с запатентованной Трипептид-технологией и экстрактом стволовых клеток растений. </a:t>
            </a:r>
            <a:endParaRPr lang="ru-RU" sz="1600" dirty="0" smtClean="0">
              <a:solidFill>
                <a:srgbClr val="595959"/>
              </a:solidFill>
            </a:endParaRPr>
          </a:p>
          <a:p>
            <a:pPr>
              <a:spcBef>
                <a:spcPts val="0"/>
              </a:spcBef>
            </a:pPr>
            <a:r>
              <a:rPr lang="ru-RU" sz="1600" dirty="0" smtClean="0">
                <a:solidFill>
                  <a:srgbClr val="595959"/>
                </a:solidFill>
              </a:rPr>
              <a:t>Сокращает </a:t>
            </a:r>
            <a:r>
              <a:rPr lang="ru-RU" sz="1600" dirty="0">
                <a:solidFill>
                  <a:srgbClr val="595959"/>
                </a:solidFill>
              </a:rPr>
              <a:t>морщины, выталкивая их изнутри, выравнивает кожу, освежает цвет лица при регулярном использовании. </a:t>
            </a:r>
            <a:endParaRPr lang="ru-RU" sz="1600" dirty="0" smtClean="0">
              <a:solidFill>
                <a:srgbClr val="595959"/>
              </a:solidFill>
            </a:endParaRPr>
          </a:p>
          <a:p>
            <a:pPr>
              <a:spcBef>
                <a:spcPts val="0"/>
              </a:spcBef>
            </a:pPr>
            <a:r>
              <a:rPr lang="ru-RU" sz="1600" dirty="0" smtClean="0">
                <a:solidFill>
                  <a:srgbClr val="595959"/>
                </a:solidFill>
              </a:rPr>
              <a:t>Невесомая </a:t>
            </a:r>
            <a:r>
              <a:rPr lang="ru-RU" sz="1600" dirty="0">
                <a:solidFill>
                  <a:srgbClr val="595959"/>
                </a:solidFill>
              </a:rPr>
              <a:t>текстура активно увлажняет эпидермис и особенно рекомендуется для нормальной и жирной кожи или климата с повышенной влажностью.</a:t>
            </a:r>
            <a:r>
              <a:rPr lang="ru-RU" dirty="0" smtClean="0">
                <a:solidFill>
                  <a:srgbClr val="595959"/>
                </a:solidFill>
              </a:rPr>
              <a:t> </a:t>
            </a:r>
            <a:endParaRPr lang="ru-RU" dirty="0">
              <a:solidFill>
                <a:srgbClr val="595959"/>
              </a:solidFill>
            </a:endParaRPr>
          </a:p>
          <a:p>
            <a:pPr>
              <a:lnSpc>
                <a:spcPct val="120000"/>
              </a:lnSpc>
            </a:pPr>
            <a:endParaRPr lang="ru-RU" sz="800" dirty="0">
              <a:solidFill>
                <a:srgbClr val="595959"/>
              </a:solidFill>
              <a:ea typeface="Batang" pitchFamily="18" charset="-127"/>
            </a:endParaRPr>
          </a:p>
          <a:p>
            <a:pPr marL="285750" indent="-285750">
              <a:lnSpc>
                <a:spcPct val="150000"/>
              </a:lnSpc>
            </a:pPr>
            <a:endParaRPr lang="ru-RU" dirty="0" smtClean="0">
              <a:solidFill>
                <a:srgbClr val="595959"/>
              </a:solidFill>
            </a:endParaRPr>
          </a:p>
        </p:txBody>
      </p:sp>
      <p:sp>
        <p:nvSpPr>
          <p:cNvPr id="11" name="Title 1"/>
          <p:cNvSpPr txBox="1">
            <a:spLocks/>
          </p:cNvSpPr>
          <p:nvPr/>
        </p:nvSpPr>
        <p:spPr>
          <a:xfrm>
            <a:off x="824146" y="4515966"/>
            <a:ext cx="1584176" cy="3679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ru-RU" sz="1200" b="1" dirty="0" smtClean="0">
                <a:solidFill>
                  <a:prstClr val="black">
                    <a:lumMod val="65000"/>
                    <a:lumOff val="35000"/>
                  </a:prstClr>
                </a:solidFill>
                <a:cs typeface="Arial" panose="020B0604020202020204" pitchFamily="34" charset="0"/>
              </a:rPr>
              <a:t>Стр. 36 - 37</a:t>
            </a:r>
            <a:endParaRPr lang="en-US" sz="1200" b="1" dirty="0">
              <a:solidFill>
                <a:prstClr val="black">
                  <a:lumMod val="65000"/>
                  <a:lumOff val="35000"/>
                </a:prstClr>
              </a:solidFill>
              <a:cs typeface="Arial" panose="020B0604020202020204" pitchFamily="34" charset="0"/>
            </a:endParaRPr>
          </a:p>
        </p:txBody>
      </p:sp>
      <p:sp>
        <p:nvSpPr>
          <p:cNvPr id="12" name="Title 1"/>
          <p:cNvSpPr txBox="1">
            <a:spLocks/>
          </p:cNvSpPr>
          <p:nvPr/>
        </p:nvSpPr>
        <p:spPr>
          <a:xfrm>
            <a:off x="-841703" y="5392514"/>
            <a:ext cx="1584176" cy="3679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ru-RU" sz="1200" b="1" dirty="0" smtClean="0">
                <a:solidFill>
                  <a:prstClr val="black">
                    <a:lumMod val="65000"/>
                    <a:lumOff val="35000"/>
                  </a:prstClr>
                </a:solidFill>
                <a:cs typeface="Arial" panose="020B0604020202020204" pitchFamily="34" charset="0"/>
              </a:rPr>
              <a:t>Стр. 85 - 89</a:t>
            </a:r>
            <a:endParaRPr lang="en-US" sz="1200" b="1" dirty="0">
              <a:solidFill>
                <a:prstClr val="black">
                  <a:lumMod val="65000"/>
                  <a:lumOff val="35000"/>
                </a:prstClr>
              </a:solidFill>
              <a:cs typeface="Arial" panose="020B0604020202020204" pitchFamily="34" charset="0"/>
            </a:endParaRPr>
          </a:p>
        </p:txBody>
      </p:sp>
      <p:sp>
        <p:nvSpPr>
          <p:cNvPr id="14" name="Rectangle 13"/>
          <p:cNvSpPr/>
          <p:nvPr/>
        </p:nvSpPr>
        <p:spPr>
          <a:xfrm>
            <a:off x="824146" y="3637661"/>
            <a:ext cx="1523264" cy="253916"/>
          </a:xfrm>
          <a:prstGeom prst="rect">
            <a:avLst/>
          </a:prstGeom>
        </p:spPr>
        <p:txBody>
          <a:bodyPr wrap="square">
            <a:spAutoFit/>
          </a:bodyPr>
          <a:lstStyle/>
          <a:p>
            <a:pPr algn="ctr"/>
            <a:r>
              <a:rPr lang="ru-RU" sz="1050" dirty="0" smtClean="0">
                <a:solidFill>
                  <a:srgbClr val="595959"/>
                </a:solidFill>
              </a:rPr>
              <a:t>Код 32655</a:t>
            </a:r>
          </a:p>
        </p:txBody>
      </p:sp>
      <p:sp>
        <p:nvSpPr>
          <p:cNvPr id="15" name="Rectangle 14"/>
          <p:cNvSpPr/>
          <p:nvPr/>
        </p:nvSpPr>
        <p:spPr>
          <a:xfrm>
            <a:off x="377474" y="7853"/>
            <a:ext cx="7227006" cy="830997"/>
          </a:xfrm>
          <a:prstGeom prst="rect">
            <a:avLst/>
          </a:prstGeom>
        </p:spPr>
        <p:txBody>
          <a:bodyPr wrap="square">
            <a:spAutoFit/>
          </a:bodyPr>
          <a:lstStyle/>
          <a:p>
            <a:r>
              <a:rPr lang="ru-RU" sz="2400" b="1" dirty="0" smtClean="0">
                <a:solidFill>
                  <a:srgbClr val="595959"/>
                </a:solidFill>
              </a:rPr>
              <a:t>Легкий </a:t>
            </a:r>
            <a:r>
              <a:rPr lang="ru-RU" sz="2400" b="1" dirty="0">
                <a:solidFill>
                  <a:srgbClr val="595959"/>
                </a:solidFill>
              </a:rPr>
              <a:t>дневной крем против морщин </a:t>
            </a:r>
            <a:r>
              <a:rPr lang="ru-RU" sz="2400" b="1" dirty="0" smtClean="0">
                <a:solidFill>
                  <a:srgbClr val="595959"/>
                </a:solidFill>
              </a:rPr>
              <a:t>   </a:t>
            </a:r>
            <a:r>
              <a:rPr lang="ru-RU" sz="2400" b="1" dirty="0" err="1" smtClean="0">
                <a:solidFill>
                  <a:srgbClr val="595959"/>
                </a:solidFill>
              </a:rPr>
              <a:t>NovAge</a:t>
            </a:r>
            <a:r>
              <a:rPr lang="ru-RU" sz="2400" b="1" dirty="0" smtClean="0">
                <a:solidFill>
                  <a:srgbClr val="595959"/>
                </a:solidFill>
              </a:rPr>
              <a:t> </a:t>
            </a:r>
            <a:r>
              <a:rPr lang="ru-RU" sz="2400" b="1" dirty="0" err="1">
                <a:solidFill>
                  <a:srgbClr val="595959"/>
                </a:solidFill>
              </a:rPr>
              <a:t>Ecollagen</a:t>
            </a:r>
            <a:endParaRPr lang="en-US" sz="2400" b="1" dirty="0">
              <a:solidFill>
                <a:srgbClr val="595959"/>
              </a:solidFill>
            </a:endParaRPr>
          </a:p>
        </p:txBody>
      </p:sp>
      <p:sp>
        <p:nvSpPr>
          <p:cNvPr id="16" name="Content Placeholder 4"/>
          <p:cNvSpPr>
            <a:spLocks noGrp="1"/>
          </p:cNvSpPr>
          <p:nvPr>
            <p:ph idx="10"/>
          </p:nvPr>
        </p:nvSpPr>
        <p:spPr>
          <a:xfrm>
            <a:off x="2632018" y="2490741"/>
            <a:ext cx="3456384" cy="2596998"/>
          </a:xfrm>
        </p:spPr>
        <p:txBody>
          <a:bodyPr/>
          <a:lstStyle/>
          <a:p>
            <a:pPr marL="0" indent="0">
              <a:buNone/>
            </a:pPr>
            <a:r>
              <a:rPr lang="ru-RU" b="1" dirty="0" smtClean="0">
                <a:solidFill>
                  <a:schemeClr val="tx1">
                    <a:lumMod val="65000"/>
                    <a:lumOff val="35000"/>
                  </a:schemeClr>
                </a:solidFill>
                <a:cs typeface="Arial" panose="020B0604020202020204" pitchFamily="34" charset="0"/>
              </a:rPr>
              <a:t>Активные ингредиенты: </a:t>
            </a:r>
          </a:p>
          <a:p>
            <a:pPr marL="0" indent="0">
              <a:buNone/>
            </a:pPr>
            <a:endParaRPr lang="ru-RU" sz="200" dirty="0">
              <a:solidFill>
                <a:schemeClr val="tx1">
                  <a:lumMod val="65000"/>
                  <a:lumOff val="35000"/>
                </a:schemeClr>
              </a:solidFill>
              <a:cs typeface="Arial" panose="020B0604020202020204" pitchFamily="34" charset="0"/>
            </a:endParaRPr>
          </a:p>
          <a:p>
            <a:pPr marL="0" lvl="0" indent="0">
              <a:buNone/>
            </a:pPr>
            <a:r>
              <a:rPr lang="ru-RU" sz="1200" dirty="0">
                <a:solidFill>
                  <a:prstClr val="black">
                    <a:lumMod val="65000"/>
                    <a:lumOff val="35000"/>
                  </a:prstClr>
                </a:solidFill>
                <a:cs typeface="Arial" panose="020B0604020202020204" pitchFamily="34" charset="0"/>
              </a:rPr>
              <a:t>• Запатентованная </a:t>
            </a:r>
            <a:r>
              <a:rPr lang="ru-RU" sz="1200" dirty="0" err="1">
                <a:solidFill>
                  <a:prstClr val="black">
                    <a:lumMod val="65000"/>
                    <a:lumOff val="35000"/>
                  </a:prstClr>
                </a:solidFill>
                <a:cs typeface="Arial" panose="020B0604020202020204" pitchFamily="34" charset="0"/>
              </a:rPr>
              <a:t>Трипептид</a:t>
            </a:r>
            <a:r>
              <a:rPr lang="ru-RU" sz="1200" dirty="0">
                <a:solidFill>
                  <a:prstClr val="black">
                    <a:lumMod val="65000"/>
                    <a:lumOff val="35000"/>
                  </a:prstClr>
                </a:solidFill>
                <a:cs typeface="Arial" panose="020B0604020202020204" pitchFamily="34" charset="0"/>
              </a:rPr>
              <a:t>-технология основана на трех растительных пептидах, которые обладают сильными </a:t>
            </a:r>
            <a:r>
              <a:rPr lang="ru-RU" sz="1200" dirty="0" err="1">
                <a:solidFill>
                  <a:prstClr val="black">
                    <a:lumMod val="65000"/>
                    <a:lumOff val="35000"/>
                  </a:prstClr>
                </a:solidFill>
                <a:cs typeface="Arial" panose="020B0604020202020204" pitchFamily="34" charset="0"/>
              </a:rPr>
              <a:t>антивозрастными</a:t>
            </a:r>
            <a:r>
              <a:rPr lang="ru-RU" sz="1200" dirty="0">
                <a:solidFill>
                  <a:prstClr val="black">
                    <a:lumMod val="65000"/>
                    <a:lumOff val="35000"/>
                  </a:prstClr>
                </a:solidFill>
                <a:cs typeface="Arial" panose="020B0604020202020204" pitchFamily="34" charset="0"/>
              </a:rPr>
              <a:t> свойствами и </a:t>
            </a:r>
            <a:r>
              <a:rPr lang="ru-RU" sz="1200" dirty="0">
                <a:solidFill>
                  <a:srgbClr val="595959"/>
                </a:solidFill>
              </a:rPr>
              <a:t>стимулирующей выработку коллагена</a:t>
            </a:r>
            <a:r>
              <a:rPr lang="ru-RU" sz="1200" dirty="0">
                <a:solidFill>
                  <a:prstClr val="black">
                    <a:lumMod val="65000"/>
                    <a:lumOff val="35000"/>
                  </a:prstClr>
                </a:solidFill>
                <a:cs typeface="Arial" panose="020B0604020202020204" pitchFamily="34" charset="0"/>
              </a:rPr>
              <a:t> на 200%.</a:t>
            </a:r>
          </a:p>
          <a:p>
            <a:pPr marL="0" lvl="0" indent="0">
              <a:buNone/>
            </a:pPr>
            <a:endParaRPr lang="ru-RU" sz="800" dirty="0">
              <a:solidFill>
                <a:prstClr val="black">
                  <a:lumMod val="65000"/>
                  <a:lumOff val="35000"/>
                </a:prstClr>
              </a:solidFill>
              <a:cs typeface="Arial" panose="020B0604020202020204" pitchFamily="34" charset="0"/>
            </a:endParaRPr>
          </a:p>
          <a:p>
            <a:pPr marL="0" lvl="0" indent="0">
              <a:buNone/>
            </a:pPr>
            <a:r>
              <a:rPr lang="ru-RU" sz="1200" dirty="0">
                <a:solidFill>
                  <a:prstClr val="black">
                    <a:lumMod val="65000"/>
                    <a:lumOff val="35000"/>
                  </a:prstClr>
                </a:solidFill>
                <a:cs typeface="Arial" panose="020B0604020202020204" pitchFamily="34" charset="0"/>
              </a:rPr>
              <a:t>• Экстракт стволовых клеток растений семейства пасленовых, который  стимулирует выработку коллагена и нормализует его внутриклеточное производство. </a:t>
            </a:r>
          </a:p>
        </p:txBody>
      </p:sp>
      <p:sp>
        <p:nvSpPr>
          <p:cNvPr id="17" name="Content Placeholder 5"/>
          <p:cNvSpPr txBox="1">
            <a:spLocks/>
          </p:cNvSpPr>
          <p:nvPr/>
        </p:nvSpPr>
        <p:spPr>
          <a:xfrm>
            <a:off x="6173282" y="2490741"/>
            <a:ext cx="2862396" cy="2599824"/>
          </a:xfrm>
          <a:prstGeom prst="rect">
            <a:avLst/>
          </a:prstGeom>
          <a:ln>
            <a:solidFill>
              <a:schemeClr val="bg1">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 b="1" dirty="0" smtClean="0">
              <a:solidFill>
                <a:schemeClr val="tx1">
                  <a:lumMod val="65000"/>
                  <a:lumOff val="35000"/>
                </a:schemeClr>
              </a:solidFill>
              <a:cs typeface="Arial" panose="020B0604020202020204" pitchFamily="34" charset="0"/>
            </a:endParaRPr>
          </a:p>
          <a:p>
            <a:pPr marL="0" indent="0">
              <a:buFont typeface="Arial" pitchFamily="34" charset="0"/>
              <a:buNone/>
            </a:pPr>
            <a:r>
              <a:rPr lang="ru-RU" sz="1600" b="1" dirty="0" smtClean="0">
                <a:solidFill>
                  <a:schemeClr val="tx1">
                    <a:lumMod val="65000"/>
                    <a:lumOff val="35000"/>
                  </a:schemeClr>
                </a:solidFill>
                <a:cs typeface="Arial" panose="020B0604020202020204" pitchFamily="34" charset="0"/>
              </a:rPr>
              <a:t>Рекомендуем приобрести вместе с этим продуктом набор средств для комплексного ухода:</a:t>
            </a:r>
          </a:p>
          <a:p>
            <a:pPr marL="0" indent="0">
              <a:buFont typeface="Arial" pitchFamily="34" charset="0"/>
              <a:buNone/>
            </a:pPr>
            <a:endParaRPr lang="ru-RU" sz="300" b="1" dirty="0" smtClean="0">
              <a:solidFill>
                <a:schemeClr val="tx1">
                  <a:lumMod val="65000"/>
                  <a:lumOff val="35000"/>
                </a:schemeClr>
              </a:solidFill>
              <a:cs typeface="Arial" panose="020B0604020202020204" pitchFamily="34" charset="0"/>
            </a:endParaRPr>
          </a:p>
          <a:p>
            <a:r>
              <a:rPr lang="ru-RU" sz="1100" dirty="0" smtClean="0">
                <a:solidFill>
                  <a:srgbClr val="595959"/>
                </a:solidFill>
              </a:rPr>
              <a:t>Очищающая </a:t>
            </a:r>
            <a:r>
              <a:rPr lang="ru-RU" sz="1100" dirty="0">
                <a:solidFill>
                  <a:srgbClr val="595959"/>
                </a:solidFill>
              </a:rPr>
              <a:t>гель-пенка (32596)</a:t>
            </a:r>
          </a:p>
          <a:p>
            <a:r>
              <a:rPr lang="ru-RU" sz="1100" dirty="0" smtClean="0">
                <a:solidFill>
                  <a:srgbClr val="595959"/>
                </a:solidFill>
              </a:rPr>
              <a:t>Обновляющий </a:t>
            </a:r>
            <a:r>
              <a:rPr lang="ru-RU" sz="1100" dirty="0">
                <a:solidFill>
                  <a:srgbClr val="595959"/>
                </a:solidFill>
              </a:rPr>
              <a:t>тоник (32128 )</a:t>
            </a:r>
          </a:p>
          <a:p>
            <a:r>
              <a:rPr lang="ru-RU" sz="1100" dirty="0" smtClean="0">
                <a:solidFill>
                  <a:srgbClr val="595959"/>
                </a:solidFill>
              </a:rPr>
              <a:t>Крем </a:t>
            </a:r>
            <a:r>
              <a:rPr lang="ru-RU" sz="1100" dirty="0">
                <a:solidFill>
                  <a:srgbClr val="595959"/>
                </a:solidFill>
              </a:rPr>
              <a:t>для кожи вокруг глаз (31546)</a:t>
            </a:r>
          </a:p>
          <a:p>
            <a:r>
              <a:rPr lang="ru-RU" sz="1100" dirty="0" smtClean="0">
                <a:solidFill>
                  <a:srgbClr val="595959"/>
                </a:solidFill>
              </a:rPr>
              <a:t>Сыворотка </a:t>
            </a:r>
            <a:r>
              <a:rPr lang="ru-RU" sz="1100" dirty="0">
                <a:solidFill>
                  <a:srgbClr val="595959"/>
                </a:solidFill>
              </a:rPr>
              <a:t>для лица (31547 )</a:t>
            </a:r>
          </a:p>
          <a:p>
            <a:r>
              <a:rPr lang="ru-RU" sz="1100" dirty="0" smtClean="0">
                <a:solidFill>
                  <a:srgbClr val="595959"/>
                </a:solidFill>
              </a:rPr>
              <a:t>Ночной </a:t>
            </a:r>
            <a:r>
              <a:rPr lang="ru-RU" sz="1100" dirty="0">
                <a:solidFill>
                  <a:srgbClr val="595959"/>
                </a:solidFill>
              </a:rPr>
              <a:t>крем (31545)</a:t>
            </a:r>
          </a:p>
          <a:p>
            <a:endParaRPr lang="ru-RU" dirty="0" smtClean="0">
              <a:solidFill>
                <a:schemeClr val="tx1">
                  <a:lumMod val="65000"/>
                  <a:lumOff val="35000"/>
                </a:schemeClr>
              </a:solidFill>
              <a:cs typeface="Arial" panose="020B0604020202020204" pitchFamily="34" charset="0"/>
            </a:endParaRPr>
          </a:p>
          <a:p>
            <a:endParaRPr lang="ru-RU" sz="400" dirty="0" smtClean="0">
              <a:solidFill>
                <a:schemeClr val="tx1">
                  <a:lumMod val="65000"/>
                  <a:lumOff val="35000"/>
                </a:schemeClr>
              </a:solidFill>
              <a:cs typeface="Arial" panose="020B0604020202020204" pitchFamily="34" charset="0"/>
            </a:endParaRPr>
          </a:p>
        </p:txBody>
      </p:sp>
      <p:pic>
        <p:nvPicPr>
          <p:cNvPr id="9" name="Picture 8"/>
          <p:cNvPicPr>
            <a:picLocks noChangeAspect="1"/>
          </p:cNvPicPr>
          <p:nvPr/>
        </p:nvPicPr>
        <p:blipFill rotWithShape="1">
          <a:blip r:embed="rId3"/>
          <a:srcRect r="4174" b="15516"/>
          <a:stretch/>
        </p:blipFill>
        <p:spPr>
          <a:xfrm>
            <a:off x="1023328" y="992083"/>
            <a:ext cx="1124899" cy="2574349"/>
          </a:xfrm>
          <a:prstGeom prst="rect">
            <a:avLst/>
          </a:prstGeom>
        </p:spPr>
      </p:pic>
      <p:sp>
        <p:nvSpPr>
          <p:cNvPr id="10" name="Rectangle 9"/>
          <p:cNvSpPr/>
          <p:nvPr/>
        </p:nvSpPr>
        <p:spPr>
          <a:xfrm>
            <a:off x="742473" y="4184340"/>
            <a:ext cx="1297562"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22 ББ</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53860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761660"/>
            <a:ext cx="7772400" cy="1728192"/>
          </a:xfrm>
        </p:spPr>
        <p:txBody>
          <a:bodyPr/>
          <a:lstStyle/>
          <a:p>
            <a:pPr marL="0" indent="0"/>
            <a:r>
              <a:rPr lang="ru-RU" dirty="0" smtClean="0">
                <a:solidFill>
                  <a:prstClr val="black">
                    <a:lumMod val="65000"/>
                    <a:lumOff val="35000"/>
                  </a:prstClr>
                </a:solidFill>
                <a:latin typeface="+mn-lt"/>
                <a:cs typeface="Arial" panose="020B0604020202020204" pitchFamily="34" charset="0"/>
              </a:rPr>
              <a:t> Какой </a:t>
            </a:r>
            <a:r>
              <a:rPr lang="ru-RU" sz="3600" b="1" dirty="0" smtClean="0">
                <a:solidFill>
                  <a:srgbClr val="EEECE1">
                    <a:lumMod val="50000"/>
                  </a:srgbClr>
                </a:solidFill>
                <a:cs typeface="Arial" panose="020B0604020202020204" pitchFamily="34" charset="0"/>
              </a:rPr>
              <a:t>продукт-активатор</a:t>
            </a:r>
            <a:br>
              <a:rPr lang="ru-RU" sz="3600" b="1" dirty="0" smtClean="0">
                <a:solidFill>
                  <a:srgbClr val="EEECE1">
                    <a:lumMod val="50000"/>
                  </a:srgbClr>
                </a:solidFill>
                <a:cs typeface="Arial" panose="020B0604020202020204" pitchFamily="34" charset="0"/>
              </a:rPr>
            </a:br>
            <a:r>
              <a:rPr lang="ru-RU" sz="3600" b="1" dirty="0" smtClean="0">
                <a:solidFill>
                  <a:srgbClr val="EEECE1">
                    <a:lumMod val="50000"/>
                  </a:srgbClr>
                </a:solidFill>
                <a:cs typeface="Arial" panose="020B0604020202020204" pitchFamily="34" charset="0"/>
              </a:rPr>
              <a:t> </a:t>
            </a:r>
            <a:r>
              <a:rPr lang="ru-RU" dirty="0" smtClean="0">
                <a:solidFill>
                  <a:prstClr val="black">
                    <a:lumMod val="65000"/>
                    <a:lumOff val="35000"/>
                  </a:prstClr>
                </a:solidFill>
                <a:latin typeface="+mn-lt"/>
                <a:cs typeface="Arial" panose="020B0604020202020204" pitchFamily="34" charset="0"/>
              </a:rPr>
              <a:t>выходит в серии </a:t>
            </a:r>
            <a:br>
              <a:rPr lang="ru-RU" dirty="0" smtClean="0">
                <a:solidFill>
                  <a:prstClr val="black">
                    <a:lumMod val="65000"/>
                    <a:lumOff val="35000"/>
                  </a:prstClr>
                </a:solidFill>
                <a:latin typeface="+mn-lt"/>
                <a:cs typeface="Arial" panose="020B0604020202020204" pitchFamily="34" charset="0"/>
              </a:rPr>
            </a:br>
            <a:r>
              <a:rPr lang="en-US" sz="3600" b="1" dirty="0" err="1" smtClean="0">
                <a:solidFill>
                  <a:srgbClr val="EEECE1">
                    <a:lumMod val="50000"/>
                  </a:srgbClr>
                </a:solidFill>
                <a:latin typeface="+mn-lt"/>
                <a:cs typeface="Arial" panose="020B0604020202020204" pitchFamily="34" charset="0"/>
              </a:rPr>
              <a:t>Ecobeauty</a:t>
            </a:r>
            <a:r>
              <a:rPr lang="ru-RU" sz="3600" b="1" dirty="0" smtClean="0">
                <a:solidFill>
                  <a:srgbClr val="EEECE1">
                    <a:lumMod val="50000"/>
                  </a:srgbClr>
                </a:solidFill>
                <a:latin typeface="+mn-lt"/>
                <a:cs typeface="Arial" panose="020B0604020202020204" pitchFamily="34" charset="0"/>
              </a:rPr>
              <a:t> </a:t>
            </a:r>
            <a:r>
              <a:rPr lang="ru-RU" dirty="0">
                <a:solidFill>
                  <a:prstClr val="black">
                    <a:lumMod val="65000"/>
                    <a:lumOff val="35000"/>
                  </a:prstClr>
                </a:solidFill>
                <a:latin typeface="+mn-lt"/>
                <a:cs typeface="Arial" panose="020B0604020202020204" pitchFamily="34" charset="0"/>
              </a:rPr>
              <a:t>в каталоге </a:t>
            </a:r>
            <a:r>
              <a:rPr lang="ru-RU" dirty="0" smtClean="0">
                <a:solidFill>
                  <a:prstClr val="black">
                    <a:lumMod val="65000"/>
                    <a:lumOff val="35000"/>
                  </a:prstClr>
                </a:solidFill>
                <a:latin typeface="+mn-lt"/>
                <a:cs typeface="Arial" panose="020B0604020202020204" pitchFamily="34" charset="0"/>
              </a:rPr>
              <a:t>№7?</a:t>
            </a:r>
            <a:endParaRPr lang="ru-RU" dirty="0">
              <a:latin typeface="+mn-lt"/>
            </a:endParaRPr>
          </a:p>
        </p:txBody>
      </p:sp>
    </p:spTree>
    <p:extLst>
      <p:ext uri="{BB962C8B-B14F-4D97-AF65-F5344CB8AC3E}">
        <p14:creationId xmlns:p14="http://schemas.microsoft.com/office/powerpoint/2010/main" val="3076275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31640" y="771550"/>
            <a:ext cx="6935260" cy="3210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9791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4287970" y="2609708"/>
            <a:ext cx="4451083" cy="59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0800000">
            <a:off x="4172541" y="3203774"/>
            <a:ext cx="4566513" cy="64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a:off x="4287971" y="2069648"/>
            <a:ext cx="4451083" cy="54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0800000">
            <a:off x="4287971" y="1551776"/>
            <a:ext cx="4451083" cy="46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0800000">
            <a:off x="4287970" y="989529"/>
            <a:ext cx="4451084" cy="48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05589" y="960672"/>
            <a:ext cx="4233463" cy="769441"/>
          </a:xfrm>
          <a:prstGeom prst="rect">
            <a:avLst/>
          </a:prstGeom>
          <a:noFill/>
        </p:spPr>
        <p:txBody>
          <a:bodyPr wrap="square" rtlCol="0">
            <a:spAutoFit/>
          </a:bodyPr>
          <a:lstStyle/>
          <a:p>
            <a:r>
              <a:rPr lang="ru-RU" sz="2200" dirty="0" err="1" smtClean="0">
                <a:solidFill>
                  <a:schemeClr val="tx1">
                    <a:lumMod val="65000"/>
                    <a:lumOff val="35000"/>
                  </a:schemeClr>
                </a:solidFill>
                <a:cs typeface="Arial" panose="020B0604020202020204" pitchFamily="34" charset="0"/>
              </a:rPr>
              <a:t>Суперпредложение</a:t>
            </a:r>
            <a:r>
              <a:rPr lang="ru-RU" sz="2200" dirty="0" smtClean="0">
                <a:solidFill>
                  <a:schemeClr val="tx1">
                    <a:lumMod val="65000"/>
                    <a:lumOff val="35000"/>
                  </a:schemeClr>
                </a:solidFill>
                <a:cs typeface="Arial" panose="020B0604020202020204" pitchFamily="34" charset="0"/>
              </a:rPr>
              <a:t> в начале каталога</a:t>
            </a:r>
            <a:endParaRPr lang="ru-RU" sz="2200" dirty="0">
              <a:solidFill>
                <a:schemeClr val="tx1">
                  <a:lumMod val="65000"/>
                  <a:lumOff val="35000"/>
                </a:schemeClr>
              </a:solidFill>
              <a:cs typeface="Arial" panose="020B0604020202020204" pitchFamily="34" charset="0"/>
            </a:endParaRPr>
          </a:p>
        </p:txBody>
      </p:sp>
      <p:sp>
        <p:nvSpPr>
          <p:cNvPr id="13" name="TextBox 12"/>
          <p:cNvSpPr txBox="1"/>
          <p:nvPr/>
        </p:nvSpPr>
        <p:spPr>
          <a:xfrm>
            <a:off x="4514965" y="1707655"/>
            <a:ext cx="3768822" cy="430887"/>
          </a:xfrm>
          <a:prstGeom prst="rect">
            <a:avLst/>
          </a:prstGeom>
          <a:noFill/>
        </p:spPr>
        <p:txBody>
          <a:bodyPr wrap="square" rtlCol="0">
            <a:spAutoFit/>
          </a:bodyPr>
          <a:lstStyle/>
          <a:p>
            <a:r>
              <a:rPr lang="ru-RU" sz="2200" dirty="0" smtClean="0">
                <a:solidFill>
                  <a:schemeClr val="tx1">
                    <a:lumMod val="65000"/>
                    <a:lumOff val="35000"/>
                  </a:schemeClr>
                </a:solidFill>
                <a:cs typeface="Arial" panose="020B0604020202020204" pitchFamily="34" charset="0"/>
              </a:rPr>
              <a:t>Драйвер каталога</a:t>
            </a:r>
            <a:endParaRPr lang="ru-RU" sz="2200" dirty="0">
              <a:solidFill>
                <a:schemeClr val="tx1">
                  <a:lumMod val="65000"/>
                  <a:lumOff val="35000"/>
                </a:schemeClr>
              </a:solidFill>
              <a:cs typeface="Arial" panose="020B0604020202020204" pitchFamily="34" charset="0"/>
            </a:endParaRPr>
          </a:p>
        </p:txBody>
      </p:sp>
      <p:sp>
        <p:nvSpPr>
          <p:cNvPr id="14" name="TextBox 13"/>
          <p:cNvSpPr txBox="1"/>
          <p:nvPr/>
        </p:nvSpPr>
        <p:spPr>
          <a:xfrm>
            <a:off x="4499992" y="2139702"/>
            <a:ext cx="4226927" cy="769441"/>
          </a:xfrm>
          <a:prstGeom prst="rect">
            <a:avLst/>
          </a:prstGeom>
          <a:noFill/>
        </p:spPr>
        <p:txBody>
          <a:bodyPr wrap="square" rtlCol="0">
            <a:spAutoFit/>
          </a:bodyPr>
          <a:lstStyle/>
          <a:p>
            <a:r>
              <a:rPr lang="ru-RU" sz="2200" dirty="0" smtClean="0">
                <a:solidFill>
                  <a:schemeClr val="tx1">
                    <a:lumMod val="65000"/>
                    <a:lumOff val="35000"/>
                  </a:schemeClr>
                </a:solidFill>
                <a:cs typeface="Arial" panose="020B0604020202020204" pitchFamily="34" charset="0"/>
              </a:rPr>
              <a:t>Суперпредложени</a:t>
            </a:r>
            <a:r>
              <a:rPr lang="ru-RU" sz="2200" dirty="0">
                <a:solidFill>
                  <a:schemeClr val="tx1">
                    <a:lumMod val="65000"/>
                    <a:lumOff val="35000"/>
                  </a:schemeClr>
                </a:solidFill>
                <a:cs typeface="Arial" panose="020B0604020202020204" pitchFamily="34" charset="0"/>
              </a:rPr>
              <a:t>е</a:t>
            </a:r>
            <a:r>
              <a:rPr lang="ru-RU" sz="2200" dirty="0" smtClean="0">
                <a:solidFill>
                  <a:schemeClr val="tx1">
                    <a:lumMod val="65000"/>
                    <a:lumOff val="35000"/>
                  </a:schemeClr>
                </a:solidFill>
                <a:cs typeface="Arial" panose="020B0604020202020204" pitchFamily="34" charset="0"/>
              </a:rPr>
              <a:t> в </a:t>
            </a:r>
            <a:r>
              <a:rPr lang="ru-RU" sz="2200" dirty="0">
                <a:solidFill>
                  <a:schemeClr val="tx1">
                    <a:lumMod val="65000"/>
                    <a:lumOff val="35000"/>
                  </a:schemeClr>
                </a:solidFill>
                <a:cs typeface="Arial" panose="020B0604020202020204" pitchFamily="34" charset="0"/>
              </a:rPr>
              <a:t>конце </a:t>
            </a:r>
            <a:r>
              <a:rPr lang="ru-RU" sz="2200" dirty="0" smtClean="0">
                <a:solidFill>
                  <a:schemeClr val="tx1">
                    <a:lumMod val="65000"/>
                    <a:lumOff val="35000"/>
                  </a:schemeClr>
                </a:solidFill>
                <a:cs typeface="Arial" panose="020B0604020202020204" pitchFamily="34" charset="0"/>
              </a:rPr>
              <a:t>каталога</a:t>
            </a:r>
            <a:endParaRPr lang="ru-RU" sz="2200" dirty="0">
              <a:solidFill>
                <a:schemeClr val="tx1">
                  <a:lumMod val="65000"/>
                  <a:lumOff val="35000"/>
                </a:schemeClr>
              </a:solidFill>
              <a:cs typeface="Arial" panose="020B0604020202020204" pitchFamily="34" charset="0"/>
            </a:endParaRPr>
          </a:p>
        </p:txBody>
      </p:sp>
      <p:sp>
        <p:nvSpPr>
          <p:cNvPr id="21" name="TextBox 20"/>
          <p:cNvSpPr txBox="1"/>
          <p:nvPr/>
        </p:nvSpPr>
        <p:spPr>
          <a:xfrm>
            <a:off x="4499992" y="3328771"/>
            <a:ext cx="4032448" cy="769441"/>
          </a:xfrm>
          <a:prstGeom prst="rect">
            <a:avLst/>
          </a:prstGeom>
          <a:noFill/>
        </p:spPr>
        <p:txBody>
          <a:bodyPr wrap="square" rtlCol="0">
            <a:spAutoFit/>
          </a:bodyPr>
          <a:lstStyle/>
          <a:p>
            <a:r>
              <a:rPr lang="ru-RU" sz="2200" dirty="0" smtClean="0">
                <a:solidFill>
                  <a:schemeClr val="tx1">
                    <a:lumMod val="65000"/>
                    <a:lumOff val="35000"/>
                  </a:schemeClr>
                </a:solidFill>
                <a:cs typeface="Arial" panose="020B0604020202020204" pitchFamily="34" charset="0"/>
              </a:rPr>
              <a:t>Предложение на задней обложке каталога</a:t>
            </a:r>
            <a:endParaRPr lang="ru-RU" sz="2200" dirty="0">
              <a:solidFill>
                <a:schemeClr val="tx1">
                  <a:lumMod val="65000"/>
                  <a:lumOff val="35000"/>
                </a:schemeClr>
              </a:solidFill>
              <a:cs typeface="Arial" panose="020B0604020202020204" pitchFamily="34" charset="0"/>
            </a:endParaRPr>
          </a:p>
        </p:txBody>
      </p:sp>
      <p:sp>
        <p:nvSpPr>
          <p:cNvPr id="23" name="Rectangle 22"/>
          <p:cNvSpPr/>
          <p:nvPr/>
        </p:nvSpPr>
        <p:spPr>
          <a:xfrm>
            <a:off x="241256" y="119703"/>
            <a:ext cx="7211064" cy="677108"/>
          </a:xfrm>
          <a:prstGeom prst="rect">
            <a:avLst/>
          </a:prstGeom>
        </p:spPr>
        <p:txBody>
          <a:bodyPr wrap="square">
            <a:spAutoFit/>
          </a:bodyPr>
          <a:lstStyle/>
          <a:p>
            <a:r>
              <a:rPr lang="ru-RU" sz="3800" dirty="0" smtClean="0">
                <a:solidFill>
                  <a:schemeClr val="tx1">
                    <a:lumMod val="65000"/>
                    <a:lumOff val="35000"/>
                  </a:schemeClr>
                </a:solidFill>
                <a:cs typeface="Arial" panose="020B0604020202020204" pitchFamily="34" charset="0"/>
              </a:rPr>
              <a:t>ФОКУС КАТАЛОГА</a:t>
            </a:r>
            <a:endParaRPr lang="en-US" sz="3800" dirty="0">
              <a:solidFill>
                <a:schemeClr val="tx1">
                  <a:lumMod val="65000"/>
                  <a:lumOff val="35000"/>
                </a:schemeClr>
              </a:solidFill>
              <a:cs typeface="Arial" panose="020B0604020202020204" pitchFamily="34" charset="0"/>
            </a:endParaRPr>
          </a:p>
        </p:txBody>
      </p:sp>
      <p:sp>
        <p:nvSpPr>
          <p:cNvPr id="15" name="TextBox 14"/>
          <p:cNvSpPr txBox="1"/>
          <p:nvPr/>
        </p:nvSpPr>
        <p:spPr>
          <a:xfrm>
            <a:off x="4499993" y="2943328"/>
            <a:ext cx="4388485" cy="430887"/>
          </a:xfrm>
          <a:prstGeom prst="rect">
            <a:avLst/>
          </a:prstGeom>
          <a:noFill/>
        </p:spPr>
        <p:txBody>
          <a:bodyPr wrap="square" rtlCol="0">
            <a:spAutoFit/>
          </a:bodyPr>
          <a:lstStyle/>
          <a:p>
            <a:r>
              <a:rPr lang="ru-RU" sz="2200" dirty="0">
                <a:solidFill>
                  <a:schemeClr val="tx1">
                    <a:lumMod val="65000"/>
                    <a:lumOff val="35000"/>
                  </a:schemeClr>
                </a:solidFill>
                <a:cs typeface="Arial" panose="020B0604020202020204" pitchFamily="34" charset="0"/>
              </a:rPr>
              <a:t>Главные продукты каталога</a:t>
            </a:r>
          </a:p>
        </p:txBody>
      </p:sp>
      <p:pic>
        <p:nvPicPr>
          <p:cNvPr id="16" name="Picture 15"/>
          <p:cNvPicPr>
            <a:picLocks noChangeAspect="1"/>
          </p:cNvPicPr>
          <p:nvPr/>
        </p:nvPicPr>
        <p:blipFill>
          <a:blip r:embed="rId8"/>
          <a:stretch>
            <a:fillRect/>
          </a:stretch>
        </p:blipFill>
        <p:spPr>
          <a:xfrm>
            <a:off x="467544" y="857685"/>
            <a:ext cx="3911696" cy="3699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5563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5556" y="18505"/>
            <a:ext cx="7560840" cy="830997"/>
          </a:xfrm>
          <a:prstGeom prst="rect">
            <a:avLst/>
          </a:prstGeom>
        </p:spPr>
        <p:txBody>
          <a:bodyPr wrap="square">
            <a:spAutoFit/>
          </a:bodyPr>
          <a:lstStyle/>
          <a:p>
            <a:r>
              <a:rPr lang="ru-RU" sz="2400" b="1" dirty="0" smtClean="0">
                <a:solidFill>
                  <a:schemeClr val="tx1">
                    <a:lumMod val="65000"/>
                    <a:lumOff val="35000"/>
                  </a:schemeClr>
                </a:solidFill>
                <a:cs typeface="Arial" panose="020B0604020202020204" pitchFamily="34" charset="0"/>
              </a:rPr>
              <a:t>Восстанавливающая сыворотка для лица Ecobeauty</a:t>
            </a:r>
            <a:endParaRPr lang="en-US" sz="2400" b="1" dirty="0">
              <a:solidFill>
                <a:schemeClr val="tx1">
                  <a:lumMod val="65000"/>
                  <a:lumOff val="35000"/>
                </a:schemeClr>
              </a:solidFill>
              <a:cs typeface="Arial" panose="020B0604020202020204" pitchFamily="34" charset="0"/>
            </a:endParaRPr>
          </a:p>
        </p:txBody>
      </p:sp>
      <p:sp>
        <p:nvSpPr>
          <p:cNvPr id="11" name="Rectangle 10"/>
          <p:cNvSpPr/>
          <p:nvPr/>
        </p:nvSpPr>
        <p:spPr>
          <a:xfrm>
            <a:off x="461016" y="4074776"/>
            <a:ext cx="2166768" cy="276999"/>
          </a:xfrm>
          <a:prstGeom prst="rect">
            <a:avLst/>
          </a:prstGeom>
        </p:spPr>
        <p:txBody>
          <a:bodyPr wrap="square">
            <a:spAutoFit/>
          </a:bodyPr>
          <a:lstStyle/>
          <a:p>
            <a:pPr algn="ctr"/>
            <a:r>
              <a:rPr lang="ru-RU" sz="1200" dirty="0" smtClean="0">
                <a:solidFill>
                  <a:srgbClr val="595959"/>
                </a:solidFill>
              </a:rPr>
              <a:t>Код 32203</a:t>
            </a:r>
            <a:endParaRPr lang="ru-RU" sz="300" dirty="0" smtClean="0">
              <a:solidFill>
                <a:srgbClr val="595959"/>
              </a:solidFill>
            </a:endParaRPr>
          </a:p>
        </p:txBody>
      </p:sp>
      <p:sp>
        <p:nvSpPr>
          <p:cNvPr id="4" name="Content Placeholder 3"/>
          <p:cNvSpPr>
            <a:spLocks noGrp="1"/>
          </p:cNvSpPr>
          <p:nvPr>
            <p:ph idx="1"/>
          </p:nvPr>
        </p:nvSpPr>
        <p:spPr>
          <a:xfrm>
            <a:off x="2627784" y="555526"/>
            <a:ext cx="6407894" cy="2016224"/>
          </a:xfrm>
        </p:spPr>
        <p:txBody>
          <a:bodyPr>
            <a:noAutofit/>
          </a:bodyPr>
          <a:lstStyle/>
          <a:p>
            <a:pPr>
              <a:spcBef>
                <a:spcPts val="0"/>
              </a:spcBef>
            </a:pPr>
            <a:r>
              <a:rPr lang="ru-RU" sz="1200" dirty="0">
                <a:solidFill>
                  <a:srgbClr val="595959"/>
                </a:solidFill>
              </a:rPr>
              <a:t>Сыворотка- активатор рекомендуется для подготовки кожи к нанесению </a:t>
            </a:r>
            <a:r>
              <a:rPr lang="ru-RU" sz="1200" dirty="0" smtClean="0">
                <a:solidFill>
                  <a:srgbClr val="595959"/>
                </a:solidFill>
              </a:rPr>
              <a:t>средств основного ухода.</a:t>
            </a:r>
            <a:endParaRPr lang="ru-RU" sz="1200" dirty="0">
              <a:solidFill>
                <a:srgbClr val="595959"/>
              </a:solidFill>
            </a:endParaRPr>
          </a:p>
          <a:p>
            <a:pPr>
              <a:spcBef>
                <a:spcPts val="0"/>
              </a:spcBef>
            </a:pPr>
            <a:r>
              <a:rPr lang="ru-RU" sz="1200" dirty="0" smtClean="0">
                <a:solidFill>
                  <a:srgbClr val="595959"/>
                </a:solidFill>
              </a:rPr>
              <a:t>Серия </a:t>
            </a:r>
            <a:r>
              <a:rPr lang="ru-RU" sz="1200" dirty="0">
                <a:solidFill>
                  <a:srgbClr val="595959"/>
                </a:solidFill>
              </a:rPr>
              <a:t>Ecobeauty относится к природному уходу за кожей лица от Орифлэйм. </a:t>
            </a:r>
          </a:p>
          <a:p>
            <a:pPr>
              <a:spcBef>
                <a:spcPts val="0"/>
              </a:spcBef>
            </a:pPr>
            <a:r>
              <a:rPr lang="ru-RU" sz="1200" dirty="0">
                <a:solidFill>
                  <a:srgbClr val="595959"/>
                </a:solidFill>
              </a:rPr>
              <a:t>В основе серии -  многофункциональный антиоксидантный уход с формулой, состоящей из натуральных ингредиентов, что является гордостью компании.</a:t>
            </a:r>
          </a:p>
          <a:p>
            <a:pPr>
              <a:spcBef>
                <a:spcPts val="0"/>
              </a:spcBef>
            </a:pPr>
            <a:r>
              <a:rPr lang="ru-RU" sz="1200" dirty="0">
                <a:solidFill>
                  <a:srgbClr val="595959"/>
                </a:solidFill>
              </a:rPr>
              <a:t>В результате регулярного использования продуктов этой серии восстанавливается естественный защитный барьер кожи.</a:t>
            </a:r>
          </a:p>
          <a:p>
            <a:pPr>
              <a:spcBef>
                <a:spcPts val="0"/>
              </a:spcBef>
            </a:pPr>
            <a:r>
              <a:rPr lang="ru-RU" sz="1200" dirty="0">
                <a:solidFill>
                  <a:srgbClr val="595959"/>
                </a:solidFill>
              </a:rPr>
              <a:t>Натуральное качество ингредиентов подтверждено сертификатами ECOCERT и Fairtrade (Справедливая Торговля). </a:t>
            </a:r>
          </a:p>
          <a:p>
            <a:pPr>
              <a:spcBef>
                <a:spcPts val="0"/>
              </a:spcBef>
            </a:pPr>
            <a:r>
              <a:rPr lang="ru-RU" sz="1200" dirty="0">
                <a:solidFill>
                  <a:srgbClr val="595959"/>
                </a:solidFill>
              </a:rPr>
              <a:t>Все продукты серии не содержат парабенов</a:t>
            </a:r>
            <a:r>
              <a:rPr lang="ru-RU" sz="1200" dirty="0" smtClean="0">
                <a:solidFill>
                  <a:srgbClr val="595959"/>
                </a:solidFill>
              </a:rPr>
              <a:t>.</a:t>
            </a:r>
          </a:p>
        </p:txBody>
      </p:sp>
      <p:sp>
        <p:nvSpPr>
          <p:cNvPr id="5" name="Content Placeholder 4"/>
          <p:cNvSpPr>
            <a:spLocks noGrp="1"/>
          </p:cNvSpPr>
          <p:nvPr>
            <p:ph idx="10"/>
          </p:nvPr>
        </p:nvSpPr>
        <p:spPr>
          <a:xfrm>
            <a:off x="2627784" y="2668420"/>
            <a:ext cx="3456384" cy="2503860"/>
          </a:xfrm>
        </p:spPr>
        <p:txBody>
          <a:bodyPr/>
          <a:lstStyle/>
          <a:p>
            <a:pPr marL="0" indent="0">
              <a:buNone/>
            </a:pPr>
            <a:r>
              <a:rPr lang="ru-RU" sz="1050" b="1" dirty="0" smtClean="0">
                <a:solidFill>
                  <a:schemeClr val="tx1">
                    <a:lumMod val="65000"/>
                    <a:lumOff val="35000"/>
                  </a:schemeClr>
                </a:solidFill>
                <a:cs typeface="Arial" panose="020B0604020202020204" pitchFamily="34" charset="0"/>
              </a:rPr>
              <a:t>Активные ингредиенты: </a:t>
            </a:r>
            <a:endParaRPr lang="en-US" sz="100" b="1" dirty="0">
              <a:solidFill>
                <a:schemeClr val="tx1">
                  <a:lumMod val="65000"/>
                  <a:lumOff val="35000"/>
                </a:schemeClr>
              </a:solidFill>
              <a:cs typeface="Arial" panose="020B0604020202020204" pitchFamily="34" charset="0"/>
            </a:endParaRPr>
          </a:p>
          <a:p>
            <a:r>
              <a:rPr lang="ru-RU" sz="1050" dirty="0">
                <a:solidFill>
                  <a:schemeClr val="tx1">
                    <a:lumMod val="65000"/>
                    <a:lumOff val="35000"/>
                  </a:schemeClr>
                </a:solidFill>
                <a:cs typeface="Arial" panose="020B0604020202020204" pitchFamily="34" charset="0"/>
              </a:rPr>
              <a:t>Масло примулы вечерней, как и многие другие растительные масла, масло примулы вечерней богато витамином E (витамин молодости), а также незаменимыми жирными кислотами, основной процент которых составляет </a:t>
            </a:r>
            <a:r>
              <a:rPr lang="ru-RU" sz="1050" dirty="0" err="1">
                <a:solidFill>
                  <a:schemeClr val="tx1">
                    <a:lumMod val="65000"/>
                    <a:lumOff val="35000"/>
                  </a:schemeClr>
                </a:solidFill>
                <a:cs typeface="Arial" panose="020B0604020202020204" pitchFamily="34" charset="0"/>
              </a:rPr>
              <a:t>линолевая</a:t>
            </a:r>
            <a:r>
              <a:rPr lang="ru-RU" sz="1050" dirty="0">
                <a:solidFill>
                  <a:schemeClr val="tx1">
                    <a:lumMod val="65000"/>
                    <a:lumOff val="35000"/>
                  </a:schemeClr>
                </a:solidFill>
                <a:cs typeface="Arial" panose="020B0604020202020204" pitchFamily="34" charset="0"/>
              </a:rPr>
              <a:t> </a:t>
            </a:r>
            <a:r>
              <a:rPr lang="ru-RU" sz="1050" dirty="0" smtClean="0">
                <a:solidFill>
                  <a:schemeClr val="tx1">
                    <a:lumMod val="65000"/>
                    <a:lumOff val="35000"/>
                  </a:schemeClr>
                </a:solidFill>
                <a:cs typeface="Arial" panose="020B0604020202020204" pitchFamily="34" charset="0"/>
              </a:rPr>
              <a:t>кислота.</a:t>
            </a:r>
            <a:endParaRPr lang="en-US" sz="1050" dirty="0" smtClean="0">
              <a:solidFill>
                <a:schemeClr val="tx1">
                  <a:lumMod val="65000"/>
                  <a:lumOff val="35000"/>
                </a:schemeClr>
              </a:solidFill>
              <a:cs typeface="Arial" panose="020B0604020202020204" pitchFamily="34" charset="0"/>
            </a:endParaRPr>
          </a:p>
          <a:p>
            <a:r>
              <a:rPr lang="ru-RU" sz="1050" dirty="0">
                <a:solidFill>
                  <a:schemeClr val="tx1">
                    <a:lumMod val="65000"/>
                    <a:lumOff val="35000"/>
                  </a:schemeClr>
                </a:solidFill>
                <a:cs typeface="Arial" panose="020B0604020202020204" pitchFamily="34" charset="0"/>
              </a:rPr>
              <a:t>Экстракт </a:t>
            </a:r>
            <a:r>
              <a:rPr lang="ru-RU" sz="1050" dirty="0" smtClean="0">
                <a:solidFill>
                  <a:schemeClr val="tx1">
                    <a:lumMod val="65000"/>
                    <a:lumOff val="35000"/>
                  </a:schemeClr>
                </a:solidFill>
                <a:cs typeface="Arial" panose="020B0604020202020204" pitchFamily="34" charset="0"/>
              </a:rPr>
              <a:t>Алоэ– </a:t>
            </a:r>
            <a:r>
              <a:rPr lang="ru-RU" sz="1050" dirty="0">
                <a:solidFill>
                  <a:schemeClr val="tx1">
                    <a:lumMod val="65000"/>
                    <a:lumOff val="35000"/>
                  </a:schemeClr>
                </a:solidFill>
                <a:cs typeface="Arial" panose="020B0604020202020204" pitchFamily="34" charset="0"/>
              </a:rPr>
              <a:t>содержит свыше 160 составных частей. Это аминокислоты, витамины, </a:t>
            </a:r>
            <a:r>
              <a:rPr lang="ru-RU" sz="1050" dirty="0" smtClean="0">
                <a:solidFill>
                  <a:schemeClr val="tx1">
                    <a:lumMod val="65000"/>
                    <a:lumOff val="35000"/>
                  </a:schemeClr>
                </a:solidFill>
                <a:cs typeface="Arial" panose="020B0604020202020204" pitchFamily="34" charset="0"/>
              </a:rPr>
              <a:t>минералы, </a:t>
            </a:r>
            <a:r>
              <a:rPr lang="ru-RU" sz="1050" dirty="0">
                <a:solidFill>
                  <a:schemeClr val="tx1">
                    <a:lumMod val="65000"/>
                    <a:lumOff val="35000"/>
                  </a:schemeClr>
                </a:solidFill>
                <a:cs typeface="Arial" panose="020B0604020202020204" pitchFamily="34" charset="0"/>
              </a:rPr>
              <a:t>стимулирует кровообращение, увлажняет кожу и помогает ей сохранять влагу, снимает воспаление. </a:t>
            </a:r>
            <a:r>
              <a:rPr lang="ru-RU" sz="1050" dirty="0" smtClean="0">
                <a:solidFill>
                  <a:schemeClr val="tx1">
                    <a:lumMod val="65000"/>
                    <a:lumOff val="35000"/>
                  </a:schemeClr>
                </a:solidFill>
                <a:cs typeface="Arial" panose="020B0604020202020204" pitchFamily="34" charset="0"/>
              </a:rPr>
              <a:t>Обладает </a:t>
            </a:r>
            <a:r>
              <a:rPr lang="ru-RU" sz="1050" dirty="0">
                <a:solidFill>
                  <a:schemeClr val="tx1">
                    <a:lumMod val="65000"/>
                    <a:lumOff val="35000"/>
                  </a:schemeClr>
                </a:solidFill>
                <a:cs typeface="Arial" panose="020B0604020202020204" pitchFamily="34" charset="0"/>
              </a:rPr>
              <a:t>смягчающими, увлажняющими и солнцезащитными </a:t>
            </a:r>
            <a:r>
              <a:rPr lang="ru-RU" sz="1050" dirty="0" smtClean="0">
                <a:solidFill>
                  <a:schemeClr val="tx1">
                    <a:lumMod val="65000"/>
                    <a:lumOff val="35000"/>
                  </a:schemeClr>
                </a:solidFill>
                <a:cs typeface="Arial" panose="020B0604020202020204" pitchFamily="34" charset="0"/>
              </a:rPr>
              <a:t>свойствами</a:t>
            </a:r>
            <a:r>
              <a:rPr lang="en-US" sz="1050" dirty="0">
                <a:solidFill>
                  <a:schemeClr val="tx1">
                    <a:lumMod val="65000"/>
                    <a:lumOff val="35000"/>
                  </a:schemeClr>
                </a:solidFill>
                <a:cs typeface="Arial" panose="020B0604020202020204" pitchFamily="34" charset="0"/>
              </a:rPr>
              <a:t>.</a:t>
            </a:r>
            <a:endParaRPr lang="ru-RU" sz="1050" dirty="0" smtClean="0">
              <a:solidFill>
                <a:schemeClr val="tx1">
                  <a:lumMod val="65000"/>
                  <a:lumOff val="35000"/>
                </a:schemeClr>
              </a:solidFill>
              <a:cs typeface="Arial" panose="020B0604020202020204" pitchFamily="34" charset="0"/>
            </a:endParaRPr>
          </a:p>
        </p:txBody>
      </p:sp>
      <p:sp>
        <p:nvSpPr>
          <p:cNvPr id="6" name="Content Placeholder 5"/>
          <p:cNvSpPr>
            <a:spLocks noGrp="1"/>
          </p:cNvSpPr>
          <p:nvPr>
            <p:ph idx="11"/>
          </p:nvPr>
        </p:nvSpPr>
        <p:spPr>
          <a:xfrm>
            <a:off x="6261315" y="2712153"/>
            <a:ext cx="2862396" cy="2420694"/>
          </a:xfrm>
        </p:spPr>
        <p:txBody>
          <a:bodyPr/>
          <a:lstStyle/>
          <a:p>
            <a:pPr marL="0" indent="0">
              <a:buNone/>
            </a:pPr>
            <a:endParaRPr lang="en-US" sz="200" b="1" dirty="0" smtClean="0">
              <a:solidFill>
                <a:schemeClr val="tx1">
                  <a:lumMod val="65000"/>
                  <a:lumOff val="35000"/>
                </a:schemeClr>
              </a:solidFill>
              <a:cs typeface="Arial" panose="020B0604020202020204" pitchFamily="34" charset="0"/>
            </a:endParaRPr>
          </a:p>
          <a:p>
            <a:pPr marL="0" indent="0">
              <a:buNone/>
            </a:pPr>
            <a:r>
              <a:rPr lang="ru-RU" sz="1600" b="1" dirty="0" smtClean="0">
                <a:solidFill>
                  <a:schemeClr val="tx1">
                    <a:lumMod val="65000"/>
                    <a:lumOff val="35000"/>
                  </a:schemeClr>
                </a:solidFill>
                <a:cs typeface="Arial" panose="020B0604020202020204" pitchFamily="34" charset="0"/>
              </a:rPr>
              <a:t>Рекомендуем приобрести вместе с этим продуктом:</a:t>
            </a:r>
          </a:p>
          <a:p>
            <a:pPr marL="0" indent="0">
              <a:buNone/>
            </a:pPr>
            <a:endParaRPr lang="ru-RU" sz="300" b="1" dirty="0" smtClean="0">
              <a:solidFill>
                <a:schemeClr val="tx1">
                  <a:lumMod val="65000"/>
                  <a:lumOff val="35000"/>
                </a:schemeClr>
              </a:solidFill>
              <a:cs typeface="Arial" panose="020B0604020202020204" pitchFamily="34" charset="0"/>
            </a:endParaRPr>
          </a:p>
          <a:p>
            <a:pPr marL="0" indent="0">
              <a:buNone/>
            </a:pPr>
            <a:r>
              <a:rPr lang="ru-RU" sz="1000" dirty="0" smtClean="0">
                <a:solidFill>
                  <a:schemeClr val="tx1">
                    <a:lumMod val="85000"/>
                    <a:lumOff val="15000"/>
                  </a:schemeClr>
                </a:solidFill>
                <a:ea typeface="Calibri" panose="020F0502020204030204" pitchFamily="34" charset="0"/>
                <a:cs typeface="Times New Roman" panose="02020603050405020304" pitchFamily="18" charset="0"/>
              </a:rPr>
              <a:t>Очищающее </a:t>
            </a:r>
            <a:r>
              <a:rPr lang="ru-RU" sz="1000" dirty="0">
                <a:solidFill>
                  <a:schemeClr val="tx1">
                    <a:lumMod val="85000"/>
                    <a:lumOff val="15000"/>
                  </a:schemeClr>
                </a:solidFill>
                <a:ea typeface="Calibri" panose="020F0502020204030204" pitchFamily="34" charset="0"/>
                <a:cs typeface="Times New Roman" panose="02020603050405020304" pitchFamily="18" charset="0"/>
              </a:rPr>
              <a:t>молочко </a:t>
            </a:r>
            <a:r>
              <a:rPr lang="ru-RU" sz="1000" dirty="0" err="1" smtClean="0">
                <a:solidFill>
                  <a:schemeClr val="tx1">
                    <a:lumMod val="85000"/>
                    <a:lumOff val="15000"/>
                  </a:schemeClr>
                </a:solidFill>
                <a:ea typeface="Calibri" panose="020F0502020204030204" pitchFamily="34" charset="0"/>
                <a:cs typeface="Times New Roman" panose="02020603050405020304" pitchFamily="18" charset="0"/>
              </a:rPr>
              <a:t>Ecobeauty</a:t>
            </a:r>
            <a:r>
              <a:rPr lang="en-US" sz="1000" dirty="0" smtClean="0">
                <a:solidFill>
                  <a:schemeClr val="tx1">
                    <a:lumMod val="85000"/>
                    <a:lumOff val="15000"/>
                  </a:schemeClr>
                </a:solidFill>
                <a:ea typeface="Calibri" panose="020F0502020204030204" pitchFamily="34" charset="0"/>
                <a:cs typeface="Times New Roman" panose="02020603050405020304" pitchFamily="18" charset="0"/>
              </a:rPr>
              <a:t> (</a:t>
            </a:r>
            <a:r>
              <a:rPr lang="ru-RU" sz="1000" dirty="0" smtClean="0">
                <a:solidFill>
                  <a:schemeClr val="tx1">
                    <a:lumMod val="85000"/>
                    <a:lumOff val="15000"/>
                  </a:schemeClr>
                </a:solidFill>
                <a:ea typeface="Calibri" panose="020F0502020204030204" pitchFamily="34" charset="0"/>
                <a:cs typeface="Times New Roman" panose="02020603050405020304" pitchFamily="18" charset="0"/>
              </a:rPr>
              <a:t>32197</a:t>
            </a:r>
            <a:r>
              <a:rPr lang="en-US" sz="1000" dirty="0" smtClean="0">
                <a:solidFill>
                  <a:schemeClr val="tx1">
                    <a:lumMod val="85000"/>
                    <a:lumOff val="15000"/>
                  </a:schemeClr>
                </a:solidFill>
                <a:ea typeface="Calibri" panose="020F0502020204030204" pitchFamily="34" charset="0"/>
                <a:cs typeface="Times New Roman" panose="02020603050405020304" pitchFamily="18" charset="0"/>
              </a:rPr>
              <a:t>)</a:t>
            </a:r>
            <a:endParaRPr lang="ru-RU" sz="1000" dirty="0" smtClean="0">
              <a:solidFill>
                <a:schemeClr val="tx1">
                  <a:lumMod val="85000"/>
                  <a:lumOff val="15000"/>
                </a:schemeClr>
              </a:solidFill>
              <a:cs typeface="Arial" panose="020B0604020202020204" pitchFamily="34" charset="0"/>
            </a:endParaRPr>
          </a:p>
          <a:p>
            <a:pPr marL="0" indent="0">
              <a:lnSpc>
                <a:spcPct val="107000"/>
              </a:lnSpc>
              <a:spcAft>
                <a:spcPts val="800"/>
              </a:spcAft>
              <a:buNone/>
            </a:pPr>
            <a:r>
              <a:rPr lang="ru-RU" sz="1000" dirty="0" smtClean="0">
                <a:solidFill>
                  <a:schemeClr val="tx1">
                    <a:lumMod val="85000"/>
                    <a:lumOff val="15000"/>
                  </a:schemeClr>
                </a:solidFill>
                <a:ea typeface="Calibri" panose="020F0502020204030204" pitchFamily="34" charset="0"/>
                <a:cs typeface="Times New Roman" panose="02020603050405020304" pitchFamily="18" charset="0"/>
              </a:rPr>
              <a:t>Освежающий </a:t>
            </a:r>
            <a:r>
              <a:rPr lang="ru-RU" sz="1000" dirty="0">
                <a:solidFill>
                  <a:schemeClr val="tx1">
                    <a:lumMod val="85000"/>
                    <a:lumOff val="15000"/>
                  </a:schemeClr>
                </a:solidFill>
                <a:ea typeface="Calibri" panose="020F0502020204030204" pitchFamily="34" charset="0"/>
                <a:cs typeface="Times New Roman" panose="02020603050405020304" pitchFamily="18" charset="0"/>
              </a:rPr>
              <a:t>тоник </a:t>
            </a:r>
            <a:r>
              <a:rPr lang="ru-RU" sz="1000" dirty="0" err="1">
                <a:solidFill>
                  <a:schemeClr val="tx1">
                    <a:lumMod val="85000"/>
                    <a:lumOff val="15000"/>
                  </a:schemeClr>
                </a:solidFill>
                <a:ea typeface="Calibri" panose="020F0502020204030204" pitchFamily="34" charset="0"/>
                <a:cs typeface="Times New Roman" panose="02020603050405020304" pitchFamily="18" charset="0"/>
              </a:rPr>
              <a:t>Ecobeauty</a:t>
            </a:r>
            <a:r>
              <a:rPr lang="ru-RU" sz="1000" dirty="0">
                <a:solidFill>
                  <a:schemeClr val="tx1">
                    <a:lumMod val="85000"/>
                    <a:lumOff val="15000"/>
                  </a:schemeClr>
                </a:solidFill>
                <a:ea typeface="Calibri" panose="020F0502020204030204" pitchFamily="34" charset="0"/>
                <a:cs typeface="Times New Roman" panose="02020603050405020304" pitchFamily="18" charset="0"/>
              </a:rPr>
              <a:t> </a:t>
            </a:r>
            <a:r>
              <a:rPr lang="en-US" sz="1000" dirty="0" smtClean="0">
                <a:solidFill>
                  <a:schemeClr val="tx1">
                    <a:lumMod val="85000"/>
                    <a:lumOff val="15000"/>
                  </a:schemeClr>
                </a:solidFill>
                <a:ea typeface="Calibri" panose="020F0502020204030204" pitchFamily="34" charset="0"/>
                <a:cs typeface="Times New Roman" panose="02020603050405020304" pitchFamily="18" charset="0"/>
              </a:rPr>
              <a:t> (</a:t>
            </a:r>
            <a:r>
              <a:rPr lang="ru-RU" sz="1000" dirty="0" smtClean="0">
                <a:solidFill>
                  <a:schemeClr val="tx1">
                    <a:lumMod val="85000"/>
                    <a:lumOff val="15000"/>
                  </a:schemeClr>
                </a:solidFill>
                <a:ea typeface="Calibri" panose="020F0502020204030204" pitchFamily="34" charset="0"/>
                <a:cs typeface="Times New Roman" panose="02020603050405020304" pitchFamily="18" charset="0"/>
              </a:rPr>
              <a:t>32198</a:t>
            </a:r>
            <a:r>
              <a:rPr lang="en-US" sz="1000" dirty="0" smtClean="0">
                <a:solidFill>
                  <a:schemeClr val="tx1">
                    <a:lumMod val="85000"/>
                    <a:lumOff val="15000"/>
                  </a:schemeClr>
                </a:solidFill>
                <a:ea typeface="Calibri" panose="020F0502020204030204" pitchFamily="34" charset="0"/>
                <a:cs typeface="Times New Roman" panose="02020603050405020304" pitchFamily="18" charset="0"/>
              </a:rPr>
              <a:t>)</a:t>
            </a:r>
            <a:endParaRPr lang="ru-RU" sz="1000" dirty="0">
              <a:solidFill>
                <a:schemeClr val="tx1">
                  <a:lumMod val="85000"/>
                  <a:lumOff val="15000"/>
                </a:schemeClr>
              </a:solidFill>
              <a:ea typeface="Calibri" panose="020F0502020204030204" pitchFamily="34" charset="0"/>
              <a:cs typeface="Times New Roman" panose="02020603050405020304" pitchFamily="18" charset="0"/>
            </a:endParaRPr>
          </a:p>
          <a:p>
            <a:pPr marL="0" indent="0">
              <a:lnSpc>
                <a:spcPct val="107000"/>
              </a:lnSpc>
              <a:spcAft>
                <a:spcPts val="800"/>
              </a:spcAft>
              <a:buNone/>
            </a:pPr>
            <a:r>
              <a:rPr lang="ru-RU" sz="1000" dirty="0" smtClean="0">
                <a:solidFill>
                  <a:schemeClr val="tx1">
                    <a:lumMod val="85000"/>
                    <a:lumOff val="15000"/>
                  </a:schemeClr>
                </a:solidFill>
                <a:ea typeface="Calibri" panose="020F0502020204030204" pitchFamily="34" charset="0"/>
                <a:cs typeface="Times New Roman" panose="02020603050405020304" pitchFamily="18" charset="0"/>
              </a:rPr>
              <a:t>Разглаживающий </a:t>
            </a:r>
            <a:r>
              <a:rPr lang="ru-RU" sz="1000" dirty="0">
                <a:solidFill>
                  <a:schemeClr val="tx1">
                    <a:lumMod val="85000"/>
                    <a:lumOff val="15000"/>
                  </a:schemeClr>
                </a:solidFill>
                <a:ea typeface="Calibri" panose="020F0502020204030204" pitchFamily="34" charset="0"/>
                <a:cs typeface="Times New Roman" panose="02020603050405020304" pitchFamily="18" charset="0"/>
              </a:rPr>
              <a:t>крем для кожи вокруг глаз </a:t>
            </a:r>
            <a:r>
              <a:rPr lang="ru-RU" sz="1000" dirty="0" err="1">
                <a:solidFill>
                  <a:schemeClr val="tx1">
                    <a:lumMod val="85000"/>
                    <a:lumOff val="15000"/>
                  </a:schemeClr>
                </a:solidFill>
                <a:ea typeface="Calibri" panose="020F0502020204030204" pitchFamily="34" charset="0"/>
                <a:cs typeface="Times New Roman" panose="02020603050405020304" pitchFamily="18" charset="0"/>
              </a:rPr>
              <a:t>Ecobeauty</a:t>
            </a:r>
            <a:r>
              <a:rPr lang="ru-RU" sz="1000" dirty="0">
                <a:solidFill>
                  <a:schemeClr val="tx1">
                    <a:lumMod val="85000"/>
                    <a:lumOff val="15000"/>
                  </a:schemeClr>
                </a:solidFill>
                <a:ea typeface="Calibri" panose="020F0502020204030204" pitchFamily="34" charset="0"/>
                <a:cs typeface="Times New Roman" panose="02020603050405020304" pitchFamily="18" charset="0"/>
              </a:rPr>
              <a:t> </a:t>
            </a:r>
            <a:r>
              <a:rPr lang="en-US" sz="1000" dirty="0" smtClean="0">
                <a:solidFill>
                  <a:schemeClr val="tx1">
                    <a:lumMod val="85000"/>
                    <a:lumOff val="15000"/>
                  </a:schemeClr>
                </a:solidFill>
                <a:ea typeface="Calibri" panose="020F0502020204030204" pitchFamily="34" charset="0"/>
                <a:cs typeface="Times New Roman" panose="02020603050405020304" pitchFamily="18" charset="0"/>
              </a:rPr>
              <a:t> (</a:t>
            </a:r>
            <a:r>
              <a:rPr lang="ru-RU" sz="1000" dirty="0">
                <a:solidFill>
                  <a:schemeClr val="tx1">
                    <a:lumMod val="85000"/>
                    <a:lumOff val="15000"/>
                  </a:schemeClr>
                </a:solidFill>
                <a:ea typeface="Calibri" panose="020F0502020204030204" pitchFamily="34" charset="0"/>
                <a:cs typeface="Times New Roman" panose="02020603050405020304" pitchFamily="18" charset="0"/>
              </a:rPr>
              <a:t>32200 </a:t>
            </a:r>
            <a:r>
              <a:rPr lang="en-US" sz="1000" dirty="0">
                <a:solidFill>
                  <a:schemeClr val="tx1">
                    <a:lumMod val="85000"/>
                    <a:lumOff val="15000"/>
                  </a:schemeClr>
                </a:solidFill>
                <a:ea typeface="Calibri" panose="020F0502020204030204" pitchFamily="34" charset="0"/>
                <a:cs typeface="Times New Roman" panose="02020603050405020304" pitchFamily="18" charset="0"/>
              </a:rPr>
              <a:t>)</a:t>
            </a:r>
          </a:p>
          <a:p>
            <a:pPr marL="0" indent="0">
              <a:lnSpc>
                <a:spcPct val="107000"/>
              </a:lnSpc>
              <a:spcAft>
                <a:spcPts val="800"/>
              </a:spcAft>
              <a:buNone/>
            </a:pPr>
            <a:r>
              <a:rPr lang="ru-RU" sz="1000" dirty="0" smtClean="0">
                <a:solidFill>
                  <a:schemeClr val="tx1">
                    <a:lumMod val="85000"/>
                    <a:lumOff val="15000"/>
                  </a:schemeClr>
                </a:solidFill>
                <a:ea typeface="Calibri" panose="020F0502020204030204" pitchFamily="34" charset="0"/>
                <a:cs typeface="Times New Roman" panose="02020603050405020304" pitchFamily="18" charset="0"/>
              </a:rPr>
              <a:t>Увлажняющий </a:t>
            </a:r>
            <a:r>
              <a:rPr lang="ru-RU" sz="1000" dirty="0">
                <a:solidFill>
                  <a:schemeClr val="tx1">
                    <a:lumMod val="85000"/>
                    <a:lumOff val="15000"/>
                  </a:schemeClr>
                </a:solidFill>
                <a:ea typeface="Calibri" panose="020F0502020204030204" pitchFamily="34" charset="0"/>
                <a:cs typeface="Times New Roman" panose="02020603050405020304" pitchFamily="18" charset="0"/>
              </a:rPr>
              <a:t>дневной крем-уход </a:t>
            </a:r>
            <a:r>
              <a:rPr lang="ru-RU" sz="1000" dirty="0" err="1">
                <a:solidFill>
                  <a:schemeClr val="tx1">
                    <a:lumMod val="85000"/>
                    <a:lumOff val="15000"/>
                  </a:schemeClr>
                </a:solidFill>
                <a:ea typeface="Calibri" panose="020F0502020204030204" pitchFamily="34" charset="0"/>
                <a:cs typeface="Times New Roman" panose="02020603050405020304" pitchFamily="18" charset="0"/>
              </a:rPr>
              <a:t>Ecobeauty</a:t>
            </a:r>
            <a:r>
              <a:rPr lang="ru-RU" sz="1000" dirty="0">
                <a:solidFill>
                  <a:schemeClr val="tx1">
                    <a:lumMod val="85000"/>
                    <a:lumOff val="15000"/>
                  </a:schemeClr>
                </a:solidFill>
                <a:ea typeface="Calibri" panose="020F0502020204030204" pitchFamily="34" charset="0"/>
                <a:cs typeface="Times New Roman" panose="02020603050405020304" pitchFamily="18" charset="0"/>
              </a:rPr>
              <a:t> </a:t>
            </a:r>
            <a:r>
              <a:rPr lang="en-US" sz="1000" dirty="0" smtClean="0">
                <a:solidFill>
                  <a:schemeClr val="tx1">
                    <a:lumMod val="85000"/>
                    <a:lumOff val="15000"/>
                  </a:schemeClr>
                </a:solidFill>
                <a:ea typeface="Calibri" panose="020F0502020204030204" pitchFamily="34" charset="0"/>
                <a:cs typeface="Times New Roman" panose="02020603050405020304" pitchFamily="18" charset="0"/>
              </a:rPr>
              <a:t> (</a:t>
            </a:r>
            <a:r>
              <a:rPr lang="ru-RU" sz="1000" dirty="0" smtClean="0">
                <a:solidFill>
                  <a:schemeClr val="tx1">
                    <a:lumMod val="85000"/>
                    <a:lumOff val="15000"/>
                  </a:schemeClr>
                </a:solidFill>
                <a:ea typeface="Calibri" panose="020F0502020204030204" pitchFamily="34" charset="0"/>
                <a:cs typeface="Times New Roman" panose="02020603050405020304" pitchFamily="18" charset="0"/>
              </a:rPr>
              <a:t>32199</a:t>
            </a:r>
            <a:r>
              <a:rPr lang="en-US" sz="1000" dirty="0" smtClean="0">
                <a:solidFill>
                  <a:schemeClr val="tx1">
                    <a:lumMod val="85000"/>
                    <a:lumOff val="15000"/>
                  </a:schemeClr>
                </a:solidFill>
                <a:ea typeface="Calibri" panose="020F0502020204030204" pitchFamily="34" charset="0"/>
                <a:cs typeface="Times New Roman" panose="02020603050405020304" pitchFamily="18" charset="0"/>
              </a:rPr>
              <a:t>)</a:t>
            </a:r>
            <a:endParaRPr lang="en-US" sz="1000" dirty="0">
              <a:solidFill>
                <a:schemeClr val="tx1">
                  <a:lumMod val="85000"/>
                  <a:lumOff val="15000"/>
                </a:schemeClr>
              </a:solidFill>
              <a:ea typeface="Calibri" panose="020F0502020204030204" pitchFamily="34" charset="0"/>
              <a:cs typeface="Times New Roman" panose="02020603050405020304" pitchFamily="18" charset="0"/>
            </a:endParaRPr>
          </a:p>
          <a:p>
            <a:pPr marL="0" indent="0">
              <a:lnSpc>
                <a:spcPct val="107000"/>
              </a:lnSpc>
              <a:spcAft>
                <a:spcPts val="800"/>
              </a:spcAft>
              <a:buNone/>
            </a:pPr>
            <a:r>
              <a:rPr lang="ru-RU" sz="1000" dirty="0" smtClean="0">
                <a:solidFill>
                  <a:schemeClr val="tx1">
                    <a:lumMod val="85000"/>
                    <a:lumOff val="15000"/>
                  </a:schemeClr>
                </a:solidFill>
                <a:ea typeface="Calibri" panose="020F0502020204030204" pitchFamily="34" charset="0"/>
                <a:cs typeface="Times New Roman" panose="02020603050405020304" pitchFamily="18" charset="0"/>
              </a:rPr>
              <a:t>Питательное </a:t>
            </a:r>
            <a:r>
              <a:rPr lang="ru-RU" sz="1000" dirty="0">
                <a:solidFill>
                  <a:schemeClr val="tx1">
                    <a:lumMod val="85000"/>
                    <a:lumOff val="15000"/>
                  </a:schemeClr>
                </a:solidFill>
                <a:ea typeface="Calibri" panose="020F0502020204030204" pitchFamily="34" charset="0"/>
                <a:cs typeface="Times New Roman" panose="02020603050405020304" pitchFamily="18" charset="0"/>
              </a:rPr>
              <a:t>масло для лица </a:t>
            </a:r>
            <a:r>
              <a:rPr lang="ru-RU" sz="1000" dirty="0" err="1" smtClean="0">
                <a:solidFill>
                  <a:schemeClr val="tx1">
                    <a:lumMod val="85000"/>
                    <a:lumOff val="15000"/>
                  </a:schemeClr>
                </a:solidFill>
                <a:ea typeface="Calibri" panose="020F0502020204030204" pitchFamily="34" charset="0"/>
                <a:cs typeface="Times New Roman" panose="02020603050405020304" pitchFamily="18" charset="0"/>
              </a:rPr>
              <a:t>Ecobeauty</a:t>
            </a:r>
            <a:r>
              <a:rPr lang="en-US" sz="1000" dirty="0">
                <a:solidFill>
                  <a:schemeClr val="tx1">
                    <a:lumMod val="85000"/>
                    <a:lumOff val="15000"/>
                  </a:schemeClr>
                </a:solidFill>
                <a:ea typeface="Calibri" panose="020F0502020204030204" pitchFamily="34" charset="0"/>
                <a:cs typeface="Times New Roman" panose="02020603050405020304" pitchFamily="18" charset="0"/>
              </a:rPr>
              <a:t> (</a:t>
            </a:r>
            <a:r>
              <a:rPr lang="en-US" sz="1000" dirty="0" smtClean="0">
                <a:solidFill>
                  <a:schemeClr val="tx1">
                    <a:lumMod val="85000"/>
                    <a:lumOff val="15000"/>
                  </a:schemeClr>
                </a:solidFill>
                <a:ea typeface="Calibri" panose="020F0502020204030204" pitchFamily="34" charset="0"/>
                <a:cs typeface="Times New Roman" panose="02020603050405020304" pitchFamily="18" charset="0"/>
              </a:rPr>
              <a:t>32201)</a:t>
            </a:r>
            <a:endParaRPr lang="ru-RU" sz="1000" dirty="0">
              <a:solidFill>
                <a:schemeClr val="tx1">
                  <a:lumMod val="85000"/>
                  <a:lumOff val="15000"/>
                </a:schemeClr>
              </a:solidFill>
              <a:ea typeface="Calibri" panose="020F0502020204030204" pitchFamily="34" charset="0"/>
              <a:cs typeface="Times New Roman" panose="02020603050405020304" pitchFamily="18" charset="0"/>
            </a:endParaRPr>
          </a:p>
          <a:p>
            <a:endParaRPr lang="ru-RU" sz="400" dirty="0" smtClean="0">
              <a:solidFill>
                <a:schemeClr val="tx1">
                  <a:lumMod val="65000"/>
                  <a:lumOff val="35000"/>
                </a:schemeClr>
              </a:solidFill>
              <a:cs typeface="Arial" panose="020B0604020202020204" pitchFamily="34" charset="0"/>
            </a:endParaRPr>
          </a:p>
        </p:txBody>
      </p:sp>
      <p:sp>
        <p:nvSpPr>
          <p:cNvPr id="9" name="Title 1"/>
          <p:cNvSpPr txBox="1">
            <a:spLocks/>
          </p:cNvSpPr>
          <p:nvPr/>
        </p:nvSpPr>
        <p:spPr>
          <a:xfrm>
            <a:off x="691607" y="4764943"/>
            <a:ext cx="1584176" cy="3679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ru-RU" sz="1200" b="1" dirty="0" smtClean="0">
                <a:solidFill>
                  <a:schemeClr val="tx1">
                    <a:lumMod val="65000"/>
                    <a:lumOff val="35000"/>
                  </a:schemeClr>
                </a:solidFill>
                <a:latin typeface="Arial" panose="020B0604020202020204" pitchFamily="34" charset="0"/>
                <a:cs typeface="Arial" panose="020B0604020202020204" pitchFamily="34" charset="0"/>
              </a:rPr>
              <a:t>Стр. 74 - 75</a:t>
            </a:r>
            <a:endParaRPr lang="en-US"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ctangle 7"/>
          <p:cNvSpPr/>
          <p:nvPr/>
        </p:nvSpPr>
        <p:spPr>
          <a:xfrm>
            <a:off x="-698500" y="2796531"/>
            <a:ext cx="4572000" cy="461665"/>
          </a:xfrm>
          <a:prstGeom prst="rect">
            <a:avLst/>
          </a:prstGeom>
        </p:spPr>
        <p:txBody>
          <a:bodyPr>
            <a:spAutoFit/>
          </a:bodyPr>
          <a:lstStyle/>
          <a:p>
            <a:pPr algn="ctr"/>
            <a:r>
              <a:rPr lang="ru-RU" dirty="0">
                <a:solidFill>
                  <a:srgbClr val="595959"/>
                </a:solidFill>
              </a:rPr>
              <a:t> </a:t>
            </a:r>
          </a:p>
          <a:p>
            <a:pPr algn="ctr"/>
            <a:endParaRPr lang="ru-RU" sz="600" dirty="0">
              <a:solidFill>
                <a:srgbClr val="595959"/>
              </a:solidFill>
            </a:endParaRPr>
          </a:p>
        </p:txBody>
      </p:sp>
      <p:pic>
        <p:nvPicPr>
          <p:cNvPr id="12" name="Picture 3" descr="C:\Users\melinag\Desktop\eco seru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808" y="964597"/>
            <a:ext cx="1005774" cy="29817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47243" y="4449450"/>
            <a:ext cx="1297562"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21 ББ</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31351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87474"/>
            <a:ext cx="7344816" cy="677108"/>
          </a:xfrm>
          <a:prstGeom prst="rect">
            <a:avLst/>
          </a:prstGeom>
        </p:spPr>
        <p:txBody>
          <a:bodyPr wrap="square">
            <a:spAutoFit/>
          </a:bodyPr>
          <a:lstStyle/>
          <a:p>
            <a:r>
              <a:rPr lang="ru-RU" sz="3800" dirty="0" smtClean="0">
                <a:solidFill>
                  <a:schemeClr val="tx1">
                    <a:lumMod val="65000"/>
                    <a:lumOff val="35000"/>
                  </a:schemeClr>
                </a:solidFill>
                <a:cs typeface="Arial" panose="020B0604020202020204" pitchFamily="34" charset="0"/>
              </a:rPr>
              <a:t>Должен быть в каждом заказе</a:t>
            </a:r>
            <a:endParaRPr lang="en-US" sz="3800" dirty="0">
              <a:solidFill>
                <a:schemeClr val="tx1">
                  <a:lumMod val="65000"/>
                  <a:lumOff val="35000"/>
                </a:schemeClr>
              </a:solidFill>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267744" y="915566"/>
            <a:ext cx="4273523" cy="39917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4963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599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fld id="{292A17E8-3E31-6340-9299-55479716AC89}" type="datetime1">
              <a:rPr lang="en-GB" smtClean="0">
                <a:solidFill>
                  <a:prstClr val="white"/>
                </a:solidFill>
              </a:rPr>
              <a:pPr/>
              <a:t>11/04/2016</a:t>
            </a:fld>
            <a:endParaRPr lang="sv-SE" dirty="0">
              <a:solidFill>
                <a:prstClr val="white"/>
              </a:solidFill>
            </a:endParaRPr>
          </a:p>
        </p:txBody>
      </p:sp>
      <p:sp>
        <p:nvSpPr>
          <p:cNvPr id="6" name="Footer Placeholder 5"/>
          <p:cNvSpPr>
            <a:spLocks noGrp="1"/>
          </p:cNvSpPr>
          <p:nvPr>
            <p:ph type="ftr" sz="quarter" idx="3"/>
          </p:nvPr>
        </p:nvSpPr>
        <p:spPr/>
        <p:txBody>
          <a:bodyPr/>
          <a:lstStyle/>
          <a:p>
            <a:r>
              <a:rPr lang="en-US" dirty="0" smtClean="0">
                <a:solidFill>
                  <a:prstClr val="white"/>
                </a:solidFill>
              </a:rPr>
              <a:t>Copyright ©2014 by Oriflame Cosmetics SA</a:t>
            </a:r>
            <a:endParaRPr lang="sv-SE" sz="800" dirty="0">
              <a:solidFill>
                <a:prstClr val="white"/>
              </a:solidFill>
            </a:endParaRPr>
          </a:p>
        </p:txBody>
      </p:sp>
      <p:sp>
        <p:nvSpPr>
          <p:cNvPr id="7" name="Slide Number Placeholder 6"/>
          <p:cNvSpPr>
            <a:spLocks noGrp="1"/>
          </p:cNvSpPr>
          <p:nvPr>
            <p:ph type="sldNum" sz="quarter" idx="4"/>
          </p:nvPr>
        </p:nvSpPr>
        <p:spPr/>
        <p:txBody>
          <a:bodyPr/>
          <a:lstStyle/>
          <a:p>
            <a:fld id="{F8C3A03E-2591-4D09-83D1-82A7B163E028}" type="slidenum">
              <a:rPr lang="sv-SE" smtClean="0">
                <a:solidFill>
                  <a:prstClr val="white"/>
                </a:solidFill>
              </a:rPr>
              <a:pPr/>
              <a:t>23</a:t>
            </a:fld>
            <a:endParaRPr lang="sv-SE" dirty="0">
              <a:solidFill>
                <a:prstClr val="white"/>
              </a:solidFill>
            </a:endParaRPr>
          </a:p>
        </p:txBody>
      </p:sp>
    </p:spTree>
    <p:extLst>
      <p:ext uri="{BB962C8B-B14F-4D97-AF65-F5344CB8AC3E}">
        <p14:creationId xmlns:p14="http://schemas.microsoft.com/office/powerpoint/2010/main" val="446228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031690"/>
            <a:ext cx="7772400" cy="1728192"/>
          </a:xfrm>
        </p:spPr>
        <p:txBody>
          <a:bodyPr/>
          <a:lstStyle/>
          <a:p>
            <a:r>
              <a:rPr lang="ru-RU" dirty="0" smtClean="0">
                <a:solidFill>
                  <a:schemeClr val="tx1">
                    <a:lumMod val="65000"/>
                    <a:lumOff val="35000"/>
                  </a:schemeClr>
                </a:solidFill>
                <a:latin typeface="+mn-lt"/>
                <a:cs typeface="Arial" panose="020B0604020202020204" pitchFamily="34" charset="0"/>
              </a:rPr>
              <a:t>Какая новинка бренда </a:t>
            </a:r>
            <a:r>
              <a:rPr lang="en-US" dirty="0" smtClean="0">
                <a:solidFill>
                  <a:schemeClr val="tx1">
                    <a:lumMod val="65000"/>
                    <a:lumOff val="35000"/>
                  </a:schemeClr>
                </a:solidFill>
                <a:latin typeface="+mn-lt"/>
                <a:cs typeface="Arial" panose="020B0604020202020204" pitchFamily="34" charset="0"/>
              </a:rPr>
              <a:t>The ONE</a:t>
            </a:r>
            <a:r>
              <a:rPr lang="ru-RU" dirty="0">
                <a:solidFill>
                  <a:schemeClr val="tx1">
                    <a:lumMod val="65000"/>
                    <a:lumOff val="35000"/>
                  </a:schemeClr>
                </a:solidFill>
                <a:latin typeface="+mn-lt"/>
                <a:cs typeface="Arial" panose="020B0604020202020204" pitchFamily="34" charset="0"/>
              </a:rPr>
              <a:t> </a:t>
            </a:r>
            <a:r>
              <a:rPr lang="en-US" dirty="0" smtClean="0">
                <a:solidFill>
                  <a:schemeClr val="tx1">
                    <a:lumMod val="65000"/>
                    <a:lumOff val="35000"/>
                  </a:schemeClr>
                </a:solidFill>
                <a:latin typeface="+mn-lt"/>
                <a:cs typeface="Arial" panose="020B0604020202020204" pitchFamily="34" charset="0"/>
              </a:rPr>
              <a:t/>
            </a:r>
            <a:br>
              <a:rPr lang="en-US" dirty="0" smtClean="0">
                <a:solidFill>
                  <a:schemeClr val="tx1">
                    <a:lumMod val="65000"/>
                    <a:lumOff val="35000"/>
                  </a:schemeClr>
                </a:solidFill>
                <a:latin typeface="+mn-lt"/>
                <a:cs typeface="Arial" panose="020B0604020202020204" pitchFamily="34" charset="0"/>
              </a:rPr>
            </a:br>
            <a:r>
              <a:rPr lang="ru-RU" sz="3600" b="1" dirty="0" smtClean="0">
                <a:solidFill>
                  <a:srgbClr val="FFCCFF"/>
                </a:solidFill>
                <a:effectLst>
                  <a:outerShdw blurRad="38100" dist="38100" dir="2700000" algn="tl">
                    <a:srgbClr val="000000">
                      <a:alpha val="43137"/>
                    </a:srgbClr>
                  </a:outerShdw>
                </a:effectLst>
                <a:latin typeface="+mn-lt"/>
                <a:cs typeface="Arial" panose="020B0604020202020204" pitchFamily="34" charset="0"/>
              </a:rPr>
              <a:t>обеспечивает трендовое матовое покрытие? </a:t>
            </a:r>
            <a:br>
              <a:rPr lang="ru-RU" sz="3600" b="1" dirty="0" smtClean="0">
                <a:solidFill>
                  <a:srgbClr val="FFCCFF"/>
                </a:solidFill>
                <a:effectLst>
                  <a:outerShdw blurRad="38100" dist="38100" dir="2700000" algn="tl">
                    <a:srgbClr val="000000">
                      <a:alpha val="43137"/>
                    </a:srgbClr>
                  </a:outerShdw>
                </a:effectLst>
                <a:latin typeface="+mn-lt"/>
                <a:cs typeface="Arial" panose="020B0604020202020204" pitchFamily="34" charset="0"/>
              </a:rPr>
            </a:br>
            <a:r>
              <a:rPr lang="ru-RU" dirty="0" smtClean="0">
                <a:solidFill>
                  <a:schemeClr val="tx1">
                    <a:lumMod val="65000"/>
                    <a:lumOff val="35000"/>
                  </a:schemeClr>
                </a:solidFill>
                <a:latin typeface="+mn-lt"/>
                <a:cs typeface="Arial" panose="020B0604020202020204" pitchFamily="34" charset="0"/>
              </a:rPr>
              <a:t/>
            </a:r>
            <a:br>
              <a:rPr lang="ru-RU" dirty="0" smtClean="0">
                <a:solidFill>
                  <a:schemeClr val="tx1">
                    <a:lumMod val="65000"/>
                    <a:lumOff val="35000"/>
                  </a:schemeClr>
                </a:solidFill>
                <a:latin typeface="+mn-lt"/>
                <a:cs typeface="Arial" panose="020B0604020202020204" pitchFamily="34" charset="0"/>
              </a:rPr>
            </a:br>
            <a:r>
              <a:rPr lang="ru-RU" dirty="0" smtClean="0">
                <a:solidFill>
                  <a:schemeClr val="tx1">
                    <a:lumMod val="65000"/>
                    <a:lumOff val="35000"/>
                  </a:schemeClr>
                </a:solidFill>
                <a:latin typeface="+mn-lt"/>
                <a:cs typeface="Arial" panose="020B0604020202020204" pitchFamily="34" charset="0"/>
              </a:rPr>
              <a:t/>
            </a:r>
            <a:br>
              <a:rPr lang="ru-RU" dirty="0" smtClean="0">
                <a:solidFill>
                  <a:schemeClr val="tx1">
                    <a:lumMod val="65000"/>
                    <a:lumOff val="35000"/>
                  </a:schemeClr>
                </a:solidFill>
                <a:latin typeface="+mn-lt"/>
                <a:cs typeface="Arial" panose="020B0604020202020204" pitchFamily="34" charset="0"/>
              </a:rPr>
            </a:br>
            <a:endParaRPr lang="ru-RU" dirty="0">
              <a:latin typeface="+mn-lt"/>
            </a:endParaRPr>
          </a:p>
        </p:txBody>
      </p:sp>
    </p:spTree>
    <p:extLst>
      <p:ext uri="{BB962C8B-B14F-4D97-AF65-F5344CB8AC3E}">
        <p14:creationId xmlns:p14="http://schemas.microsoft.com/office/powerpoint/2010/main" val="1853256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35469"/>
          <a:stretch/>
        </p:blipFill>
        <p:spPr>
          <a:xfrm>
            <a:off x="179512" y="411510"/>
            <a:ext cx="6552728" cy="320059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l="65240"/>
          <a:stretch/>
        </p:blipFill>
        <p:spPr>
          <a:xfrm>
            <a:off x="5868144" y="2293487"/>
            <a:ext cx="2908407" cy="2637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5057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645953" y="728519"/>
            <a:ext cx="6245709" cy="1674185"/>
          </a:xfrm>
        </p:spPr>
        <p:txBody>
          <a:bodyPr>
            <a:normAutofit fontScale="85000" lnSpcReduction="20000"/>
          </a:bodyPr>
          <a:lstStyle/>
          <a:p>
            <a:r>
              <a:rPr lang="ru-RU" sz="1600" dirty="0">
                <a:solidFill>
                  <a:srgbClr val="595959"/>
                </a:solidFill>
              </a:rPr>
              <a:t>Матовое покрытие - один из ведущих </a:t>
            </a:r>
            <a:r>
              <a:rPr lang="ru-RU" sz="1600" dirty="0" smtClean="0">
                <a:solidFill>
                  <a:srgbClr val="595959"/>
                </a:solidFill>
              </a:rPr>
              <a:t>направлений </a:t>
            </a:r>
            <a:r>
              <a:rPr lang="ru-RU" sz="1600" dirty="0">
                <a:solidFill>
                  <a:srgbClr val="595959"/>
                </a:solidFill>
              </a:rPr>
              <a:t>в декоративной косметике на рынке.</a:t>
            </a:r>
          </a:p>
          <a:p>
            <a:r>
              <a:rPr lang="ru-RU" sz="1600" dirty="0">
                <a:solidFill>
                  <a:srgbClr val="595959"/>
                </a:solidFill>
              </a:rPr>
              <a:t>Увлажняющий эффект - это критерий качества и уровня помады: чем больше ухаживающих компонентов, тем выше качество.</a:t>
            </a:r>
          </a:p>
          <a:p>
            <a:r>
              <a:rPr lang="ru-RU" sz="1600" dirty="0" smtClean="0">
                <a:solidFill>
                  <a:srgbClr val="595959"/>
                </a:solidFill>
              </a:rPr>
              <a:t>Сочетание </a:t>
            </a:r>
            <a:r>
              <a:rPr lang="ru-RU" sz="1600" dirty="0">
                <a:solidFill>
                  <a:srgbClr val="595959"/>
                </a:solidFill>
              </a:rPr>
              <a:t>матового покрытия и жидкой текстуры </a:t>
            </a:r>
            <a:r>
              <a:rPr lang="ru-RU" sz="1600" dirty="0" smtClean="0">
                <a:solidFill>
                  <a:srgbClr val="595959"/>
                </a:solidFill>
              </a:rPr>
              <a:t>помады</a:t>
            </a:r>
            <a:r>
              <a:rPr lang="en-US" sz="1600" dirty="0" smtClean="0">
                <a:solidFill>
                  <a:srgbClr val="595959"/>
                </a:solidFill>
              </a:rPr>
              <a:t> - </a:t>
            </a:r>
            <a:r>
              <a:rPr lang="ru-RU" sz="1600" dirty="0" smtClean="0">
                <a:solidFill>
                  <a:srgbClr val="595959"/>
                </a:solidFill>
              </a:rPr>
              <a:t>абсолютно новый тренд </a:t>
            </a:r>
          </a:p>
          <a:p>
            <a:r>
              <a:rPr lang="ru-RU" sz="1600" dirty="0" smtClean="0">
                <a:solidFill>
                  <a:srgbClr val="595959"/>
                </a:solidFill>
              </a:rPr>
              <a:t>10 оттенков коллекции соответствуют тенденциям сезона весна-лето 2016.</a:t>
            </a:r>
          </a:p>
          <a:p>
            <a:endParaRPr lang="ru-RU" sz="300" dirty="0">
              <a:solidFill>
                <a:srgbClr val="595959"/>
              </a:solidFill>
            </a:endParaRPr>
          </a:p>
        </p:txBody>
      </p:sp>
      <p:sp>
        <p:nvSpPr>
          <p:cNvPr id="6" name="Rectangle 5"/>
          <p:cNvSpPr/>
          <p:nvPr/>
        </p:nvSpPr>
        <p:spPr>
          <a:xfrm>
            <a:off x="438860" y="239068"/>
            <a:ext cx="7530656" cy="400110"/>
          </a:xfrm>
          <a:prstGeom prst="rect">
            <a:avLst/>
          </a:prstGeom>
        </p:spPr>
        <p:txBody>
          <a:bodyPr wrap="square">
            <a:spAutoFit/>
          </a:bodyPr>
          <a:lstStyle/>
          <a:p>
            <a:pPr lvl="0"/>
            <a:r>
              <a:rPr lang="en-US" sz="2000" b="1" dirty="0" err="1">
                <a:solidFill>
                  <a:srgbClr val="595959"/>
                </a:solidFill>
              </a:rPr>
              <a:t>Жидкая</a:t>
            </a:r>
            <a:r>
              <a:rPr lang="en-US" sz="2000" b="1" dirty="0">
                <a:solidFill>
                  <a:srgbClr val="595959"/>
                </a:solidFill>
              </a:rPr>
              <a:t> </a:t>
            </a:r>
            <a:r>
              <a:rPr lang="en-US" sz="2000" b="1" dirty="0" err="1">
                <a:solidFill>
                  <a:srgbClr val="595959"/>
                </a:solidFill>
              </a:rPr>
              <a:t>губная</a:t>
            </a:r>
            <a:r>
              <a:rPr lang="en-US" sz="2000" b="1" dirty="0">
                <a:solidFill>
                  <a:srgbClr val="595959"/>
                </a:solidFill>
              </a:rPr>
              <a:t> </a:t>
            </a:r>
            <a:r>
              <a:rPr lang="en-US" sz="2000" b="1" dirty="0" err="1">
                <a:solidFill>
                  <a:srgbClr val="595959"/>
                </a:solidFill>
              </a:rPr>
              <a:t>помада-мусс</a:t>
            </a:r>
            <a:r>
              <a:rPr lang="en-US" sz="2000" b="1" dirty="0">
                <a:solidFill>
                  <a:srgbClr val="595959"/>
                </a:solidFill>
              </a:rPr>
              <a:t> The ONE Lip Sensation</a:t>
            </a:r>
            <a:endParaRPr lang="ru-RU" sz="1400" dirty="0"/>
          </a:p>
        </p:txBody>
      </p:sp>
      <p:sp>
        <p:nvSpPr>
          <p:cNvPr id="17" name="Title 1"/>
          <p:cNvSpPr txBox="1">
            <a:spLocks/>
          </p:cNvSpPr>
          <p:nvPr/>
        </p:nvSpPr>
        <p:spPr>
          <a:xfrm>
            <a:off x="967905" y="4723457"/>
            <a:ext cx="1584176" cy="3679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ru-RU" sz="1200" b="1" dirty="0" smtClean="0">
                <a:solidFill>
                  <a:prstClr val="black">
                    <a:lumMod val="65000"/>
                    <a:lumOff val="35000"/>
                  </a:prstClr>
                </a:solidFill>
                <a:cs typeface="Arial" panose="020B0604020202020204" pitchFamily="34" charset="0"/>
              </a:rPr>
              <a:t>Стр. 2-3</a:t>
            </a:r>
            <a:endParaRPr lang="en-US" sz="1200" b="1" dirty="0">
              <a:solidFill>
                <a:prstClr val="black">
                  <a:lumMod val="65000"/>
                  <a:lumOff val="35000"/>
                </a:prstClr>
              </a:solidFill>
              <a:cs typeface="Arial" panose="020B0604020202020204" pitchFamily="34" charset="0"/>
            </a:endParaRPr>
          </a:p>
        </p:txBody>
      </p:sp>
      <p:sp>
        <p:nvSpPr>
          <p:cNvPr id="18" name="Rectangle 17"/>
          <p:cNvSpPr/>
          <p:nvPr/>
        </p:nvSpPr>
        <p:spPr>
          <a:xfrm>
            <a:off x="444817" y="3332769"/>
            <a:ext cx="2249151" cy="553998"/>
          </a:xfrm>
          <a:prstGeom prst="rect">
            <a:avLst/>
          </a:prstGeom>
        </p:spPr>
        <p:txBody>
          <a:bodyPr wrap="square">
            <a:spAutoFit/>
          </a:bodyPr>
          <a:lstStyle/>
          <a:p>
            <a:pPr algn="ctr"/>
            <a:r>
              <a:rPr lang="ru-RU" sz="1000" dirty="0" smtClean="0">
                <a:solidFill>
                  <a:srgbClr val="595959"/>
                </a:solidFill>
              </a:rPr>
              <a:t>Коды </a:t>
            </a:r>
          </a:p>
          <a:p>
            <a:pPr algn="ctr"/>
            <a:r>
              <a:rPr lang="ru-RU" sz="1000" dirty="0" smtClean="0">
                <a:solidFill>
                  <a:srgbClr val="595959"/>
                </a:solidFill>
              </a:rPr>
              <a:t>31944 – 31951, </a:t>
            </a:r>
          </a:p>
          <a:p>
            <a:pPr algn="ctr"/>
            <a:r>
              <a:rPr lang="ru-RU" sz="1000" dirty="0" smtClean="0">
                <a:solidFill>
                  <a:srgbClr val="595959"/>
                </a:solidFill>
              </a:rPr>
              <a:t>32256, 32257</a:t>
            </a:r>
            <a:endParaRPr lang="ru-RU" sz="1000" dirty="0">
              <a:solidFill>
                <a:srgbClr val="595959"/>
              </a:solidFill>
            </a:endParaRPr>
          </a:p>
        </p:txBody>
      </p:sp>
      <p:sp>
        <p:nvSpPr>
          <p:cNvPr id="10" name="Content Placeholder 4"/>
          <p:cNvSpPr>
            <a:spLocks noGrp="1"/>
          </p:cNvSpPr>
          <p:nvPr>
            <p:ph idx="10"/>
          </p:nvPr>
        </p:nvSpPr>
        <p:spPr>
          <a:xfrm>
            <a:off x="2627784" y="2463738"/>
            <a:ext cx="3152808" cy="2538282"/>
          </a:xfrm>
        </p:spPr>
        <p:txBody>
          <a:bodyPr/>
          <a:lstStyle/>
          <a:p>
            <a:pPr marL="0" indent="0">
              <a:buNone/>
            </a:pPr>
            <a:r>
              <a:rPr lang="ru-RU" b="1" dirty="0" smtClean="0">
                <a:solidFill>
                  <a:schemeClr val="tx1">
                    <a:lumMod val="65000"/>
                    <a:lumOff val="35000"/>
                  </a:schemeClr>
                </a:solidFill>
                <a:cs typeface="Arial" panose="020B0604020202020204" pitchFamily="34" charset="0"/>
              </a:rPr>
              <a:t>Преимущество </a:t>
            </a:r>
            <a:r>
              <a:rPr lang="ru-RU" b="1" dirty="0">
                <a:solidFill>
                  <a:schemeClr val="tx1">
                    <a:lumMod val="65000"/>
                    <a:lumOff val="35000"/>
                  </a:schemeClr>
                </a:solidFill>
                <a:cs typeface="Arial" panose="020B0604020202020204" pitchFamily="34" charset="0"/>
              </a:rPr>
              <a:t>помады-мусса:</a:t>
            </a:r>
          </a:p>
          <a:p>
            <a:pPr marL="0" indent="0">
              <a:buNone/>
            </a:pPr>
            <a:r>
              <a:rPr lang="ru-RU" dirty="0" smtClean="0">
                <a:solidFill>
                  <a:schemeClr val="tx1">
                    <a:lumMod val="65000"/>
                    <a:lumOff val="35000"/>
                  </a:schemeClr>
                </a:solidFill>
                <a:cs typeface="Arial" panose="020B0604020202020204" pitchFamily="34" charset="0"/>
              </a:rPr>
              <a:t>• в </a:t>
            </a:r>
            <a:r>
              <a:rPr lang="ru-RU" dirty="0">
                <a:solidFill>
                  <a:schemeClr val="tx1">
                    <a:lumMod val="65000"/>
                    <a:lumOff val="35000"/>
                  </a:schemeClr>
                </a:solidFill>
                <a:cs typeface="Arial" panose="020B0604020202020204" pitchFamily="34" charset="0"/>
              </a:rPr>
              <a:t>компонентный состав помады входят: </a:t>
            </a:r>
          </a:p>
          <a:p>
            <a:pPr marL="0" indent="0">
              <a:buNone/>
            </a:pPr>
            <a:r>
              <a:rPr lang="ru-RU" dirty="0">
                <a:solidFill>
                  <a:schemeClr val="tx1">
                    <a:lumMod val="65000"/>
                    <a:lumOff val="35000"/>
                  </a:schemeClr>
                </a:solidFill>
                <a:cs typeface="Arial" panose="020B0604020202020204" pitchFamily="34" charset="0"/>
              </a:rPr>
              <a:t> </a:t>
            </a:r>
            <a:r>
              <a:rPr lang="ru-RU" dirty="0" smtClean="0">
                <a:solidFill>
                  <a:schemeClr val="tx1">
                    <a:lumMod val="65000"/>
                    <a:lumOff val="35000"/>
                  </a:schemeClr>
                </a:solidFill>
                <a:cs typeface="Arial" panose="020B0604020202020204" pitchFamily="34" charset="0"/>
              </a:rPr>
              <a:t>- воск</a:t>
            </a:r>
            <a:r>
              <a:rPr lang="ru-RU" dirty="0">
                <a:solidFill>
                  <a:schemeClr val="tx1">
                    <a:lumMod val="65000"/>
                    <a:lumOff val="35000"/>
                  </a:schemeClr>
                </a:solidFill>
                <a:cs typeface="Arial" panose="020B0604020202020204" pitchFamily="34" charset="0"/>
              </a:rPr>
              <a:t>, дающий питание и влагу</a:t>
            </a:r>
          </a:p>
          <a:p>
            <a:pPr marL="0" indent="0">
              <a:buNone/>
            </a:pPr>
            <a:r>
              <a:rPr lang="ru-RU" dirty="0">
                <a:solidFill>
                  <a:schemeClr val="tx1">
                    <a:lumMod val="65000"/>
                    <a:lumOff val="35000"/>
                  </a:schemeClr>
                </a:solidFill>
                <a:cs typeface="Arial" panose="020B0604020202020204" pitchFamily="34" charset="0"/>
              </a:rPr>
              <a:t> </a:t>
            </a:r>
            <a:r>
              <a:rPr lang="ru-RU" dirty="0" smtClean="0">
                <a:solidFill>
                  <a:schemeClr val="tx1">
                    <a:lumMod val="65000"/>
                    <a:lumOff val="35000"/>
                  </a:schemeClr>
                </a:solidFill>
                <a:cs typeface="Arial" panose="020B0604020202020204" pitchFamily="34" charset="0"/>
              </a:rPr>
              <a:t>- витамин </a:t>
            </a:r>
            <a:r>
              <a:rPr lang="ru-RU" dirty="0">
                <a:solidFill>
                  <a:schemeClr val="tx1">
                    <a:lumMod val="65000"/>
                    <a:lumOff val="35000"/>
                  </a:schemeClr>
                </a:solidFill>
                <a:cs typeface="Arial" panose="020B0604020202020204" pitchFamily="34" charset="0"/>
              </a:rPr>
              <a:t>Е поддерживает здоровый вид губ</a:t>
            </a:r>
          </a:p>
          <a:p>
            <a:pPr marL="0" indent="0">
              <a:buNone/>
            </a:pPr>
            <a:r>
              <a:rPr lang="ru-RU" dirty="0" smtClean="0">
                <a:solidFill>
                  <a:schemeClr val="tx1">
                    <a:lumMod val="65000"/>
                    <a:lumOff val="35000"/>
                  </a:schemeClr>
                </a:solidFill>
                <a:cs typeface="Arial" panose="020B0604020202020204" pitchFamily="34" charset="0"/>
              </a:rPr>
              <a:t>- увлажняющие </a:t>
            </a:r>
            <a:r>
              <a:rPr lang="ru-RU" dirty="0">
                <a:solidFill>
                  <a:schemeClr val="tx1">
                    <a:lumMod val="65000"/>
                    <a:lumOff val="35000"/>
                  </a:schemeClr>
                </a:solidFill>
                <a:cs typeface="Arial" panose="020B0604020202020204" pitchFamily="34" charset="0"/>
              </a:rPr>
              <a:t>компоненты, </a:t>
            </a:r>
            <a:r>
              <a:rPr lang="ru-RU" dirty="0" smtClean="0">
                <a:solidFill>
                  <a:schemeClr val="tx1">
                    <a:lumMod val="65000"/>
                    <a:lumOff val="35000"/>
                  </a:schemeClr>
                </a:solidFill>
                <a:cs typeface="Arial" panose="020B0604020202020204" pitchFamily="34" charset="0"/>
              </a:rPr>
              <a:t>предотвращающие сухость кожи </a:t>
            </a:r>
            <a:r>
              <a:rPr lang="ru-RU" dirty="0">
                <a:solidFill>
                  <a:schemeClr val="tx1">
                    <a:lumMod val="65000"/>
                    <a:lumOff val="35000"/>
                  </a:schemeClr>
                </a:solidFill>
                <a:cs typeface="Arial" panose="020B0604020202020204" pitchFamily="34" charset="0"/>
              </a:rPr>
              <a:t>губ</a:t>
            </a:r>
          </a:p>
          <a:p>
            <a:pPr marL="0" indent="0">
              <a:buNone/>
            </a:pPr>
            <a:r>
              <a:rPr lang="ru-RU" dirty="0" smtClean="0">
                <a:solidFill>
                  <a:schemeClr val="tx1">
                    <a:lumMod val="65000"/>
                    <a:lumOff val="35000"/>
                  </a:schemeClr>
                </a:solidFill>
                <a:cs typeface="Arial" panose="020B0604020202020204" pitchFamily="34" charset="0"/>
              </a:rPr>
              <a:t>• удобный </a:t>
            </a:r>
            <a:r>
              <a:rPr lang="ru-RU" dirty="0">
                <a:solidFill>
                  <a:schemeClr val="tx1">
                    <a:lumMod val="65000"/>
                    <a:lumOff val="35000"/>
                  </a:schemeClr>
                </a:solidFill>
                <a:cs typeface="Arial" panose="020B0604020202020204" pitchFamily="34" charset="0"/>
              </a:rPr>
              <a:t>аппликатор </a:t>
            </a:r>
          </a:p>
        </p:txBody>
      </p:sp>
      <p:sp>
        <p:nvSpPr>
          <p:cNvPr id="11" name="Content Placeholder 5"/>
          <p:cNvSpPr>
            <a:spLocks noGrp="1"/>
          </p:cNvSpPr>
          <p:nvPr>
            <p:ph idx="11"/>
          </p:nvPr>
        </p:nvSpPr>
        <p:spPr>
          <a:xfrm>
            <a:off x="5907821" y="2463738"/>
            <a:ext cx="2983841" cy="2538282"/>
          </a:xfrm>
        </p:spPr>
        <p:txBody>
          <a:bodyPr/>
          <a:lstStyle/>
          <a:p>
            <a:endParaRPr lang="ru-RU" sz="700" dirty="0" smtClean="0">
              <a:solidFill>
                <a:schemeClr val="tx1">
                  <a:lumMod val="65000"/>
                  <a:lumOff val="35000"/>
                </a:schemeClr>
              </a:solidFill>
              <a:cs typeface="Arial" panose="020B0604020202020204" pitchFamily="34" charset="0"/>
            </a:endParaRPr>
          </a:p>
          <a:p>
            <a:endParaRPr lang="ru-RU" sz="700" dirty="0" smtClean="0">
              <a:solidFill>
                <a:schemeClr val="tx1">
                  <a:lumMod val="65000"/>
                  <a:lumOff val="35000"/>
                </a:schemeClr>
              </a:solidFill>
              <a:cs typeface="Arial" panose="020B0604020202020204" pitchFamily="34" charset="0"/>
            </a:endParaRPr>
          </a:p>
          <a:p>
            <a:endParaRPr lang="ru-RU" sz="100" dirty="0" smtClean="0">
              <a:solidFill>
                <a:schemeClr val="tx1">
                  <a:lumMod val="65000"/>
                  <a:lumOff val="35000"/>
                </a:schemeClr>
              </a:solidFill>
              <a:cs typeface="Arial" panose="020B0604020202020204" pitchFamily="34" charset="0"/>
            </a:endParaRPr>
          </a:p>
        </p:txBody>
      </p:sp>
      <p:sp>
        <p:nvSpPr>
          <p:cNvPr id="14" name="Rectangle 13"/>
          <p:cNvSpPr/>
          <p:nvPr/>
        </p:nvSpPr>
        <p:spPr>
          <a:xfrm>
            <a:off x="6046895" y="2669779"/>
            <a:ext cx="2736304" cy="2235997"/>
          </a:xfrm>
          <a:prstGeom prst="rect">
            <a:avLst/>
          </a:prstGeom>
        </p:spPr>
        <p:txBody>
          <a:bodyPr wrap="square">
            <a:spAutoFit/>
          </a:bodyPr>
          <a:lstStyle/>
          <a:p>
            <a:pPr lvl="0" algn="ctr">
              <a:lnSpc>
                <a:spcPct val="90000"/>
              </a:lnSpc>
              <a:spcBef>
                <a:spcPts val="1000"/>
              </a:spcBef>
            </a:pPr>
            <a:r>
              <a:rPr lang="ru-RU" sz="1600" b="1" dirty="0">
                <a:solidFill>
                  <a:prstClr val="black">
                    <a:lumMod val="65000"/>
                    <a:lumOff val="35000"/>
                  </a:prstClr>
                </a:solidFill>
                <a:cs typeface="Arial" panose="020B0604020202020204" pitchFamily="34" charset="0"/>
              </a:rPr>
              <a:t>Рекомендуем приобрести вместе с этим продуктом</a:t>
            </a:r>
            <a:r>
              <a:rPr lang="ru-RU" sz="1600" b="1" dirty="0" smtClean="0">
                <a:solidFill>
                  <a:prstClr val="black">
                    <a:lumMod val="65000"/>
                    <a:lumOff val="35000"/>
                  </a:prstClr>
                </a:solidFill>
                <a:cs typeface="Arial" panose="020B0604020202020204" pitchFamily="34" charset="0"/>
              </a:rPr>
              <a:t>:</a:t>
            </a:r>
          </a:p>
          <a:p>
            <a:pPr lvl="0" algn="ctr">
              <a:lnSpc>
                <a:spcPct val="90000"/>
              </a:lnSpc>
              <a:spcBef>
                <a:spcPts val="1000"/>
              </a:spcBef>
            </a:pPr>
            <a:endParaRPr lang="ru-RU" sz="500" b="1" dirty="0">
              <a:solidFill>
                <a:prstClr val="black">
                  <a:lumMod val="65000"/>
                  <a:lumOff val="35000"/>
                </a:prstClr>
              </a:solidFill>
              <a:cs typeface="Arial" panose="020B0604020202020204" pitchFamily="34" charset="0"/>
            </a:endParaRPr>
          </a:p>
          <a:p>
            <a:pPr marL="171450" lvl="0" indent="-171450">
              <a:lnSpc>
                <a:spcPct val="90000"/>
              </a:lnSpc>
              <a:spcBef>
                <a:spcPts val="1000"/>
              </a:spcBef>
              <a:buFont typeface="Arial" panose="020B0604020202020204" pitchFamily="34" charset="0"/>
              <a:buChar char="•"/>
            </a:pPr>
            <a:r>
              <a:rPr lang="ru-RU" sz="1400" dirty="0">
                <a:solidFill>
                  <a:prstClr val="black">
                    <a:lumMod val="65000"/>
                    <a:lumOff val="35000"/>
                  </a:prstClr>
                </a:solidFill>
                <a:cs typeface="Arial" panose="020B0604020202020204" pitchFamily="34" charset="0"/>
              </a:rPr>
              <a:t>М</a:t>
            </a:r>
            <a:r>
              <a:rPr lang="ru-RU" sz="1400" dirty="0" smtClean="0">
                <a:solidFill>
                  <a:prstClr val="black">
                    <a:lumMod val="65000"/>
                    <a:lumOff val="35000"/>
                  </a:prstClr>
                </a:solidFill>
                <a:cs typeface="Arial" panose="020B0604020202020204" pitchFamily="34" charset="0"/>
              </a:rPr>
              <a:t>ногофункциональный </a:t>
            </a:r>
            <a:r>
              <a:rPr lang="en-US" sz="1400" dirty="0">
                <a:solidFill>
                  <a:prstClr val="black">
                    <a:lumMod val="65000"/>
                    <a:lumOff val="35000"/>
                  </a:prstClr>
                </a:solidFill>
                <a:cs typeface="Arial" panose="020B0604020202020204" pitchFamily="34" charset="0"/>
              </a:rPr>
              <a:t>BB-</a:t>
            </a:r>
            <a:r>
              <a:rPr lang="ru-RU" sz="1400" dirty="0" smtClean="0">
                <a:solidFill>
                  <a:prstClr val="black">
                    <a:lumMod val="65000"/>
                    <a:lumOff val="35000"/>
                  </a:prstClr>
                </a:solidFill>
                <a:cs typeface="Arial" panose="020B0604020202020204" pitchFamily="34" charset="0"/>
              </a:rPr>
              <a:t>крем </a:t>
            </a:r>
            <a:r>
              <a:rPr lang="en-US" sz="1400" dirty="0" smtClean="0">
                <a:solidFill>
                  <a:prstClr val="black">
                    <a:lumMod val="65000"/>
                    <a:lumOff val="35000"/>
                  </a:prstClr>
                </a:solidFill>
                <a:cs typeface="Arial" panose="020B0604020202020204" pitchFamily="34" charset="0"/>
              </a:rPr>
              <a:t>The ONE</a:t>
            </a:r>
            <a:r>
              <a:rPr lang="ru-RU" sz="1400" dirty="0" smtClean="0">
                <a:solidFill>
                  <a:prstClr val="black">
                    <a:lumMod val="65000"/>
                    <a:lumOff val="35000"/>
                  </a:prstClr>
                </a:solidFill>
                <a:cs typeface="Arial" panose="020B0604020202020204" pitchFamily="34" charset="0"/>
              </a:rPr>
              <a:t> (31594)</a:t>
            </a:r>
            <a:endParaRPr lang="ru-RU" sz="1400" dirty="0">
              <a:solidFill>
                <a:prstClr val="black">
                  <a:lumMod val="65000"/>
                  <a:lumOff val="35000"/>
                </a:prstClr>
              </a:solidFill>
              <a:cs typeface="Arial" panose="020B0604020202020204" pitchFamily="34" charset="0"/>
            </a:endParaRPr>
          </a:p>
          <a:p>
            <a:pPr marL="171450" lvl="0" indent="-171450">
              <a:lnSpc>
                <a:spcPct val="90000"/>
              </a:lnSpc>
              <a:spcBef>
                <a:spcPts val="1000"/>
              </a:spcBef>
              <a:buFont typeface="Arial" panose="020B0604020202020204" pitchFamily="34" charset="0"/>
              <a:buChar char="•"/>
            </a:pPr>
            <a:r>
              <a:rPr lang="ru-RU" sz="1400" dirty="0" smtClean="0">
                <a:solidFill>
                  <a:prstClr val="black">
                    <a:lumMod val="65000"/>
                    <a:lumOff val="35000"/>
                  </a:prstClr>
                </a:solidFill>
                <a:cs typeface="Arial" panose="020B0604020202020204" pitchFamily="34" charset="0"/>
              </a:rPr>
              <a:t>Многофункциональная </a:t>
            </a:r>
            <a:r>
              <a:rPr lang="ru-RU" sz="1400" dirty="0">
                <a:solidFill>
                  <a:prstClr val="black">
                    <a:lumMod val="65000"/>
                    <a:lumOff val="35000"/>
                  </a:prstClr>
                </a:solidFill>
                <a:cs typeface="Arial" panose="020B0604020202020204" pitchFamily="34" charset="0"/>
              </a:rPr>
              <a:t>тушь для ресниц 5-в-1 </a:t>
            </a:r>
            <a:r>
              <a:rPr lang="ru-RU" sz="1400" dirty="0" err="1">
                <a:solidFill>
                  <a:prstClr val="black">
                    <a:lumMod val="65000"/>
                    <a:lumOff val="35000"/>
                  </a:prstClr>
                </a:solidFill>
                <a:cs typeface="Arial" panose="020B0604020202020204" pitchFamily="34" charset="0"/>
              </a:rPr>
              <a:t>The</a:t>
            </a:r>
            <a:r>
              <a:rPr lang="ru-RU" sz="1400" dirty="0">
                <a:solidFill>
                  <a:prstClr val="black">
                    <a:lumMod val="65000"/>
                    <a:lumOff val="35000"/>
                  </a:prstClr>
                </a:solidFill>
                <a:cs typeface="Arial" panose="020B0604020202020204" pitchFamily="34" charset="0"/>
              </a:rPr>
              <a:t> </a:t>
            </a:r>
            <a:r>
              <a:rPr lang="ru-RU" sz="1400" dirty="0" smtClean="0">
                <a:solidFill>
                  <a:prstClr val="black">
                    <a:lumMod val="65000"/>
                    <a:lumOff val="35000"/>
                  </a:prstClr>
                </a:solidFill>
                <a:cs typeface="Arial" panose="020B0604020202020204" pitchFamily="34" charset="0"/>
              </a:rPr>
              <a:t>O</a:t>
            </a:r>
            <a:r>
              <a:rPr lang="en-US" sz="1400" dirty="0" smtClean="0">
                <a:solidFill>
                  <a:prstClr val="black">
                    <a:lumMod val="65000"/>
                    <a:lumOff val="35000"/>
                  </a:prstClr>
                </a:solidFill>
                <a:cs typeface="Arial" panose="020B0604020202020204" pitchFamily="34" charset="0"/>
              </a:rPr>
              <a:t>NE</a:t>
            </a:r>
            <a:r>
              <a:rPr lang="ru-RU" sz="1400" dirty="0" smtClean="0">
                <a:solidFill>
                  <a:prstClr val="black">
                    <a:lumMod val="65000"/>
                    <a:lumOff val="35000"/>
                  </a:prstClr>
                </a:solidFill>
                <a:cs typeface="Arial" panose="020B0604020202020204" pitchFamily="34" charset="0"/>
              </a:rPr>
              <a:t> </a:t>
            </a:r>
            <a:r>
              <a:rPr lang="ru-RU" sz="1400" dirty="0" err="1">
                <a:solidFill>
                  <a:prstClr val="black">
                    <a:lumMod val="65000"/>
                    <a:lumOff val="35000"/>
                  </a:prstClr>
                </a:solidFill>
                <a:cs typeface="Arial" panose="020B0604020202020204" pitchFamily="34" charset="0"/>
              </a:rPr>
              <a:t>WonderLash</a:t>
            </a:r>
            <a:r>
              <a:rPr lang="ru-RU" sz="1400" dirty="0">
                <a:solidFill>
                  <a:prstClr val="black">
                    <a:lumMod val="65000"/>
                    <a:lumOff val="35000"/>
                  </a:prstClr>
                </a:solidFill>
                <a:cs typeface="Arial" panose="020B0604020202020204" pitchFamily="34" charset="0"/>
              </a:rPr>
              <a:t> (30719)</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92" t="3717" r="2092" b="41206"/>
          <a:stretch/>
        </p:blipFill>
        <p:spPr>
          <a:xfrm>
            <a:off x="962038" y="719482"/>
            <a:ext cx="1214707" cy="2563312"/>
          </a:xfrm>
          <a:prstGeom prst="rect">
            <a:avLst/>
          </a:prstGeom>
        </p:spPr>
      </p:pic>
      <p:sp>
        <p:nvSpPr>
          <p:cNvPr id="12" name="Rectangle 11"/>
          <p:cNvSpPr/>
          <p:nvPr/>
        </p:nvSpPr>
        <p:spPr>
          <a:xfrm>
            <a:off x="855445" y="4342333"/>
            <a:ext cx="1297562"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 </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ББ</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2235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1707654"/>
            <a:ext cx="7772400" cy="1728192"/>
          </a:xfrm>
        </p:spPr>
        <p:txBody>
          <a:bodyPr/>
          <a:lstStyle/>
          <a:p>
            <a:pPr marL="0" indent="0"/>
            <a:r>
              <a:rPr lang="ru-RU" dirty="0" smtClean="0">
                <a:solidFill>
                  <a:srgbClr val="595959"/>
                </a:solidFill>
                <a:latin typeface="+mn-lt"/>
                <a:cs typeface="Arial" panose="020B0604020202020204" pitchFamily="34" charset="0"/>
              </a:rPr>
              <a:t>Какой</a:t>
            </a:r>
            <a:br>
              <a:rPr lang="ru-RU" dirty="0" smtClean="0">
                <a:solidFill>
                  <a:srgbClr val="595959"/>
                </a:solidFill>
                <a:latin typeface="+mn-lt"/>
                <a:cs typeface="Arial" panose="020B0604020202020204" pitchFamily="34" charset="0"/>
              </a:rPr>
            </a:br>
            <a:r>
              <a:rPr lang="ru-RU" sz="3600" b="1" dirty="0" smtClean="0">
                <a:solidFill>
                  <a:schemeClr val="accent1">
                    <a:lumMod val="60000"/>
                    <a:lumOff val="40000"/>
                  </a:schemeClr>
                </a:solidFill>
                <a:latin typeface="+mn-lt"/>
                <a:cs typeface="Arial" panose="020B0604020202020204" pitchFamily="34" charset="0"/>
              </a:rPr>
              <a:t>многофункциональный аксессуар на лето </a:t>
            </a:r>
            <a:r>
              <a:rPr lang="ru-RU" dirty="0" smtClean="0">
                <a:solidFill>
                  <a:srgbClr val="595959"/>
                </a:solidFill>
                <a:latin typeface="+mn-lt"/>
                <a:cs typeface="Arial" panose="020B0604020202020204" pitchFamily="34" charset="0"/>
              </a:rPr>
              <a:t>вы можете приобрести в каталоге </a:t>
            </a:r>
            <a:r>
              <a:rPr lang="ru-RU" dirty="0">
                <a:solidFill>
                  <a:srgbClr val="595959"/>
                </a:solidFill>
                <a:latin typeface="+mn-lt"/>
                <a:cs typeface="Arial" panose="020B0604020202020204" pitchFamily="34" charset="0"/>
              </a:rPr>
              <a:t>№</a:t>
            </a:r>
            <a:r>
              <a:rPr lang="ru-RU" dirty="0" smtClean="0">
                <a:solidFill>
                  <a:srgbClr val="595959"/>
                </a:solidFill>
                <a:latin typeface="+mn-lt"/>
                <a:cs typeface="Arial" panose="020B0604020202020204" pitchFamily="34" charset="0"/>
              </a:rPr>
              <a:t>7 </a:t>
            </a:r>
            <a:br>
              <a:rPr lang="ru-RU" dirty="0" smtClean="0">
                <a:solidFill>
                  <a:srgbClr val="595959"/>
                </a:solidFill>
                <a:latin typeface="+mn-lt"/>
                <a:cs typeface="Arial" panose="020B0604020202020204" pitchFamily="34" charset="0"/>
              </a:rPr>
            </a:br>
            <a:r>
              <a:rPr lang="ru-RU" b="1" dirty="0" smtClean="0">
                <a:solidFill>
                  <a:schemeClr val="accent1">
                    <a:lumMod val="60000"/>
                    <a:lumOff val="40000"/>
                  </a:schemeClr>
                </a:solidFill>
                <a:latin typeface="+mn-lt"/>
                <a:cs typeface="Arial" panose="020B0604020202020204" pitchFamily="34" charset="0"/>
              </a:rPr>
              <a:t>за </a:t>
            </a:r>
            <a:r>
              <a:rPr lang="ru-RU" b="1" dirty="0">
                <a:solidFill>
                  <a:schemeClr val="accent1">
                    <a:lumMod val="60000"/>
                    <a:lumOff val="40000"/>
                  </a:schemeClr>
                </a:solidFill>
                <a:latin typeface="+mn-lt"/>
                <a:cs typeface="Arial" panose="020B0604020202020204" pitchFamily="34" charset="0"/>
              </a:rPr>
              <a:t>319 </a:t>
            </a:r>
            <a:r>
              <a:rPr lang="ru-RU" b="1" dirty="0" smtClean="0">
                <a:solidFill>
                  <a:schemeClr val="accent1">
                    <a:lumMod val="60000"/>
                    <a:lumOff val="40000"/>
                  </a:schemeClr>
                </a:solidFill>
                <a:latin typeface="+mn-lt"/>
                <a:cs typeface="Arial" panose="020B0604020202020204" pitchFamily="34" charset="0"/>
              </a:rPr>
              <a:t>рублей?</a:t>
            </a:r>
            <a:r>
              <a:rPr lang="ru-RU" b="1" dirty="0">
                <a:solidFill>
                  <a:schemeClr val="accent1">
                    <a:lumMod val="60000"/>
                    <a:lumOff val="40000"/>
                  </a:schemeClr>
                </a:solidFill>
                <a:latin typeface="+mn-lt"/>
                <a:cs typeface="Arial" panose="020B0604020202020204" pitchFamily="34" charset="0"/>
              </a:rPr>
              <a:t/>
            </a:r>
            <a:br>
              <a:rPr lang="ru-RU" b="1" dirty="0">
                <a:solidFill>
                  <a:schemeClr val="accent1">
                    <a:lumMod val="60000"/>
                    <a:lumOff val="40000"/>
                  </a:schemeClr>
                </a:solidFill>
                <a:latin typeface="+mn-lt"/>
                <a:cs typeface="Arial" panose="020B0604020202020204" pitchFamily="34" charset="0"/>
              </a:rPr>
            </a:br>
            <a:endParaRPr lang="ru-RU" dirty="0">
              <a:solidFill>
                <a:srgbClr val="595959"/>
              </a:solidFill>
              <a:latin typeface="+mn-lt"/>
              <a:cs typeface="Arial" panose="020B0604020202020204" pitchFamily="34" charset="0"/>
            </a:endParaRPr>
          </a:p>
        </p:txBody>
      </p:sp>
    </p:spTree>
    <p:extLst>
      <p:ext uri="{BB962C8B-B14F-4D97-AF65-F5344CB8AC3E}">
        <p14:creationId xmlns:p14="http://schemas.microsoft.com/office/powerpoint/2010/main" val="985044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5575" y="987574"/>
            <a:ext cx="7736187" cy="36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9043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816641" y="516964"/>
            <a:ext cx="6219038" cy="1694745"/>
          </a:xfrm>
        </p:spPr>
        <p:txBody>
          <a:bodyPr>
            <a:normAutofit/>
          </a:bodyPr>
          <a:lstStyle/>
          <a:p>
            <a:pPr lvl="0"/>
            <a:r>
              <a:rPr lang="ru-RU" sz="1600" dirty="0" smtClean="0">
                <a:solidFill>
                  <a:srgbClr val="595959"/>
                </a:solidFill>
              </a:rPr>
              <a:t>Парео выполнено в модной летней гамме и подойдет как брюнеткам, так и блондинкам.</a:t>
            </a:r>
          </a:p>
          <a:p>
            <a:pPr marL="0" lvl="0" indent="0">
              <a:buNone/>
            </a:pPr>
            <a:endParaRPr lang="en-US" sz="400" dirty="0" smtClean="0">
              <a:solidFill>
                <a:srgbClr val="595959"/>
              </a:solidFill>
            </a:endParaRPr>
          </a:p>
          <a:p>
            <a:r>
              <a:rPr lang="ru-RU" sz="1600" dirty="0" smtClean="0">
                <a:solidFill>
                  <a:srgbClr val="595959"/>
                </a:solidFill>
              </a:rPr>
              <a:t>Большое </a:t>
            </a:r>
            <a:r>
              <a:rPr lang="ru-RU" sz="1600" dirty="0">
                <a:solidFill>
                  <a:srgbClr val="595959"/>
                </a:solidFill>
              </a:rPr>
              <a:t>количество способов завязывания</a:t>
            </a:r>
            <a:r>
              <a:rPr lang="ru-RU" sz="1600" dirty="0" smtClean="0">
                <a:solidFill>
                  <a:srgbClr val="595959"/>
                </a:solidFill>
              </a:rPr>
              <a:t>.</a:t>
            </a:r>
          </a:p>
          <a:p>
            <a:r>
              <a:rPr lang="ru-RU" sz="1600" dirty="0" smtClean="0">
                <a:solidFill>
                  <a:srgbClr val="595959"/>
                </a:solidFill>
              </a:rPr>
              <a:t>В </a:t>
            </a:r>
            <a:r>
              <a:rPr lang="ru-RU" sz="1600" dirty="0">
                <a:solidFill>
                  <a:srgbClr val="595959"/>
                </a:solidFill>
              </a:rPr>
              <a:t>комплект входит золотистая застежка и инструкция, что дает еще больше возможностей для экспериментов.</a:t>
            </a:r>
          </a:p>
          <a:p>
            <a:pPr marL="0" lvl="0" indent="0">
              <a:buNone/>
            </a:pPr>
            <a:endParaRPr lang="ru-RU" sz="1600" dirty="0" smtClean="0">
              <a:solidFill>
                <a:srgbClr val="595959"/>
              </a:solidFill>
            </a:endParaRPr>
          </a:p>
          <a:p>
            <a:pPr lvl="0"/>
            <a:endParaRPr lang="ru-RU" sz="1600" dirty="0" smtClean="0">
              <a:solidFill>
                <a:srgbClr val="595959"/>
              </a:solidFill>
            </a:endParaRPr>
          </a:p>
          <a:p>
            <a:pPr lvl="0"/>
            <a:endParaRPr lang="ru-RU" sz="1600" dirty="0" smtClean="0">
              <a:solidFill>
                <a:srgbClr val="595959"/>
              </a:solidFill>
            </a:endParaRPr>
          </a:p>
          <a:p>
            <a:pPr lvl="0"/>
            <a:endParaRPr lang="ru-RU" sz="1600" dirty="0" smtClean="0">
              <a:solidFill>
                <a:srgbClr val="595959"/>
              </a:solidFill>
            </a:endParaRPr>
          </a:p>
        </p:txBody>
      </p:sp>
      <p:sp>
        <p:nvSpPr>
          <p:cNvPr id="23" name="Rectangle 22"/>
          <p:cNvSpPr/>
          <p:nvPr/>
        </p:nvSpPr>
        <p:spPr>
          <a:xfrm>
            <a:off x="650686" y="-6256"/>
            <a:ext cx="7312617" cy="523220"/>
          </a:xfrm>
          <a:prstGeom prst="rect">
            <a:avLst/>
          </a:prstGeom>
        </p:spPr>
        <p:txBody>
          <a:bodyPr wrap="square">
            <a:spAutoFit/>
          </a:bodyPr>
          <a:lstStyle/>
          <a:p>
            <a:r>
              <a:rPr lang="ru-RU" sz="2800" b="1" dirty="0" err="1" smtClean="0">
                <a:solidFill>
                  <a:schemeClr val="tx1">
                    <a:lumMod val="65000"/>
                    <a:lumOff val="35000"/>
                  </a:schemeClr>
                </a:solidFill>
                <a:cs typeface="Arial" panose="020B0604020202020204" pitchFamily="34" charset="0"/>
              </a:rPr>
              <a:t>Парео</a:t>
            </a:r>
            <a:r>
              <a:rPr lang="ru-RU" sz="2800" b="1" dirty="0" smtClean="0">
                <a:solidFill>
                  <a:schemeClr val="tx1">
                    <a:lumMod val="65000"/>
                    <a:lumOff val="35000"/>
                  </a:schemeClr>
                </a:solidFill>
                <a:cs typeface="Arial" panose="020B0604020202020204" pitchFamily="34" charset="0"/>
              </a:rPr>
              <a:t> </a:t>
            </a:r>
            <a:r>
              <a:rPr lang="ru-RU" sz="2800" b="1" dirty="0">
                <a:solidFill>
                  <a:schemeClr val="tx1">
                    <a:lumMod val="65000"/>
                    <a:lumOff val="35000"/>
                  </a:schemeClr>
                </a:solidFill>
                <a:cs typeface="Arial" panose="020B0604020202020204" pitchFamily="34" charset="0"/>
              </a:rPr>
              <a:t>«Летний бриз»</a:t>
            </a:r>
            <a:endParaRPr lang="en-US" sz="2800" b="1" dirty="0">
              <a:solidFill>
                <a:schemeClr val="tx1">
                  <a:lumMod val="65000"/>
                  <a:lumOff val="35000"/>
                </a:schemeClr>
              </a:solidFill>
              <a:cs typeface="Arial" panose="020B0604020202020204" pitchFamily="34" charset="0"/>
            </a:endParaRPr>
          </a:p>
        </p:txBody>
      </p:sp>
      <p:sp>
        <p:nvSpPr>
          <p:cNvPr id="9" name="Title 1"/>
          <p:cNvSpPr txBox="1">
            <a:spLocks/>
          </p:cNvSpPr>
          <p:nvPr/>
        </p:nvSpPr>
        <p:spPr>
          <a:xfrm>
            <a:off x="650686" y="4623978"/>
            <a:ext cx="1584176" cy="3679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ru-RU" sz="1200" b="1" dirty="0" smtClean="0">
                <a:solidFill>
                  <a:schemeClr val="tx1">
                    <a:lumMod val="65000"/>
                    <a:lumOff val="35000"/>
                  </a:schemeClr>
                </a:solidFill>
                <a:latin typeface="Arial" panose="020B0604020202020204" pitchFamily="34" charset="0"/>
                <a:cs typeface="Arial" panose="020B0604020202020204" pitchFamily="34" charset="0"/>
              </a:rPr>
              <a:t>Стр. 134 - 135</a:t>
            </a:r>
            <a:endParaRPr lang="en-US"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ctangle 11"/>
          <p:cNvSpPr/>
          <p:nvPr/>
        </p:nvSpPr>
        <p:spPr>
          <a:xfrm>
            <a:off x="755463" y="4119455"/>
            <a:ext cx="2009741" cy="646331"/>
          </a:xfrm>
          <a:prstGeom prst="rect">
            <a:avLst/>
          </a:prstGeom>
        </p:spPr>
        <p:txBody>
          <a:bodyPr wrap="square">
            <a:spAutoFit/>
          </a:bodyPr>
          <a:lstStyle/>
          <a:p>
            <a:pPr algn="ctr"/>
            <a:r>
              <a:rPr lang="ru-RU" sz="1200" dirty="0" err="1">
                <a:solidFill>
                  <a:srgbClr val="595959"/>
                </a:solidFill>
              </a:rPr>
              <a:t>П</a:t>
            </a:r>
            <a:r>
              <a:rPr lang="ru-RU" sz="1200" dirty="0" err="1" smtClean="0">
                <a:solidFill>
                  <a:srgbClr val="595959"/>
                </a:solidFill>
              </a:rPr>
              <a:t>арео</a:t>
            </a:r>
            <a:endParaRPr lang="ru-RU" sz="1200" dirty="0" smtClean="0">
              <a:solidFill>
                <a:srgbClr val="595959"/>
              </a:solidFill>
            </a:endParaRPr>
          </a:p>
          <a:p>
            <a:pPr algn="ctr"/>
            <a:r>
              <a:rPr lang="ru-RU" sz="1200" dirty="0" smtClean="0">
                <a:solidFill>
                  <a:srgbClr val="595959"/>
                </a:solidFill>
              </a:rPr>
              <a:t>Код 28986</a:t>
            </a:r>
          </a:p>
          <a:p>
            <a:pPr algn="ctr"/>
            <a:endParaRPr lang="ru-RU" sz="1200" dirty="0">
              <a:solidFill>
                <a:srgbClr val="595959"/>
              </a:solidFill>
            </a:endParaRPr>
          </a:p>
        </p:txBody>
      </p:sp>
      <p:sp>
        <p:nvSpPr>
          <p:cNvPr id="7" name="Content Placeholder 13"/>
          <p:cNvSpPr txBox="1">
            <a:spLocks/>
          </p:cNvSpPr>
          <p:nvPr/>
        </p:nvSpPr>
        <p:spPr>
          <a:xfrm>
            <a:off x="2805578" y="2337382"/>
            <a:ext cx="3295411" cy="2754648"/>
          </a:xfrm>
          <a:prstGeom prst="rect">
            <a:avLst/>
          </a:prstGeom>
          <a:ln>
            <a:solidFill>
              <a:schemeClr val="bg1">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dirty="0" err="1" smtClean="0">
                <a:solidFill>
                  <a:srgbClr val="595959"/>
                </a:solidFill>
              </a:rPr>
              <a:t>Парео</a:t>
            </a:r>
            <a:r>
              <a:rPr lang="ru-RU" b="1" dirty="0" smtClean="0">
                <a:solidFill>
                  <a:srgbClr val="595959"/>
                </a:solidFill>
              </a:rPr>
              <a:t> </a:t>
            </a:r>
            <a:r>
              <a:rPr lang="ru-RU" b="1" dirty="0">
                <a:solidFill>
                  <a:srgbClr val="595959"/>
                </a:solidFill>
              </a:rPr>
              <a:t>«Летний бриз</a:t>
            </a:r>
            <a:r>
              <a:rPr lang="ru-RU" b="1" dirty="0" smtClean="0">
                <a:solidFill>
                  <a:srgbClr val="595959"/>
                </a:solidFill>
              </a:rPr>
              <a:t>» - это</a:t>
            </a:r>
            <a:endParaRPr lang="ru-RU" b="1" dirty="0">
              <a:solidFill>
                <a:srgbClr val="595959"/>
              </a:solidFill>
            </a:endParaRPr>
          </a:p>
          <a:p>
            <a:pPr marL="0" indent="0">
              <a:buNone/>
            </a:pPr>
            <a:endParaRPr lang="ru-RU" sz="100" b="1" dirty="0" smtClean="0">
              <a:solidFill>
                <a:srgbClr val="595959"/>
              </a:solidFill>
            </a:endParaRPr>
          </a:p>
          <a:p>
            <a:r>
              <a:rPr lang="ru-RU" sz="1600" dirty="0" smtClean="0">
                <a:solidFill>
                  <a:srgbClr val="595959"/>
                </a:solidFill>
              </a:rPr>
              <a:t>функционально</a:t>
            </a:r>
            <a:r>
              <a:rPr lang="ru-RU" sz="1600" dirty="0">
                <a:solidFill>
                  <a:srgbClr val="595959"/>
                </a:solidFill>
              </a:rPr>
              <a:t>: </a:t>
            </a:r>
          </a:p>
          <a:p>
            <a:pPr marL="0" indent="0">
              <a:buNone/>
            </a:pPr>
            <a:r>
              <a:rPr lang="ru-RU" sz="1600" dirty="0" smtClean="0">
                <a:solidFill>
                  <a:srgbClr val="595959"/>
                </a:solidFill>
              </a:rPr>
              <a:t>можно </a:t>
            </a:r>
            <a:r>
              <a:rPr lang="ru-RU" sz="1600" dirty="0">
                <a:solidFill>
                  <a:srgbClr val="595959"/>
                </a:solidFill>
              </a:rPr>
              <a:t>носить как на пляже в качестве парео или головного убора, так и в городе в качестве топа или шарфа.</a:t>
            </a:r>
          </a:p>
          <a:p>
            <a:pPr marL="0" indent="0">
              <a:buNone/>
            </a:pPr>
            <a:r>
              <a:rPr lang="ru-RU" sz="1600" dirty="0" smtClean="0">
                <a:solidFill>
                  <a:srgbClr val="595959"/>
                </a:solidFill>
              </a:rPr>
              <a:t>•  </a:t>
            </a:r>
            <a:r>
              <a:rPr lang="en-US" sz="1600" dirty="0" smtClean="0">
                <a:solidFill>
                  <a:srgbClr val="595959"/>
                </a:solidFill>
              </a:rPr>
              <a:t>  </a:t>
            </a:r>
            <a:r>
              <a:rPr lang="ru-RU" sz="1600" dirty="0" smtClean="0">
                <a:solidFill>
                  <a:srgbClr val="595959"/>
                </a:solidFill>
              </a:rPr>
              <a:t>материал</a:t>
            </a:r>
            <a:r>
              <a:rPr lang="ru-RU" sz="1600" dirty="0">
                <a:solidFill>
                  <a:srgbClr val="595959"/>
                </a:solidFill>
              </a:rPr>
              <a:t>: полиэстер. </a:t>
            </a:r>
          </a:p>
          <a:p>
            <a:r>
              <a:rPr lang="ru-RU" sz="1600" dirty="0" smtClean="0">
                <a:solidFill>
                  <a:srgbClr val="595959"/>
                </a:solidFill>
              </a:rPr>
              <a:t>размер</a:t>
            </a:r>
            <a:r>
              <a:rPr lang="ru-RU" sz="1600" dirty="0">
                <a:solidFill>
                  <a:srgbClr val="595959"/>
                </a:solidFill>
              </a:rPr>
              <a:t>: 130 х 130 см. </a:t>
            </a:r>
          </a:p>
        </p:txBody>
      </p:sp>
      <p:sp>
        <p:nvSpPr>
          <p:cNvPr id="8" name="Content Placeholder 14"/>
          <p:cNvSpPr txBox="1">
            <a:spLocks/>
          </p:cNvSpPr>
          <p:nvPr/>
        </p:nvSpPr>
        <p:spPr>
          <a:xfrm>
            <a:off x="6181736" y="2336209"/>
            <a:ext cx="2816356" cy="2755821"/>
          </a:xfrm>
          <a:prstGeom prst="rect">
            <a:avLst/>
          </a:prstGeom>
          <a:ln>
            <a:solidFill>
              <a:schemeClr val="bg1">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lnSpc>
                <a:spcPct val="90000"/>
              </a:lnSpc>
              <a:spcBef>
                <a:spcPts val="1000"/>
              </a:spcBef>
              <a:buNone/>
            </a:pPr>
            <a:r>
              <a:rPr lang="ru-RU" sz="1600" b="1" dirty="0" smtClean="0">
                <a:solidFill>
                  <a:prstClr val="black">
                    <a:lumMod val="65000"/>
                    <a:lumOff val="35000"/>
                  </a:prstClr>
                </a:solidFill>
                <a:cs typeface="Arial" panose="020B0604020202020204" pitchFamily="34" charset="0"/>
              </a:rPr>
              <a:t>Рекомендуем </a:t>
            </a:r>
            <a:r>
              <a:rPr lang="ru-RU" sz="1600" b="1" dirty="0">
                <a:solidFill>
                  <a:prstClr val="black">
                    <a:lumMod val="65000"/>
                    <a:lumOff val="35000"/>
                  </a:prstClr>
                </a:solidFill>
                <a:cs typeface="Arial" panose="020B0604020202020204" pitchFamily="34" charset="0"/>
              </a:rPr>
              <a:t>приобрести вместе с этим продуктом</a:t>
            </a:r>
            <a:r>
              <a:rPr lang="ru-RU" sz="1600" b="1" dirty="0" smtClean="0">
                <a:solidFill>
                  <a:prstClr val="black">
                    <a:lumMod val="65000"/>
                    <a:lumOff val="35000"/>
                  </a:prstClr>
                </a:solidFill>
                <a:cs typeface="Arial" panose="020B0604020202020204" pitchFamily="34" charset="0"/>
              </a:rPr>
              <a:t>:</a:t>
            </a:r>
          </a:p>
          <a:p>
            <a:pPr marL="0" indent="0">
              <a:lnSpc>
                <a:spcPct val="90000"/>
              </a:lnSpc>
              <a:spcBef>
                <a:spcPts val="1000"/>
              </a:spcBef>
              <a:buNone/>
            </a:pPr>
            <a:endParaRPr lang="ru-RU" sz="100" dirty="0" smtClean="0">
              <a:solidFill>
                <a:prstClr val="black">
                  <a:lumMod val="65000"/>
                  <a:lumOff val="35000"/>
                </a:prstClr>
              </a:solidFill>
              <a:cs typeface="Arial" panose="020B0604020202020204" pitchFamily="34" charset="0"/>
            </a:endParaRPr>
          </a:p>
          <a:p>
            <a:pPr>
              <a:lnSpc>
                <a:spcPct val="90000"/>
              </a:lnSpc>
              <a:spcBef>
                <a:spcPts val="1000"/>
              </a:spcBef>
            </a:pPr>
            <a:r>
              <a:rPr lang="ru-RU" dirty="0">
                <a:solidFill>
                  <a:prstClr val="black">
                    <a:lumMod val="65000"/>
                    <a:lumOff val="35000"/>
                  </a:prstClr>
                </a:solidFill>
                <a:cs typeface="Arial" panose="020B0604020202020204" pitchFamily="34" charset="0"/>
              </a:rPr>
              <a:t>С</a:t>
            </a:r>
            <a:r>
              <a:rPr lang="ru-RU" sz="1300" dirty="0" smtClean="0">
                <a:solidFill>
                  <a:prstClr val="black">
                    <a:lumMod val="65000"/>
                    <a:lumOff val="35000"/>
                  </a:prstClr>
                </a:solidFill>
                <a:cs typeface="Arial" panose="020B0604020202020204" pitchFamily="34" charset="0"/>
              </a:rPr>
              <a:t>олнцезащитный лосьон </a:t>
            </a:r>
            <a:r>
              <a:rPr lang="ru-RU" sz="1300" dirty="0" err="1">
                <a:solidFill>
                  <a:prstClr val="black">
                    <a:lumMod val="65000"/>
                    <a:lumOff val="35000"/>
                  </a:prstClr>
                </a:solidFill>
                <a:cs typeface="Arial" panose="020B0604020202020204" pitchFamily="34" charset="0"/>
              </a:rPr>
              <a:t>Sun</a:t>
            </a:r>
            <a:r>
              <a:rPr lang="ru-RU" sz="1300" dirty="0">
                <a:solidFill>
                  <a:prstClr val="black">
                    <a:lumMod val="65000"/>
                    <a:lumOff val="35000"/>
                  </a:prstClr>
                </a:solidFill>
                <a:cs typeface="Arial" panose="020B0604020202020204" pitchFamily="34" charset="0"/>
              </a:rPr>
              <a:t> </a:t>
            </a:r>
            <a:r>
              <a:rPr lang="ru-RU" sz="1300" dirty="0" err="1" smtClean="0">
                <a:solidFill>
                  <a:prstClr val="black">
                    <a:lumMod val="65000"/>
                    <a:lumOff val="35000"/>
                  </a:prstClr>
                </a:solidFill>
                <a:cs typeface="Arial" panose="020B0604020202020204" pitchFamily="34" charset="0"/>
              </a:rPr>
              <a:t>Zone</a:t>
            </a:r>
            <a:r>
              <a:rPr lang="ru-RU" sz="1300" dirty="0" smtClean="0">
                <a:solidFill>
                  <a:prstClr val="black">
                    <a:lumMod val="65000"/>
                    <a:lumOff val="35000"/>
                  </a:prstClr>
                </a:solidFill>
                <a:cs typeface="Arial" panose="020B0604020202020204" pitchFamily="34" charset="0"/>
              </a:rPr>
              <a:t> с </a:t>
            </a:r>
            <a:r>
              <a:rPr lang="ru-RU" sz="1300" dirty="0">
                <a:solidFill>
                  <a:prstClr val="black">
                    <a:lumMod val="65000"/>
                    <a:lumOff val="35000"/>
                  </a:prstClr>
                </a:solidFill>
                <a:cs typeface="Arial" panose="020B0604020202020204" pitchFamily="34" charset="0"/>
              </a:rPr>
              <a:t>высокой </a:t>
            </a:r>
            <a:r>
              <a:rPr lang="ru-RU" sz="1300" dirty="0" smtClean="0">
                <a:solidFill>
                  <a:prstClr val="black">
                    <a:lumMod val="65000"/>
                    <a:lumOff val="35000"/>
                  </a:prstClr>
                </a:solidFill>
                <a:cs typeface="Arial" panose="020B0604020202020204" pitchFamily="34" charset="0"/>
              </a:rPr>
              <a:t>степенью защиты </a:t>
            </a:r>
            <a:r>
              <a:rPr lang="ru-RU" sz="1300" dirty="0">
                <a:solidFill>
                  <a:prstClr val="black">
                    <a:lumMod val="65000"/>
                    <a:lumOff val="35000"/>
                  </a:prstClr>
                </a:solidFill>
                <a:cs typeface="Arial" panose="020B0604020202020204" pitchFamily="34" charset="0"/>
              </a:rPr>
              <a:t>SPF </a:t>
            </a:r>
            <a:r>
              <a:rPr lang="ru-RU" sz="1300" dirty="0" smtClean="0">
                <a:solidFill>
                  <a:prstClr val="black">
                    <a:lumMod val="65000"/>
                    <a:lumOff val="35000"/>
                  </a:prstClr>
                </a:solidFill>
                <a:cs typeface="Arial" panose="020B0604020202020204" pitchFamily="34" charset="0"/>
              </a:rPr>
              <a:t>30 (23296)</a:t>
            </a:r>
            <a:endParaRPr lang="ru-RU" sz="1300" dirty="0">
              <a:solidFill>
                <a:prstClr val="black">
                  <a:lumMod val="65000"/>
                  <a:lumOff val="35000"/>
                </a:prstClr>
              </a:solidFill>
              <a:cs typeface="Arial" panose="020B0604020202020204" pitchFamily="34" charset="0"/>
            </a:endParaRPr>
          </a:p>
          <a:p>
            <a:pPr>
              <a:lnSpc>
                <a:spcPct val="90000"/>
              </a:lnSpc>
              <a:spcBef>
                <a:spcPts val="1000"/>
              </a:spcBef>
            </a:pPr>
            <a:r>
              <a:rPr lang="ru-RU" sz="1300" dirty="0" smtClean="0">
                <a:solidFill>
                  <a:prstClr val="black">
                    <a:lumMod val="65000"/>
                    <a:lumOff val="35000"/>
                  </a:prstClr>
                </a:solidFill>
                <a:cs typeface="Arial" panose="020B0604020202020204" pitchFamily="34" charset="0"/>
              </a:rPr>
              <a:t>Солнцезащитный крем </a:t>
            </a:r>
            <a:r>
              <a:rPr lang="ru-RU" sz="1300" dirty="0">
                <a:solidFill>
                  <a:prstClr val="black">
                    <a:lumMod val="65000"/>
                    <a:lumOff val="35000"/>
                  </a:prstClr>
                </a:solidFill>
                <a:cs typeface="Arial" panose="020B0604020202020204" pitchFamily="34" charset="0"/>
              </a:rPr>
              <a:t>для </a:t>
            </a:r>
            <a:r>
              <a:rPr lang="ru-RU" sz="1300" dirty="0" smtClean="0">
                <a:solidFill>
                  <a:prstClr val="black">
                    <a:lumMod val="65000"/>
                    <a:lumOff val="35000"/>
                  </a:prstClr>
                </a:solidFill>
                <a:cs typeface="Arial" panose="020B0604020202020204" pitchFamily="34" charset="0"/>
              </a:rPr>
              <a:t>лица </a:t>
            </a:r>
            <a:r>
              <a:rPr lang="ru-RU" sz="1300" dirty="0" err="1" smtClean="0">
                <a:solidFill>
                  <a:prstClr val="black">
                    <a:lumMod val="65000"/>
                    <a:lumOff val="35000"/>
                  </a:prstClr>
                </a:solidFill>
                <a:cs typeface="Arial" panose="020B0604020202020204" pitchFamily="34" charset="0"/>
              </a:rPr>
              <a:t>Sun</a:t>
            </a:r>
            <a:r>
              <a:rPr lang="ru-RU" sz="1300" dirty="0" smtClean="0">
                <a:solidFill>
                  <a:prstClr val="black">
                    <a:lumMod val="65000"/>
                    <a:lumOff val="35000"/>
                  </a:prstClr>
                </a:solidFill>
                <a:cs typeface="Arial" panose="020B0604020202020204" pitchFamily="34" charset="0"/>
              </a:rPr>
              <a:t> </a:t>
            </a:r>
            <a:r>
              <a:rPr lang="ru-RU" sz="1300" dirty="0" err="1">
                <a:solidFill>
                  <a:prstClr val="black">
                    <a:lumMod val="65000"/>
                    <a:lumOff val="35000"/>
                  </a:prstClr>
                </a:solidFill>
                <a:cs typeface="Arial" panose="020B0604020202020204" pitchFamily="34" charset="0"/>
              </a:rPr>
              <a:t>Zone</a:t>
            </a:r>
            <a:r>
              <a:rPr lang="ru-RU" sz="1300" dirty="0">
                <a:solidFill>
                  <a:prstClr val="black">
                    <a:lumMod val="65000"/>
                    <a:lumOff val="35000"/>
                  </a:prstClr>
                </a:solidFill>
                <a:cs typeface="Arial" panose="020B0604020202020204" pitchFamily="34" charset="0"/>
              </a:rPr>
              <a:t> с </a:t>
            </a:r>
            <a:r>
              <a:rPr lang="ru-RU" sz="1300" dirty="0" smtClean="0">
                <a:solidFill>
                  <a:prstClr val="black">
                    <a:lumMod val="65000"/>
                    <a:lumOff val="35000"/>
                  </a:prstClr>
                </a:solidFill>
                <a:cs typeface="Arial" panose="020B0604020202020204" pitchFamily="34" charset="0"/>
              </a:rPr>
              <a:t>высокой степенью защиты SPF 50 (23378)</a:t>
            </a:r>
          </a:p>
          <a:p>
            <a:pPr>
              <a:lnSpc>
                <a:spcPct val="90000"/>
              </a:lnSpc>
              <a:spcBef>
                <a:spcPts val="1000"/>
              </a:spcBef>
            </a:pPr>
            <a:r>
              <a:rPr lang="ru-RU" sz="1300" dirty="0" smtClean="0">
                <a:solidFill>
                  <a:prstClr val="black">
                    <a:lumMod val="65000"/>
                    <a:lumOff val="35000"/>
                  </a:prstClr>
                </a:solidFill>
                <a:cs typeface="Arial" panose="020B0604020202020204" pitchFamily="34" charset="0"/>
              </a:rPr>
              <a:t>Аксессуары из коллекции «Летний бриз»</a:t>
            </a:r>
            <a:endParaRPr lang="ru-RU" sz="1300" dirty="0">
              <a:solidFill>
                <a:prstClr val="black">
                  <a:lumMod val="65000"/>
                  <a:lumOff val="35000"/>
                </a:prstClr>
              </a:solidFill>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345" t="9038" r="3501" b="6963"/>
          <a:stretch/>
        </p:blipFill>
        <p:spPr>
          <a:xfrm>
            <a:off x="709012" y="898390"/>
            <a:ext cx="2015819" cy="2879742"/>
          </a:xfrm>
          <a:prstGeom prst="rect">
            <a:avLst/>
          </a:prstGeom>
        </p:spPr>
      </p:pic>
    </p:spTree>
    <p:extLst>
      <p:ext uri="{BB962C8B-B14F-4D97-AF65-F5344CB8AC3E}">
        <p14:creationId xmlns:p14="http://schemas.microsoft.com/office/powerpoint/2010/main" val="1429804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139702"/>
            <a:ext cx="8064896" cy="1728192"/>
          </a:xfrm>
        </p:spPr>
        <p:txBody>
          <a:bodyPr/>
          <a:lstStyle/>
          <a:p>
            <a:r>
              <a:rPr lang="ru-RU" dirty="0" smtClean="0">
                <a:solidFill>
                  <a:srgbClr val="595959"/>
                </a:solidFill>
                <a:latin typeface="+mn-lt"/>
                <a:cs typeface="Arial" panose="020B0604020202020204" pitchFamily="34" charset="0"/>
              </a:rPr>
              <a:t>Какие</a:t>
            </a:r>
            <a:r>
              <a:rPr lang="ru-RU" b="1" dirty="0" smtClean="0">
                <a:solidFill>
                  <a:schemeClr val="accent2">
                    <a:lumMod val="40000"/>
                    <a:lumOff val="60000"/>
                  </a:schemeClr>
                </a:solidFill>
                <a:latin typeface="+mn-lt"/>
                <a:cs typeface="Arial" panose="020B0604020202020204" pitchFamily="34" charset="0"/>
              </a:rPr>
              <a:t> </a:t>
            </a:r>
            <a:br>
              <a:rPr lang="ru-RU" b="1" dirty="0" smtClean="0">
                <a:solidFill>
                  <a:schemeClr val="accent2">
                    <a:lumMod val="40000"/>
                    <a:lumOff val="60000"/>
                  </a:schemeClr>
                </a:solidFill>
                <a:latin typeface="+mn-lt"/>
                <a:cs typeface="Arial" panose="020B0604020202020204" pitchFamily="34" charset="0"/>
              </a:rPr>
            </a:br>
            <a:r>
              <a:rPr lang="ru-RU" b="1" dirty="0" smtClean="0">
                <a:solidFill>
                  <a:schemeClr val="accent2">
                    <a:lumMod val="40000"/>
                    <a:lumOff val="60000"/>
                  </a:schemeClr>
                </a:solidFill>
                <a:latin typeface="+mn-lt"/>
                <a:cs typeface="Arial" panose="020B0604020202020204" pitchFamily="34" charset="0"/>
              </a:rPr>
              <a:t>продукты для роскошного ухода</a:t>
            </a:r>
            <a:br>
              <a:rPr lang="ru-RU" b="1" dirty="0" smtClean="0">
                <a:solidFill>
                  <a:schemeClr val="accent2">
                    <a:lumMod val="40000"/>
                    <a:lumOff val="60000"/>
                  </a:schemeClr>
                </a:solidFill>
                <a:latin typeface="+mn-lt"/>
                <a:cs typeface="Arial" panose="020B0604020202020204" pitchFamily="34" charset="0"/>
              </a:rPr>
            </a:br>
            <a:r>
              <a:rPr lang="ru-RU" b="1" dirty="0" smtClean="0">
                <a:solidFill>
                  <a:schemeClr val="accent2">
                    <a:lumMod val="40000"/>
                    <a:lumOff val="60000"/>
                  </a:schemeClr>
                </a:solidFill>
                <a:latin typeface="+mn-lt"/>
                <a:cs typeface="Arial" panose="020B0604020202020204" pitchFamily="34" charset="0"/>
              </a:rPr>
              <a:t>о</a:t>
            </a:r>
            <a:r>
              <a:rPr lang="ru-RU" b="1" dirty="0" smtClean="0">
                <a:solidFill>
                  <a:srgbClr val="E6B9B8"/>
                </a:solidFill>
                <a:latin typeface="+mn-lt"/>
                <a:cs typeface="Arial" panose="020B0604020202020204" pitchFamily="34" charset="0"/>
              </a:rPr>
              <a:t>т</a:t>
            </a:r>
            <a:r>
              <a:rPr lang="ru-RU" b="1" dirty="0" smtClean="0">
                <a:solidFill>
                  <a:schemeClr val="accent2">
                    <a:lumMod val="40000"/>
                    <a:lumOff val="60000"/>
                  </a:schemeClr>
                </a:solidFill>
                <a:latin typeface="+mn-lt"/>
                <a:cs typeface="Arial" panose="020B0604020202020204" pitchFamily="34" charset="0"/>
              </a:rPr>
              <a:t> </a:t>
            </a:r>
            <a:r>
              <a:rPr lang="en-US" b="1" dirty="0" smtClean="0">
                <a:solidFill>
                  <a:srgbClr val="E6B9B8"/>
                </a:solidFill>
                <a:latin typeface="+mn-lt"/>
                <a:cs typeface="Arial" panose="020B0604020202020204" pitchFamily="34" charset="0"/>
              </a:rPr>
              <a:t>Giordani Gold</a:t>
            </a:r>
            <a:r>
              <a:rPr lang="ru-RU" b="1" dirty="0" smtClean="0">
                <a:solidFill>
                  <a:srgbClr val="E6B9B8"/>
                </a:solidFill>
                <a:latin typeface="+mn-lt"/>
                <a:cs typeface="Arial" panose="020B0604020202020204" pitchFamily="34" charset="0"/>
              </a:rPr>
              <a:t/>
            </a:r>
            <a:br>
              <a:rPr lang="ru-RU" b="1" dirty="0" smtClean="0">
                <a:solidFill>
                  <a:srgbClr val="E6B9B8"/>
                </a:solidFill>
                <a:latin typeface="+mn-lt"/>
                <a:cs typeface="Arial" panose="020B0604020202020204" pitchFamily="34" charset="0"/>
              </a:rPr>
            </a:br>
            <a:r>
              <a:rPr lang="ru-RU" dirty="0" smtClean="0">
                <a:solidFill>
                  <a:schemeClr val="tx1">
                    <a:lumMod val="65000"/>
                    <a:lumOff val="35000"/>
                  </a:schemeClr>
                </a:solidFill>
                <a:latin typeface="+mn-lt"/>
                <a:cs typeface="Arial" panose="020B0604020202020204" pitchFamily="34" charset="0"/>
              </a:rPr>
              <a:t>выходят в каталоге №</a:t>
            </a:r>
            <a:r>
              <a:rPr lang="en-US" dirty="0" smtClean="0">
                <a:solidFill>
                  <a:schemeClr val="tx1">
                    <a:lumMod val="65000"/>
                    <a:lumOff val="35000"/>
                  </a:schemeClr>
                </a:solidFill>
                <a:latin typeface="+mn-lt"/>
                <a:cs typeface="Arial" panose="020B0604020202020204" pitchFamily="34" charset="0"/>
              </a:rPr>
              <a:t>7</a:t>
            </a:r>
            <a:r>
              <a:rPr lang="ru-RU" dirty="0" smtClean="0">
                <a:solidFill>
                  <a:schemeClr val="tx1">
                    <a:lumMod val="65000"/>
                    <a:lumOff val="35000"/>
                  </a:schemeClr>
                </a:solidFill>
                <a:latin typeface="+mn-lt"/>
                <a:cs typeface="Arial" panose="020B0604020202020204" pitchFamily="34" charset="0"/>
              </a:rPr>
              <a:t>? </a:t>
            </a:r>
            <a:r>
              <a:rPr lang="ru-RU" b="1" dirty="0" smtClean="0">
                <a:solidFill>
                  <a:schemeClr val="accent2">
                    <a:lumMod val="40000"/>
                    <a:lumOff val="60000"/>
                  </a:schemeClr>
                </a:solidFill>
                <a:latin typeface="+mn-lt"/>
                <a:cs typeface="Arial" panose="020B0604020202020204" pitchFamily="34" charset="0"/>
              </a:rPr>
              <a:t/>
            </a:r>
            <a:br>
              <a:rPr lang="ru-RU" b="1" dirty="0" smtClean="0">
                <a:solidFill>
                  <a:schemeClr val="accent2">
                    <a:lumMod val="40000"/>
                    <a:lumOff val="60000"/>
                  </a:schemeClr>
                </a:solidFill>
                <a:latin typeface="+mn-lt"/>
                <a:cs typeface="Arial" panose="020B0604020202020204" pitchFamily="34" charset="0"/>
              </a:rPr>
            </a:br>
            <a:r>
              <a:rPr lang="ru-RU" dirty="0">
                <a:solidFill>
                  <a:schemeClr val="tx1">
                    <a:lumMod val="65000"/>
                    <a:lumOff val="35000"/>
                  </a:schemeClr>
                </a:solidFill>
                <a:latin typeface="+mn-lt"/>
                <a:cs typeface="Arial" panose="020B0604020202020204" pitchFamily="34" charset="0"/>
              </a:rPr>
              <a:t/>
            </a:r>
            <a:br>
              <a:rPr lang="ru-RU" dirty="0">
                <a:solidFill>
                  <a:schemeClr val="tx1">
                    <a:lumMod val="65000"/>
                    <a:lumOff val="35000"/>
                  </a:schemeClr>
                </a:solidFill>
                <a:latin typeface="+mn-lt"/>
                <a:cs typeface="Arial" panose="020B0604020202020204" pitchFamily="34" charset="0"/>
              </a:rPr>
            </a:br>
            <a:r>
              <a:rPr lang="ru-RU" sz="3600" b="1" dirty="0" smtClean="0">
                <a:solidFill>
                  <a:schemeClr val="accent2">
                    <a:lumMod val="60000"/>
                    <a:lumOff val="40000"/>
                  </a:schemeClr>
                </a:solidFill>
                <a:latin typeface="+mn-lt"/>
                <a:cs typeface="Arial" panose="020B0604020202020204" pitchFamily="34" charset="0"/>
              </a:rPr>
              <a:t/>
            </a:r>
            <a:br>
              <a:rPr lang="ru-RU" sz="3600" b="1" dirty="0" smtClean="0">
                <a:solidFill>
                  <a:schemeClr val="accent2">
                    <a:lumMod val="60000"/>
                    <a:lumOff val="40000"/>
                  </a:schemeClr>
                </a:solidFill>
                <a:latin typeface="+mn-lt"/>
                <a:cs typeface="Arial" panose="020B0604020202020204" pitchFamily="34" charset="0"/>
              </a:rPr>
            </a:br>
            <a:r>
              <a:rPr lang="ru-RU" sz="3600" b="1" dirty="0" smtClean="0">
                <a:solidFill>
                  <a:schemeClr val="accent2">
                    <a:lumMod val="60000"/>
                    <a:lumOff val="40000"/>
                  </a:schemeClr>
                </a:solidFill>
                <a:latin typeface="+mn-lt"/>
                <a:cs typeface="Arial" panose="020B0604020202020204" pitchFamily="34" charset="0"/>
              </a:rPr>
              <a:t> </a:t>
            </a:r>
            <a:endParaRPr lang="ru-RU" dirty="0">
              <a:latin typeface="+mn-lt"/>
            </a:endParaRPr>
          </a:p>
        </p:txBody>
      </p:sp>
    </p:spTree>
    <p:extLst>
      <p:ext uri="{BB962C8B-B14F-4D97-AF65-F5344CB8AC3E}">
        <p14:creationId xmlns:p14="http://schemas.microsoft.com/office/powerpoint/2010/main" val="2622305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22630</TotalTime>
  <Words>2198</Words>
  <Application>Microsoft Office PowerPoint</Application>
  <PresentationFormat>On-screen Show (16:9)</PresentationFormat>
  <Paragraphs>418</Paragraphs>
  <Slides>23</Slides>
  <Notes>18</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1_Тема Office</vt:lpstr>
      <vt:lpstr>7_Тема Office</vt:lpstr>
      <vt:lpstr>8_Тема Office</vt:lpstr>
      <vt:lpstr>PowerPoint Presentation</vt:lpstr>
      <vt:lpstr>PowerPoint Presentation</vt:lpstr>
      <vt:lpstr>Какая новинка бренда The ONE  обеспечивает трендовое матовое покрытие?    </vt:lpstr>
      <vt:lpstr>PowerPoint Presentation</vt:lpstr>
      <vt:lpstr>PowerPoint Presentation</vt:lpstr>
      <vt:lpstr>Какой многофункциональный аксессуар на лето вы можете приобрести в каталоге №7  за 319 рублей? </vt:lpstr>
      <vt:lpstr>PowerPoint Presentation</vt:lpstr>
      <vt:lpstr>PowerPoint Presentation</vt:lpstr>
      <vt:lpstr>Какие  продукты для роскошного ухода от Giordani Gold выходят в каталоге №7?     </vt:lpstr>
      <vt:lpstr>PowerPoint Presentation</vt:lpstr>
      <vt:lpstr>PowerPoint Presentation</vt:lpstr>
      <vt:lpstr>Какой любимый аромат выходит в новой композиции в каталоге №7? </vt:lpstr>
      <vt:lpstr>PowerPoint Presentation</vt:lpstr>
      <vt:lpstr>PowerPoint Presentation</vt:lpstr>
      <vt:lpstr>Какая  летняя новинка в серии NovAge Ecollagen   выходит в каталоге №7?  </vt:lpstr>
      <vt:lpstr>PowerPoint Presentation</vt:lpstr>
      <vt:lpstr>PowerPoint Presentation</vt:lpstr>
      <vt:lpstr> Какой продукт-активатор  выходит в серии  Ecobeauty в каталоге №7?</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Alexeeva, Natalia</dc:creator>
  <cp:lastModifiedBy>Alexeeva, Natalia</cp:lastModifiedBy>
  <cp:revision>664</cp:revision>
  <cp:lastPrinted>2015-04-09T09:36:16Z</cp:lastPrinted>
  <dcterms:created xsi:type="dcterms:W3CDTF">2015-03-19T10:21:20Z</dcterms:created>
  <dcterms:modified xsi:type="dcterms:W3CDTF">2016-04-11T13:10:22Z</dcterms:modified>
</cp:coreProperties>
</file>