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82" r:id="rId2"/>
    <p:sldMasterId id="2147483732" r:id="rId3"/>
  </p:sldMasterIdLst>
  <p:notesMasterIdLst>
    <p:notesMasterId r:id="rId27"/>
  </p:notesMasterIdLst>
  <p:handoutMasterIdLst>
    <p:handoutMasterId r:id="rId28"/>
  </p:handoutMasterIdLst>
  <p:sldIdLst>
    <p:sldId id="257" r:id="rId4"/>
    <p:sldId id="285" r:id="rId5"/>
    <p:sldId id="258" r:id="rId6"/>
    <p:sldId id="259" r:id="rId7"/>
    <p:sldId id="310" r:id="rId8"/>
    <p:sldId id="261" r:id="rId9"/>
    <p:sldId id="262" r:id="rId10"/>
    <p:sldId id="294" r:id="rId11"/>
    <p:sldId id="291" r:id="rId12"/>
    <p:sldId id="322" r:id="rId13"/>
    <p:sldId id="324" r:id="rId14"/>
    <p:sldId id="328" r:id="rId15"/>
    <p:sldId id="329" r:id="rId16"/>
    <p:sldId id="330" r:id="rId17"/>
    <p:sldId id="316" r:id="rId18"/>
    <p:sldId id="317" r:id="rId19"/>
    <p:sldId id="318" r:id="rId20"/>
    <p:sldId id="325" r:id="rId21"/>
    <p:sldId id="326" r:id="rId22"/>
    <p:sldId id="327" r:id="rId23"/>
    <p:sldId id="280" r:id="rId24"/>
    <p:sldId id="320" r:id="rId25"/>
    <p:sldId id="287" r:id="rId26"/>
  </p:sldIdLst>
  <p:sldSz cx="9144000" cy="5143500" type="screen16x9"/>
  <p:notesSz cx="9926638" cy="67976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8A54"/>
    <a:srgbClr val="FFCCFF"/>
    <a:srgbClr val="FF99CC"/>
    <a:srgbClr val="CC0099"/>
    <a:srgbClr val="9966FF"/>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04" autoAdjust="0"/>
    <p:restoredTop sz="88455" autoAdjust="0"/>
  </p:normalViewPr>
  <p:slideViewPr>
    <p:cSldViewPr>
      <p:cViewPr varScale="1">
        <p:scale>
          <a:sx n="87" d="100"/>
          <a:sy n="87" d="100"/>
        </p:scale>
        <p:origin x="-630" y="-78"/>
      </p:cViewPr>
      <p:guideLst>
        <p:guide orient="horz" pos="2160"/>
        <p:guide orient="horz" pos="1620"/>
        <p:guide pos="2880"/>
      </p:guideLst>
    </p:cSldViewPr>
  </p:slideViewPr>
  <p:outlineViewPr>
    <p:cViewPr>
      <p:scale>
        <a:sx n="33" d="100"/>
        <a:sy n="33" d="100"/>
      </p:scale>
      <p:origin x="0" y="-948"/>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sz="quarter" idx="1"/>
          </p:nvPr>
        </p:nvSpPr>
        <p:spPr>
          <a:xfrm>
            <a:off x="5622798" y="0"/>
            <a:ext cx="4301543" cy="339884"/>
          </a:xfrm>
          <a:prstGeom prst="rect">
            <a:avLst/>
          </a:prstGeom>
        </p:spPr>
        <p:txBody>
          <a:bodyPr vert="horz" lIns="91440" tIns="45720" rIns="91440" bIns="45720" rtlCol="0"/>
          <a:lstStyle>
            <a:lvl1pPr algn="r">
              <a:defRPr sz="1200"/>
            </a:lvl1pPr>
          </a:lstStyle>
          <a:p>
            <a:fld id="{DF927050-E888-4021-BA44-06E9BCBF50FE}" type="datetimeFigureOut">
              <a:rPr lang="ru-RU" smtClean="0"/>
              <a:t>17.05.2016</a:t>
            </a:fld>
            <a:endParaRPr lang="ru-RU"/>
          </a:p>
        </p:txBody>
      </p:sp>
      <p:sp>
        <p:nvSpPr>
          <p:cNvPr id="4" name="Footer Placeholder 3"/>
          <p:cNvSpPr>
            <a:spLocks noGrp="1"/>
          </p:cNvSpPr>
          <p:nvPr>
            <p:ph type="ftr" sz="quarter" idx="2"/>
          </p:nvPr>
        </p:nvSpPr>
        <p:spPr>
          <a:xfrm>
            <a:off x="0" y="6456612"/>
            <a:ext cx="4301543" cy="339884"/>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p:cNvSpPr>
            <a:spLocks noGrp="1"/>
          </p:cNvSpPr>
          <p:nvPr>
            <p:ph type="sldNum" sz="quarter" idx="3"/>
          </p:nvPr>
        </p:nvSpPr>
        <p:spPr>
          <a:xfrm>
            <a:off x="5622798" y="6456612"/>
            <a:ext cx="4301543" cy="339884"/>
          </a:xfrm>
          <a:prstGeom prst="rect">
            <a:avLst/>
          </a:prstGeom>
        </p:spPr>
        <p:txBody>
          <a:bodyPr vert="horz" lIns="91440" tIns="45720" rIns="91440" bIns="45720" rtlCol="0" anchor="b"/>
          <a:lstStyle>
            <a:lvl1pPr algn="r">
              <a:defRPr sz="1200"/>
            </a:lvl1pPr>
          </a:lstStyle>
          <a:p>
            <a:fld id="{BDA74A17-938F-42F4-A5F8-7A0B6A280D2D}" type="slidenum">
              <a:rPr lang="ru-RU" smtClean="0"/>
              <a:t>‹#›</a:t>
            </a:fld>
            <a:endParaRPr lang="ru-RU"/>
          </a:p>
        </p:txBody>
      </p:sp>
    </p:spTree>
    <p:extLst>
      <p:ext uri="{BB962C8B-B14F-4D97-AF65-F5344CB8AC3E}">
        <p14:creationId xmlns:p14="http://schemas.microsoft.com/office/powerpoint/2010/main" val="122586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5622798" y="0"/>
            <a:ext cx="4301543" cy="339884"/>
          </a:xfrm>
          <a:prstGeom prst="rect">
            <a:avLst/>
          </a:prstGeom>
        </p:spPr>
        <p:txBody>
          <a:bodyPr vert="horz" lIns="91440" tIns="45720" rIns="91440" bIns="45720" rtlCol="0"/>
          <a:lstStyle>
            <a:lvl1pPr algn="r">
              <a:defRPr sz="1200"/>
            </a:lvl1pPr>
          </a:lstStyle>
          <a:p>
            <a:fld id="{AD1BD60D-E07F-4D29-A79B-BA37E018C887}" type="datetimeFigureOut">
              <a:rPr lang="ru-RU" smtClean="0"/>
              <a:t>17.05.2016</a:t>
            </a:fld>
            <a:endParaRPr lang="ru-RU"/>
          </a:p>
        </p:txBody>
      </p:sp>
      <p:sp>
        <p:nvSpPr>
          <p:cNvPr id="4" name="Slide Image Placeholder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992664" y="3228896"/>
            <a:ext cx="7941310" cy="30589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6456612"/>
            <a:ext cx="4301543" cy="339884"/>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5622798" y="6456612"/>
            <a:ext cx="4301543" cy="339884"/>
          </a:xfrm>
          <a:prstGeom prst="rect">
            <a:avLst/>
          </a:prstGeom>
        </p:spPr>
        <p:txBody>
          <a:bodyPr vert="horz" lIns="91440" tIns="45720" rIns="91440" bIns="45720" rtlCol="0" anchor="b"/>
          <a:lstStyle>
            <a:lvl1pPr algn="r">
              <a:defRPr sz="1200"/>
            </a:lvl1pPr>
          </a:lstStyle>
          <a:p>
            <a:fld id="{F80DFB95-1AC9-489C-A3E8-0FB4261F37B4}" type="slidenum">
              <a:rPr lang="ru-RU" smtClean="0"/>
              <a:t>‹#›</a:t>
            </a:fld>
            <a:endParaRPr lang="ru-RU"/>
          </a:p>
        </p:txBody>
      </p:sp>
    </p:spTree>
    <p:extLst>
      <p:ext uri="{BB962C8B-B14F-4D97-AF65-F5344CB8AC3E}">
        <p14:creationId xmlns:p14="http://schemas.microsoft.com/office/powerpoint/2010/main" val="2178036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F80DFB95-1AC9-489C-A3E8-0FB4261F37B4}" type="slidenum">
              <a:rPr lang="ru-RU" smtClean="0"/>
              <a:t>1</a:t>
            </a:fld>
            <a:endParaRPr lang="ru-RU"/>
          </a:p>
        </p:txBody>
      </p:sp>
    </p:spTree>
    <p:extLst>
      <p:ext uri="{BB962C8B-B14F-4D97-AF65-F5344CB8AC3E}">
        <p14:creationId xmlns:p14="http://schemas.microsoft.com/office/powerpoint/2010/main" val="3902895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12</a:t>
            </a:fld>
            <a:endParaRPr lang="ru-RU"/>
          </a:p>
        </p:txBody>
      </p:sp>
    </p:spTree>
    <p:extLst>
      <p:ext uri="{BB962C8B-B14F-4D97-AF65-F5344CB8AC3E}">
        <p14:creationId xmlns:p14="http://schemas.microsoft.com/office/powerpoint/2010/main" val="4291202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ОТРАЖАЕТ ЛИ КОЖА ТВОЙ БИОЛОГИЧЕСКИЙ ВОЗРАСТ?</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4 из 5 женщин не выглядят на свой возраст.</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Обширное инновационное исследование старения кожи </a:t>
            </a:r>
            <a:r>
              <a:rPr lang="ru-RU" sz="1100" dirty="0" err="1" smtClean="0">
                <a:effectLst/>
                <a:latin typeface="Calibri" panose="020F0502020204030204" pitchFamily="34" charset="0"/>
                <a:ea typeface="Calibri" panose="020F0502020204030204" pitchFamily="34" charset="0"/>
                <a:cs typeface="Tahoma" panose="020B0604030504040204" pitchFamily="34" charset="0"/>
              </a:rPr>
              <a:t>AgeReflect</a:t>
            </a:r>
            <a:r>
              <a:rPr lang="ru-RU" sz="1100" dirty="0" smtClean="0">
                <a:effectLst/>
                <a:latin typeface="Calibri" panose="020F0502020204030204" pitchFamily="34" charset="0"/>
                <a:ea typeface="Calibri" panose="020F0502020204030204" pitchFamily="34" charset="0"/>
                <a:cs typeface="Tahoma" panose="020B0604030504040204" pitchFamily="34" charset="0"/>
              </a:rPr>
              <a:t>™, проведенное учеными </a:t>
            </a:r>
            <a:r>
              <a:rPr lang="ru-RU" sz="1100" dirty="0" err="1" smtClean="0">
                <a:effectLst/>
                <a:latin typeface="Calibri" panose="020F0502020204030204" pitchFamily="34" charset="0"/>
                <a:ea typeface="Calibri" panose="020F0502020204030204" pitchFamily="34" charset="0"/>
                <a:cs typeface="Tahoma" panose="020B0604030504040204" pitchFamily="34" charset="0"/>
              </a:rPr>
              <a:t>Орифлэйм</a:t>
            </a:r>
            <a:r>
              <a:rPr lang="ru-RU" sz="1100" dirty="0" smtClean="0">
                <a:effectLst/>
                <a:latin typeface="Calibri" panose="020F0502020204030204" pitchFamily="34" charset="0"/>
                <a:ea typeface="Calibri" panose="020F0502020204030204" pitchFamily="34" charset="0"/>
                <a:cs typeface="Tahoma" panose="020B0604030504040204" pitchFamily="34" charset="0"/>
              </a:rPr>
              <a:t> при участии 1000 женщин по всему миру, показало: 4 из 5 женщин не выглядят на свой возраст. Анализируя многочисленные факторы старения кожи, наши ученые также идентифицировали 12 основных признаков старения, которые включают морщины, потерю упругости, тусклый цвет кожи и другие возрастные признаки. На основе этих открытий были созданы линии средств </a:t>
            </a:r>
            <a:r>
              <a:rPr lang="ru-RU" sz="1100" dirty="0" err="1" smtClean="0">
                <a:effectLst/>
                <a:latin typeface="Calibri" panose="020F0502020204030204" pitchFamily="34" charset="0"/>
                <a:ea typeface="Calibri" panose="020F0502020204030204" pitchFamily="34" charset="0"/>
                <a:cs typeface="Tahoma" panose="020B0604030504040204" pitchFamily="34" charset="0"/>
              </a:rPr>
              <a:t>NovAge</a:t>
            </a:r>
            <a:r>
              <a:rPr lang="ru-RU" sz="1100" dirty="0" smtClean="0">
                <a:effectLst/>
                <a:latin typeface="Calibri" panose="020F0502020204030204" pitchFamily="34" charset="0"/>
                <a:ea typeface="Calibri" panose="020F0502020204030204" pitchFamily="34" charset="0"/>
                <a:cs typeface="Tahoma" panose="020B0604030504040204" pitchFamily="34" charset="0"/>
              </a:rPr>
              <a:t>, каждая из которых предназначена для решения определенных проблем.</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Причина возникновения морщин – уменьшение выработки коллагена.</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Коллаген – один из необходимых структурных элементов нашей кожи. Это белок, который отвечает за форму и упругость кожи.</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Активная формула средств </a:t>
            </a:r>
            <a:r>
              <a:rPr lang="ru-RU" sz="1100" dirty="0" err="1" smtClean="0">
                <a:effectLst/>
                <a:latin typeface="Calibri" panose="020F0502020204030204" pitchFamily="34" charset="0"/>
                <a:ea typeface="Calibri" panose="020F0502020204030204" pitchFamily="34" charset="0"/>
                <a:cs typeface="Tahoma" panose="020B0604030504040204" pitchFamily="34" charset="0"/>
              </a:rPr>
              <a:t>NovAge</a:t>
            </a:r>
            <a:r>
              <a:rPr lang="ru-RU" sz="1100" dirty="0" smtClean="0">
                <a:effectLst/>
                <a:latin typeface="Calibri" panose="020F0502020204030204" pitchFamily="34" charset="0"/>
                <a:ea typeface="Calibri" panose="020F0502020204030204" pitchFamily="34" charset="0"/>
                <a:cs typeface="Tahoma" panose="020B0604030504040204" pitchFamily="34" charset="0"/>
              </a:rPr>
              <a:t> </a:t>
            </a:r>
            <a:r>
              <a:rPr lang="ru-RU" sz="1100" dirty="0" err="1" smtClean="0">
                <a:effectLst/>
                <a:latin typeface="Calibri" panose="020F0502020204030204" pitchFamily="34" charset="0"/>
                <a:ea typeface="Calibri" panose="020F0502020204030204" pitchFamily="34" charset="0"/>
                <a:cs typeface="Tahoma" panose="020B0604030504040204" pitchFamily="34" charset="0"/>
              </a:rPr>
              <a:t>Ecollagen</a:t>
            </a:r>
            <a:r>
              <a:rPr lang="ru-RU" sz="1100" dirty="0" smtClean="0">
                <a:effectLst/>
                <a:latin typeface="Calibri" panose="020F0502020204030204" pitchFamily="34" charset="0"/>
                <a:ea typeface="Calibri" panose="020F0502020204030204" pitchFamily="34" charset="0"/>
                <a:cs typeface="Tahoma" panose="020B0604030504040204" pitchFamily="34" charset="0"/>
              </a:rPr>
              <a:t>, основанная на действии 2-х ключевых ингредиентов, помогает значительно улучшить состояние кожи по признаку «глубокие морщины»</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Ключевые ингредиенты:</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ru-RU" sz="1100" b="1" dirty="0" smtClean="0">
                <a:effectLst/>
                <a:ea typeface="Times New Roman" panose="02020603050405020304" pitchFamily="18" charset="0"/>
                <a:cs typeface="Tahoma" panose="020B0604030504040204" pitchFamily="34" charset="0"/>
              </a:rPr>
              <a:t>Запатентованная </a:t>
            </a:r>
            <a:r>
              <a:rPr lang="ru-RU" sz="1100" b="1" dirty="0" err="1" smtClean="0">
                <a:effectLst/>
                <a:ea typeface="Times New Roman" panose="02020603050405020304" pitchFamily="18" charset="0"/>
                <a:cs typeface="Tahoma" panose="020B0604030504040204" pitchFamily="34" charset="0"/>
              </a:rPr>
              <a:t>Трипептид</a:t>
            </a:r>
            <a:r>
              <a:rPr lang="ru-RU" sz="1100" b="1" dirty="0" smtClean="0">
                <a:effectLst/>
                <a:ea typeface="Times New Roman" panose="02020603050405020304" pitchFamily="18" charset="0"/>
                <a:cs typeface="Tahoma" panose="020B0604030504040204" pitchFamily="34" charset="0"/>
              </a:rPr>
              <a:t>-технология</a:t>
            </a:r>
            <a:r>
              <a:rPr lang="ru-RU" sz="1100" dirty="0" smtClean="0">
                <a:effectLst/>
                <a:ea typeface="Times New Roman" panose="02020603050405020304" pitchFamily="18" charset="0"/>
                <a:cs typeface="Tahoma" panose="020B0604030504040204" pitchFamily="34" charset="0"/>
              </a:rPr>
              <a:t> основана на трех растительных пептидах, полученных из </a:t>
            </a:r>
            <a:r>
              <a:rPr lang="ru-RU" sz="1100" b="1" dirty="0" smtClean="0">
                <a:effectLst/>
                <a:ea typeface="Times New Roman" panose="02020603050405020304" pitchFamily="18" charset="0"/>
                <a:cs typeface="Tahoma" panose="020B0604030504040204" pitchFamily="34" charset="0"/>
              </a:rPr>
              <a:t>пшеницы, риса и дрожжей</a:t>
            </a:r>
            <a:r>
              <a:rPr lang="ru-RU" sz="1100" dirty="0" smtClean="0">
                <a:effectLst/>
                <a:ea typeface="Times New Roman" panose="02020603050405020304" pitchFamily="18" charset="0"/>
                <a:cs typeface="Tahoma" panose="020B0604030504040204" pitchFamily="34" charset="0"/>
              </a:rPr>
              <a:t>, которые обладают сильными </a:t>
            </a:r>
            <a:r>
              <a:rPr lang="ru-RU" sz="1100" dirty="0" err="1" smtClean="0">
                <a:effectLst/>
                <a:ea typeface="Times New Roman" panose="02020603050405020304" pitchFamily="18" charset="0"/>
                <a:cs typeface="Tahoma" panose="020B0604030504040204" pitchFamily="34" charset="0"/>
              </a:rPr>
              <a:t>антивозрастными</a:t>
            </a:r>
            <a:r>
              <a:rPr lang="ru-RU" sz="1100" dirty="0" smtClean="0">
                <a:effectLst/>
                <a:ea typeface="Times New Roman" panose="02020603050405020304" pitchFamily="18" charset="0"/>
                <a:cs typeface="Tahoma" panose="020B0604030504040204" pitchFamily="34" charset="0"/>
              </a:rPr>
              <a:t> свойствами:</a:t>
            </a:r>
            <a:endParaRPr lang="ru-RU" sz="1100" dirty="0" smtClean="0">
              <a:effectLst/>
            </a:endParaRPr>
          </a:p>
          <a:p>
            <a:pPr marL="342900" lvl="0" indent="-342900" algn="just">
              <a:lnSpc>
                <a:spcPct val="115000"/>
              </a:lnSpc>
              <a:spcAft>
                <a:spcPts val="1000"/>
              </a:spcAft>
              <a:buFont typeface="Wingdings" panose="05000000000000000000" pitchFamily="2" charset="2"/>
              <a:buChar char=""/>
            </a:pPr>
            <a:r>
              <a:rPr lang="ru-RU" sz="1100" dirty="0" smtClean="0">
                <a:effectLst/>
                <a:ea typeface="Times New Roman" panose="02020603050405020304" pitchFamily="18" charset="0"/>
                <a:cs typeface="Tahoma" panose="020B0604030504040204" pitchFamily="34" charset="0"/>
              </a:rPr>
              <a:t>пептид пшеницы защищает ДНК клеток от фотостарения, усиливая механизмы самозащиты;</a:t>
            </a:r>
            <a:endParaRPr lang="ru-RU" sz="1100" dirty="0" smtClean="0">
              <a:effectLst/>
            </a:endParaRPr>
          </a:p>
          <a:p>
            <a:pPr marL="342900" lvl="0" indent="-342900" algn="just">
              <a:lnSpc>
                <a:spcPct val="115000"/>
              </a:lnSpc>
              <a:spcAft>
                <a:spcPts val="1000"/>
              </a:spcAft>
              <a:buFont typeface="Wingdings" panose="05000000000000000000" pitchFamily="2" charset="2"/>
              <a:buChar char=""/>
            </a:pPr>
            <a:r>
              <a:rPr lang="ru-RU" sz="1100" dirty="0" smtClean="0">
                <a:effectLst/>
                <a:ea typeface="Times New Roman" panose="02020603050405020304" pitchFamily="18" charset="0"/>
                <a:cs typeface="Tahoma" panose="020B0604030504040204" pitchFamily="34" charset="0"/>
              </a:rPr>
              <a:t>пептид риса активирует клеточную энергию для ускорения синтеза коллагена;</a:t>
            </a:r>
            <a:endParaRPr lang="ru-RU" sz="1100" dirty="0" smtClean="0">
              <a:effectLst/>
            </a:endParaRPr>
          </a:p>
          <a:p>
            <a:pPr marL="342900" lvl="0" indent="-342900" algn="just">
              <a:lnSpc>
                <a:spcPct val="115000"/>
              </a:lnSpc>
              <a:spcAft>
                <a:spcPts val="1000"/>
              </a:spcAft>
              <a:buFont typeface="Wingdings" panose="05000000000000000000" pitchFamily="2" charset="2"/>
              <a:buChar char=""/>
            </a:pPr>
            <a:r>
              <a:rPr lang="ru-RU" sz="1100" dirty="0" smtClean="0">
                <a:effectLst/>
                <a:ea typeface="Times New Roman" panose="02020603050405020304" pitchFamily="18" charset="0"/>
                <a:cs typeface="Tahoma" panose="020B0604030504040204" pitchFamily="34" charset="0"/>
              </a:rPr>
              <a:t>пептид дрожжей отвечает за синтез коллагена и укрепляет структуру кожи;</a:t>
            </a:r>
          </a:p>
          <a:p>
            <a:pPr marL="0" lvl="0" indent="0" algn="just">
              <a:lnSpc>
                <a:spcPct val="115000"/>
              </a:lnSpc>
              <a:spcAft>
                <a:spcPts val="1000"/>
              </a:spcAft>
              <a:buFont typeface="Wingdings" panose="05000000000000000000" pitchFamily="2" charset="2"/>
              <a:buNone/>
            </a:pPr>
            <a:endParaRPr lang="ru-RU" sz="1100" dirty="0" smtClean="0">
              <a:effectLst/>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В лабораторных условиях каждый из этих пептидов показывает высокую способность стимулировать производство коллагена, и, объединенные вместе, они демонстрируют невероятный синергетический эффект – синтез коллагена протекает почти в два раза активнее, чем с каждым из них по отдельности***.</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ru-RU" sz="1100" b="1" dirty="0" smtClean="0">
                <a:effectLst/>
                <a:ea typeface="Times New Roman" panose="02020603050405020304" pitchFamily="18" charset="0"/>
                <a:cs typeface="Tahoma" panose="020B0604030504040204" pitchFamily="34" charset="0"/>
              </a:rPr>
              <a:t>Экстракт стволовых клеток</a:t>
            </a:r>
            <a:r>
              <a:rPr lang="ru-RU" sz="1100" dirty="0" smtClean="0">
                <a:effectLst/>
                <a:ea typeface="Times New Roman" panose="02020603050405020304" pitchFamily="18" charset="0"/>
                <a:cs typeface="Tahoma" panose="020B0604030504040204" pitchFamily="34" charset="0"/>
              </a:rPr>
              <a:t> растений семейства пасленовых стимулирует выработку коллагена и нормализует его внутриклеточное производство, нейтрализуя энзимы, которые замедляют этот процесс. Клинически доказано, что экстракт стволовых клеток растений активирует синтез коллагена больше чем на 200%**.</a:t>
            </a:r>
            <a:endParaRPr lang="ru-RU" sz="1100" dirty="0" smtClean="0">
              <a:effectLst/>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Результат – отлаженная система производства коллагена в коже, который буквально выталкивает морщины изнутри. Вы обязательно почувствуете разницу: клинические тестирования показали, что средства </a:t>
            </a:r>
            <a:r>
              <a:rPr lang="ru-RU" sz="1100" dirty="0" err="1" smtClean="0">
                <a:effectLst/>
                <a:latin typeface="Calibri" panose="020F0502020204030204" pitchFamily="34" charset="0"/>
                <a:ea typeface="Calibri" panose="020F0502020204030204" pitchFamily="34" charset="0"/>
                <a:cs typeface="Tahoma" panose="020B0604030504040204" pitchFamily="34" charset="0"/>
              </a:rPr>
              <a:t>Ecollagen</a:t>
            </a:r>
            <a:r>
              <a:rPr lang="ru-RU" sz="1100" dirty="0" smtClean="0">
                <a:effectLst/>
                <a:latin typeface="Calibri" panose="020F0502020204030204" pitchFamily="34" charset="0"/>
                <a:ea typeface="Calibri" panose="020F0502020204030204" pitchFamily="34" charset="0"/>
                <a:cs typeface="Tahoma" panose="020B0604030504040204" pitchFamily="34" charset="0"/>
              </a:rPr>
              <a:t> сокращают количество морщин на 33% за 12 недель*, делая кожу более мягкой, ровной и свежей.</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*По результатам клинических испытаний с использованием Дневного и Ночного крема против морщин</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**Экстракт стволовых клеток растений – тест </a:t>
            </a:r>
            <a:r>
              <a:rPr lang="ru-RU" sz="1100" dirty="0" err="1" smtClean="0">
                <a:effectLst/>
                <a:latin typeface="Calibri" panose="020F0502020204030204" pitchFamily="34" charset="0"/>
                <a:ea typeface="Calibri" panose="020F0502020204030204" pitchFamily="34" charset="0"/>
                <a:cs typeface="Tahoma" panose="020B0604030504040204" pitchFamily="34" charset="0"/>
              </a:rPr>
              <a:t>in</a:t>
            </a:r>
            <a:r>
              <a:rPr lang="ru-RU" sz="1100" dirty="0" smtClean="0">
                <a:effectLst/>
                <a:latin typeface="Calibri" panose="020F0502020204030204" pitchFamily="34" charset="0"/>
                <a:ea typeface="Calibri" panose="020F0502020204030204" pitchFamily="34" charset="0"/>
                <a:cs typeface="Tahoma" panose="020B0604030504040204" pitchFamily="34" charset="0"/>
              </a:rPr>
              <a:t> </a:t>
            </a:r>
            <a:r>
              <a:rPr lang="ru-RU" sz="1100" dirty="0" err="1" smtClean="0">
                <a:effectLst/>
                <a:latin typeface="Calibri" panose="020F0502020204030204" pitchFamily="34" charset="0"/>
                <a:ea typeface="Calibri" panose="020F0502020204030204" pitchFamily="34" charset="0"/>
                <a:cs typeface="Tahoma" panose="020B0604030504040204" pitchFamily="34" charset="0"/>
              </a:rPr>
              <a:t>vitro</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***Тесты </a:t>
            </a:r>
            <a:r>
              <a:rPr lang="ru-RU" sz="1100" dirty="0" err="1" smtClean="0">
                <a:effectLst/>
                <a:latin typeface="Calibri" panose="020F0502020204030204" pitchFamily="34" charset="0"/>
                <a:ea typeface="Calibri" panose="020F0502020204030204" pitchFamily="34" charset="0"/>
                <a:cs typeface="Tahoma" panose="020B0604030504040204" pitchFamily="34" charset="0"/>
              </a:rPr>
              <a:t>in</a:t>
            </a:r>
            <a:r>
              <a:rPr lang="ru-RU" sz="1100" dirty="0" smtClean="0">
                <a:effectLst/>
                <a:latin typeface="Calibri" panose="020F0502020204030204" pitchFamily="34" charset="0"/>
                <a:ea typeface="Calibri" panose="020F0502020204030204" pitchFamily="34" charset="0"/>
                <a:cs typeface="Tahoma" panose="020B0604030504040204" pitchFamily="34" charset="0"/>
              </a:rPr>
              <a:t> </a:t>
            </a:r>
            <a:r>
              <a:rPr lang="ru-RU" sz="1100" dirty="0" err="1" smtClean="0">
                <a:effectLst/>
                <a:latin typeface="Calibri" panose="020F0502020204030204" pitchFamily="34" charset="0"/>
                <a:ea typeface="Calibri" panose="020F0502020204030204" pitchFamily="34" charset="0"/>
                <a:cs typeface="Tahoma" panose="020B0604030504040204" pitchFamily="34" charset="0"/>
              </a:rPr>
              <a:t>Vitro</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На странице №33 каталога №8 представлены 6 продуктов для 4-х шагового**** комплексного ухода серии </a:t>
            </a:r>
            <a:r>
              <a:rPr lang="ru-RU" sz="1100" b="1" dirty="0" err="1" smtClean="0">
                <a:effectLst/>
                <a:latin typeface="Calibri" panose="020F0502020204030204" pitchFamily="34" charset="0"/>
                <a:ea typeface="Calibri" panose="020F0502020204030204" pitchFamily="34" charset="0"/>
                <a:cs typeface="Tahoma" panose="020B0604030504040204" pitchFamily="34" charset="0"/>
              </a:rPr>
              <a:t>NovAge</a:t>
            </a:r>
            <a:r>
              <a:rPr lang="ru-RU" sz="1100" b="1" dirty="0" smtClean="0">
                <a:effectLst/>
                <a:latin typeface="Calibri" panose="020F0502020204030204" pitchFamily="34" charset="0"/>
                <a:ea typeface="Calibri" panose="020F0502020204030204" pitchFamily="34" charset="0"/>
                <a:cs typeface="Tahoma" panose="020B0604030504040204" pitchFamily="34" charset="0"/>
              </a:rPr>
              <a:t> </a:t>
            </a:r>
            <a:r>
              <a:rPr lang="ru-RU" sz="1100" b="1" dirty="0" err="1" smtClean="0">
                <a:effectLst/>
                <a:latin typeface="Calibri" panose="020F0502020204030204" pitchFamily="34" charset="0"/>
                <a:ea typeface="Calibri" panose="020F0502020204030204" pitchFamily="34" charset="0"/>
                <a:cs typeface="Tahoma" panose="020B0604030504040204" pitchFamily="34" charset="0"/>
              </a:rPr>
              <a:t>Ecollagen</a:t>
            </a:r>
            <a:r>
              <a:rPr lang="ru-RU" sz="1100" b="1" dirty="0" smtClean="0">
                <a:effectLst/>
                <a:latin typeface="Calibri" panose="020F0502020204030204" pitchFamily="34" charset="0"/>
                <a:ea typeface="Calibri" panose="020F0502020204030204" pitchFamily="34" charset="0"/>
                <a:cs typeface="Tahoma" panose="020B0604030504040204" pitchFamily="34" charset="0"/>
              </a:rPr>
              <a:t> </a:t>
            </a:r>
            <a:r>
              <a:rPr lang="en-US" sz="1100" b="1" dirty="0" smtClean="0">
                <a:effectLst/>
                <a:latin typeface="Calibri" panose="020F0502020204030204" pitchFamily="34" charset="0"/>
                <a:ea typeface="Calibri" panose="020F0502020204030204" pitchFamily="34" charset="0"/>
                <a:cs typeface="Tahoma" panose="020B0604030504040204" pitchFamily="34" charset="0"/>
              </a:rPr>
              <a:t>Light</a:t>
            </a:r>
            <a:r>
              <a:rPr lang="ru-RU" sz="1100" dirty="0" smtClean="0">
                <a:effectLst/>
                <a:latin typeface="Calibri" panose="020F0502020204030204" pitchFamily="34" charset="0"/>
                <a:ea typeface="Calibri" panose="020F0502020204030204" pitchFamily="34" charset="0"/>
                <a:cs typeface="Tahoma" panose="020B0604030504040204" pitchFamily="34" charset="0"/>
              </a:rPr>
              <a:t>, которые Вы можете приобрести как в составе набора, так и каждое средство по отдельности.</a:t>
            </a: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15000"/>
              </a:lnSpc>
              <a:spcAft>
                <a:spcPts val="1000"/>
              </a:spcAft>
            </a:pPr>
            <a:r>
              <a:rPr lang="ru-RU" sz="1100" i="1" dirty="0" smtClean="0">
                <a:effectLst/>
                <a:latin typeface="Calibri" panose="020F0502020204030204" pitchFamily="34" charset="0"/>
                <a:ea typeface="Calibri" panose="020F0502020204030204" pitchFamily="34" charset="0"/>
                <a:cs typeface="Tahoma" panose="020B0604030504040204" pitchFamily="34" charset="0"/>
              </a:rPr>
              <a:t>Набор </a:t>
            </a:r>
            <a:r>
              <a:rPr lang="ru-RU" sz="1100" i="1" dirty="0" err="1" smtClean="0">
                <a:effectLst/>
                <a:latin typeface="Calibri" panose="020F0502020204030204" pitchFamily="34" charset="0"/>
                <a:ea typeface="Calibri" panose="020F0502020204030204" pitchFamily="34" charset="0"/>
                <a:cs typeface="Tahoma" panose="020B0604030504040204" pitchFamily="34" charset="0"/>
              </a:rPr>
              <a:t>NovAge</a:t>
            </a:r>
            <a:r>
              <a:rPr lang="ru-RU" sz="1100" i="1" dirty="0" smtClean="0">
                <a:effectLst/>
                <a:latin typeface="Calibri" panose="020F0502020204030204" pitchFamily="34" charset="0"/>
                <a:ea typeface="Calibri" panose="020F0502020204030204" pitchFamily="34" charset="0"/>
                <a:cs typeface="Tahoma" panose="020B0604030504040204" pitchFamily="34" charset="0"/>
              </a:rPr>
              <a:t> </a:t>
            </a:r>
            <a:r>
              <a:rPr lang="ru-RU" sz="1100" i="1" dirty="0" err="1" smtClean="0">
                <a:effectLst/>
                <a:latin typeface="Calibri" panose="020F0502020204030204" pitchFamily="34" charset="0"/>
                <a:ea typeface="Calibri" panose="020F0502020204030204" pitchFamily="34" charset="0"/>
                <a:cs typeface="Tahoma" panose="020B0604030504040204" pitchFamily="34" charset="0"/>
              </a:rPr>
              <a:t>Ecollagen</a:t>
            </a:r>
            <a:r>
              <a:rPr lang="ru-RU" sz="1100" i="1" dirty="0" smtClean="0">
                <a:effectLst/>
                <a:latin typeface="Calibri" panose="020F0502020204030204" pitchFamily="34" charset="0"/>
                <a:ea typeface="Calibri" panose="020F0502020204030204" pitchFamily="34" charset="0"/>
                <a:cs typeface="Tahoma" panose="020B0604030504040204" pitchFamily="34" charset="0"/>
              </a:rPr>
              <a:t> </a:t>
            </a:r>
            <a:r>
              <a:rPr lang="ru-RU" sz="1100" i="1" dirty="0" err="1" smtClean="0">
                <a:effectLst/>
                <a:latin typeface="Calibri" panose="020F0502020204030204" pitchFamily="34" charset="0"/>
                <a:ea typeface="Calibri" panose="020F0502020204030204" pitchFamily="34" charset="0"/>
                <a:cs typeface="Tahoma" panose="020B0604030504040204" pitchFamily="34" charset="0"/>
              </a:rPr>
              <a:t>Light</a:t>
            </a:r>
            <a:r>
              <a:rPr lang="ru-RU" sz="1100" i="1" dirty="0" smtClean="0">
                <a:effectLst/>
                <a:latin typeface="Calibri" panose="020F0502020204030204" pitchFamily="34" charset="0"/>
                <a:ea typeface="Calibri" panose="020F0502020204030204" pitchFamily="34" charset="0"/>
                <a:cs typeface="Tahoma" panose="020B0604030504040204" pitchFamily="34" charset="0"/>
              </a:rPr>
              <a:t> отличается тем, что включает в себя легкий крем флюид, вместо обычного дневного крема. Изменена только текстура, сделана более легкой и быстро впитывающийся, специально для обладательниц жирного типа кожи, для жаркого климата.</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****4-х шаговая система ежедневного ухода построена таким образом, что каждый шаг идеально дополняет предыдущий. Выполняя все 4 шага программы и затрачивая всего по 2 минуты утром и вечером, вы сможете достичь максимальных результатов.</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b="1" dirty="0" smtClean="0">
                <a:effectLst/>
                <a:latin typeface="Calibri" panose="020F0502020204030204" pitchFamily="34" charset="0"/>
                <a:ea typeface="Calibri" panose="020F0502020204030204" pitchFamily="34" charset="0"/>
                <a:cs typeface="Tahoma" panose="020B0604030504040204" pitchFamily="34" charset="0"/>
              </a:rPr>
              <a:t>29380 Комплексный уход против морщин </a:t>
            </a:r>
            <a:r>
              <a:rPr lang="ru-RU" sz="1100" b="1" dirty="0" err="1" smtClean="0">
                <a:effectLst/>
                <a:latin typeface="Calibri" panose="020F0502020204030204" pitchFamily="34" charset="0"/>
                <a:ea typeface="Calibri" panose="020F0502020204030204" pitchFamily="34" charset="0"/>
                <a:cs typeface="Tahoma" panose="020B0604030504040204" pitchFamily="34" charset="0"/>
              </a:rPr>
              <a:t>NovAge</a:t>
            </a:r>
            <a:r>
              <a:rPr lang="ru-RU" sz="1100" b="1" dirty="0" smtClean="0">
                <a:effectLst/>
                <a:latin typeface="Calibri" panose="020F0502020204030204" pitchFamily="34" charset="0"/>
                <a:ea typeface="Calibri" panose="020F0502020204030204" pitchFamily="34" charset="0"/>
                <a:cs typeface="Tahoma" panose="020B0604030504040204" pitchFamily="34" charset="0"/>
              </a:rPr>
              <a:t> </a:t>
            </a:r>
            <a:r>
              <a:rPr lang="ru-RU" sz="1100" b="1" dirty="0" err="1" smtClean="0">
                <a:effectLst/>
                <a:latin typeface="Calibri" panose="020F0502020204030204" pitchFamily="34" charset="0"/>
                <a:ea typeface="Calibri" panose="020F0502020204030204" pitchFamily="34" charset="0"/>
                <a:cs typeface="Tahoma" panose="020B0604030504040204" pitchFamily="34" charset="0"/>
              </a:rPr>
              <a:t>Ecollagen</a:t>
            </a:r>
            <a:r>
              <a:rPr lang="ru-RU" sz="1100" b="1" dirty="0" smtClean="0">
                <a:effectLst/>
                <a:latin typeface="Calibri" panose="020F0502020204030204" pitchFamily="34" charset="0"/>
                <a:ea typeface="Calibri" panose="020F0502020204030204" pitchFamily="34" charset="0"/>
                <a:cs typeface="Tahoma" panose="020B0604030504040204" pitchFamily="34" charset="0"/>
              </a:rPr>
              <a:t> </a:t>
            </a:r>
            <a:r>
              <a:rPr lang="ru-RU" sz="1100" b="1" dirty="0" err="1" smtClean="0">
                <a:effectLst/>
                <a:latin typeface="Calibri" panose="020F0502020204030204" pitchFamily="34" charset="0"/>
                <a:ea typeface="Calibri" panose="020F0502020204030204" pitchFamily="34" charset="0"/>
                <a:cs typeface="Tahoma" panose="020B0604030504040204" pitchFamily="34" charset="0"/>
              </a:rPr>
              <a:t>Light</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В состав набора входит: очищающая гель-пенка (200 мл); обновляющий тоник (200 мл); крем для кожи вокруг глаз против морщин (15 мл); сыворотка для лица против морщин (30 мл); легкий дневной крем против морщин SPF 15 (50 мл); ночной крем против морщин (50 мл)</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b="1" dirty="0" smtClean="0">
                <a:effectLst/>
                <a:latin typeface="Calibri" panose="020F0502020204030204" pitchFamily="34" charset="0"/>
                <a:ea typeface="Calibri" panose="020F0502020204030204" pitchFamily="34" charset="0"/>
                <a:cs typeface="Tahoma" panose="020B0604030504040204" pitchFamily="34" charset="0"/>
              </a:rPr>
              <a:t>О продуктах:</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ШАГ 1: ОЧИЩЕНИЕ</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Тщательное очищение кожи позволяет активным веществам в составе кремов и сывороток проникать глубже и действовать эффективнее. Нанесите очищающее средство на кожу лица и затем смойте водой или аккуратно удалите ватным диском. Тонизирование завершает этап очищения, удаляя оставшиеся загрязнения, освежая и насыщая кожу влагой. Смочите ватный диск и протрите лицо, избегая области вокруг глаз.</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b="1"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32596 Очищающая гель-пенка </a:t>
            </a:r>
            <a:r>
              <a:rPr lang="ru-RU" sz="1100" b="1" dirty="0" err="1"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NovAge</a:t>
            </a:r>
            <a:r>
              <a:rPr lang="ru-RU" sz="1100" b="1"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200 мл.</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гель-пенка образует при нанесении густую пену, при этом бережно очищает и удаляет загрязнения, освежая кожу и делая кожу мягкой и бархатистой.</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в основе средства лежит технология </a:t>
            </a:r>
            <a:r>
              <a:rPr lang="ru-RU" sz="1100" dirty="0" err="1"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CellActive</a:t>
            </a:r>
            <a:r>
              <a:rPr lang="ru-RU" sz="1100"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с антиоксидантным и легким осветляющим действием.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имеет легкий аромат</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флакон с дозатором – это удобство и экономичность в использовании.</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b="1"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32128 Обновляющий тоник </a:t>
            </a:r>
            <a:r>
              <a:rPr lang="ru-RU" sz="1100" b="1" dirty="0" err="1"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NovAge</a:t>
            </a:r>
            <a:r>
              <a:rPr lang="ru-RU" sz="1100" b="1"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200 мл.</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тоник с технологией </a:t>
            </a:r>
            <a:r>
              <a:rPr lang="ru-RU" sz="1100" dirty="0" err="1"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CellRenew</a:t>
            </a:r>
            <a:r>
              <a:rPr lang="ru-RU" sz="1100"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оказывает обновляющее действие за счет содержания молочной кислоты.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завершает очищение и насыщает кожу влагой, придавая ей свежесть, мягкость, гладкость и здоровое сияние.</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имеет легкий аромат.</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ШАГ 2: УХОД ЗА КОЖЕЙ ВОКРУГ ГЛАЗ</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Нежная зона вокруг глаз требует особой бережности – тонкая кожа больше подвержена растяжению и возрастным изменениям. Формулы всех кремов для кожи вокруг глаз </a:t>
            </a:r>
            <a:r>
              <a:rPr lang="ru-RU" sz="1100" dirty="0" err="1" smtClean="0">
                <a:effectLst/>
                <a:latin typeface="Calibri" panose="020F0502020204030204" pitchFamily="34" charset="0"/>
                <a:ea typeface="Calibri" panose="020F0502020204030204" pitchFamily="34" charset="0"/>
                <a:cs typeface="Tahoma" panose="020B0604030504040204" pitchFamily="34" charset="0"/>
              </a:rPr>
              <a:t>NovAge</a:t>
            </a:r>
            <a:r>
              <a:rPr lang="ru-RU" sz="1100" dirty="0" smtClean="0">
                <a:effectLst/>
                <a:latin typeface="Calibri" panose="020F0502020204030204" pitchFamily="34" charset="0"/>
                <a:ea typeface="Calibri" panose="020F0502020204030204" pitchFamily="34" charset="0"/>
                <a:cs typeface="Tahoma" panose="020B0604030504040204" pitchFamily="34" charset="0"/>
              </a:rPr>
              <a:t> специально разработаны таким образом, чтобы обеспечить наиболее деликатный и в то же время эффективный уход. Нанесите крем при помощи специального роликового аппликатора и вбивайте, с помощью безымянного пальцем, нежными похлопывающими движениями, в область кожи вокруг глаз, до полного впитывания.</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b="1"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31546 Крем для кожи вокруг глаз против морщин </a:t>
            </a:r>
            <a:r>
              <a:rPr lang="ru-RU" sz="1100" b="1" dirty="0" err="1"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NovAge</a:t>
            </a:r>
            <a:r>
              <a:rPr lang="ru-RU" sz="1100" b="1"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a:t>
            </a:r>
            <a:r>
              <a:rPr lang="ru-RU" sz="1100" b="1" dirty="0" err="1"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Ecollagen</a:t>
            </a:r>
            <a:r>
              <a:rPr lang="ru-RU" sz="1100" b="1"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15мл.</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ru-RU" sz="1100" dirty="0" smtClean="0">
                <a:solidFill>
                  <a:srgbClr val="000000"/>
                </a:solidFill>
                <a:effectLst/>
                <a:cs typeface="Calibri" panose="020F0502020204030204" pitchFamily="34" charset="0"/>
              </a:rPr>
              <a:t>при регулярном применении заметно сокращает морщины вокруг глаз, </a:t>
            </a:r>
            <a:r>
              <a:rPr lang="ru-RU" sz="1100" dirty="0" smtClean="0">
                <a:solidFill>
                  <a:srgbClr val="000000"/>
                </a:solidFill>
                <a:effectLst/>
                <a:cs typeface="Tahoma" panose="020B0604030504040204" pitchFamily="34" charset="0"/>
              </a:rPr>
              <a:t>уменьшает выраженность темных кругов и припухлостей под глазами, возвращая коже вокруг глаз сияние и упругость. </a:t>
            </a:r>
            <a:endParaRPr lang="ru-RU" sz="1100" dirty="0" smtClean="0">
              <a:solidFill>
                <a:srgbClr val="000000"/>
              </a:solidFill>
              <a:effectLst/>
            </a:endParaRPr>
          </a:p>
          <a:p>
            <a:pPr marL="342900" lvl="0" indent="-342900">
              <a:lnSpc>
                <a:spcPct val="105000"/>
              </a:lnSpc>
              <a:spcAft>
                <a:spcPts val="0"/>
              </a:spcAft>
              <a:buFont typeface="Symbol" panose="05050102010706020507" pitchFamily="18" charset="2"/>
              <a:buChar char=""/>
            </a:pPr>
            <a:r>
              <a:rPr lang="ru-RU" sz="1100" dirty="0" smtClean="0">
                <a:solidFill>
                  <a:srgbClr val="000000"/>
                </a:solidFill>
                <a:effectLst/>
                <a:cs typeface="Tahoma" panose="020B0604030504040204" pitchFamily="34" charset="0"/>
              </a:rPr>
              <a:t>с охлаждающим роликовым аппликатором.</a:t>
            </a:r>
            <a:endParaRPr lang="ru-RU" sz="1100" dirty="0" smtClean="0">
              <a:solidFill>
                <a:srgbClr val="000000"/>
              </a:solidFill>
              <a:effectLst/>
            </a:endParaRPr>
          </a:p>
          <a:p>
            <a:pPr marL="342900" lvl="0" indent="-342900">
              <a:lnSpc>
                <a:spcPct val="105000"/>
              </a:lnSpc>
              <a:spcAft>
                <a:spcPts val="0"/>
              </a:spcAft>
              <a:buFont typeface="Symbol" panose="05050102010706020507" pitchFamily="18" charset="2"/>
              <a:buChar char=""/>
            </a:pPr>
            <a:r>
              <a:rPr lang="ru-RU" sz="1100" dirty="0" smtClean="0">
                <a:solidFill>
                  <a:srgbClr val="0D0D0D"/>
                </a:solidFill>
                <a:effectLst/>
                <a:cs typeface="Tahoma" panose="020B0604030504040204" pitchFamily="34" charset="0"/>
              </a:rPr>
              <a:t>с легким незаметным ароматом.</a:t>
            </a:r>
            <a:endParaRPr lang="ru-RU" sz="1100" dirty="0" smtClean="0">
              <a:solidFill>
                <a:srgbClr val="0D0D0D"/>
              </a:solidFill>
              <a:effectLst/>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ШАГ 3: АКТИВАТОР</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Сыворотки </a:t>
            </a:r>
            <a:r>
              <a:rPr lang="ru-RU" sz="1100" dirty="0" err="1" smtClean="0">
                <a:effectLst/>
                <a:latin typeface="Calibri" panose="020F0502020204030204" pitchFamily="34" charset="0"/>
                <a:ea typeface="Calibri" panose="020F0502020204030204" pitchFamily="34" charset="0"/>
                <a:cs typeface="Tahoma" panose="020B0604030504040204" pitchFamily="34" charset="0"/>
              </a:rPr>
              <a:t>NovAge</a:t>
            </a:r>
            <a:r>
              <a:rPr lang="ru-RU" sz="1100" dirty="0" smtClean="0">
                <a:effectLst/>
                <a:latin typeface="Calibri" panose="020F0502020204030204" pitchFamily="34" charset="0"/>
                <a:ea typeface="Calibri" panose="020F0502020204030204" pitchFamily="34" charset="0"/>
                <a:cs typeface="Tahoma" panose="020B0604030504040204" pitchFamily="34" charset="0"/>
              </a:rPr>
              <a:t> являются незаменимым шагом ежедневного ухода: их формулы содержат высокую концентрацию необходимых для молодости вашей кожи веществ и усиливают действие дневного и ночного крема. Нанесите сыворотку на очищенную и подготовленную кожу лица и шеи, с помощью кончиков пальцев, избегая области вокруг глаз.</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Достаточно одной порции из дозатора – все они разработаны таким образом, чтобы количество средства было оптимальным.</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b="1"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31547 Сыворотка для лица против морщин </a:t>
            </a:r>
            <a:r>
              <a:rPr lang="ru-RU" sz="1100" b="1" dirty="0" err="1"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NovAge</a:t>
            </a:r>
            <a:r>
              <a:rPr lang="ru-RU" sz="1100" b="1"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a:t>
            </a:r>
            <a:r>
              <a:rPr lang="ru-RU" sz="1100" b="1" dirty="0" err="1"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Ecollagen</a:t>
            </a:r>
            <a:r>
              <a:rPr lang="ru-RU" sz="1100" b="1"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30 мл.</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ru-RU" sz="1100" dirty="0" smtClean="0">
                <a:solidFill>
                  <a:srgbClr val="000000"/>
                </a:solidFill>
                <a:effectLst/>
                <a:cs typeface="Calibri" panose="020F0502020204030204" pitchFamily="34" charset="0"/>
              </a:rPr>
              <a:t>сыворотка с высокой концентрацией активных веществ (</a:t>
            </a:r>
            <a:r>
              <a:rPr lang="ru-RU" sz="1100" dirty="0" smtClean="0">
                <a:solidFill>
                  <a:srgbClr val="000000"/>
                </a:solidFill>
                <a:effectLst/>
                <a:cs typeface="Tahoma" panose="020B0604030504040204" pitchFamily="34" charset="0"/>
              </a:rPr>
              <a:t>запатентованная </a:t>
            </a:r>
            <a:r>
              <a:rPr lang="ru-RU" sz="1100" dirty="0" err="1" smtClean="0">
                <a:solidFill>
                  <a:srgbClr val="000000"/>
                </a:solidFill>
                <a:effectLst/>
                <a:cs typeface="Tahoma" panose="020B0604030504040204" pitchFamily="34" charset="0"/>
              </a:rPr>
              <a:t>трипептид</a:t>
            </a:r>
            <a:r>
              <a:rPr lang="ru-RU" sz="1100" dirty="0" smtClean="0">
                <a:solidFill>
                  <a:srgbClr val="000000"/>
                </a:solidFill>
                <a:effectLst/>
                <a:cs typeface="Tahoma" panose="020B0604030504040204" pitchFamily="34" charset="0"/>
              </a:rPr>
              <a:t>-технология и экстракт стволовых клеток растений) заметно сокращает морщины, выталкивая их изнутри, смягчает кожу и освежает тон.</a:t>
            </a:r>
            <a:endParaRPr lang="ru-RU" sz="1100" dirty="0" smtClean="0">
              <a:solidFill>
                <a:srgbClr val="000000"/>
              </a:solidFill>
              <a:effectLst/>
            </a:endParaRPr>
          </a:p>
          <a:p>
            <a:pPr marL="342900" lvl="0" indent="-342900">
              <a:lnSpc>
                <a:spcPct val="105000"/>
              </a:lnSpc>
              <a:spcAft>
                <a:spcPts val="0"/>
              </a:spcAft>
              <a:buFont typeface="Symbol" panose="05050102010706020507" pitchFamily="18" charset="2"/>
              <a:buChar char=""/>
            </a:pPr>
            <a:r>
              <a:rPr lang="ru-RU" sz="1100" dirty="0" smtClean="0">
                <a:solidFill>
                  <a:srgbClr val="000000"/>
                </a:solidFill>
                <a:effectLst/>
                <a:cs typeface="Tahoma" panose="020B0604030504040204" pitchFamily="34" charset="0"/>
              </a:rPr>
              <a:t> усиливает действие дневного и ночного крема против морщин </a:t>
            </a:r>
            <a:r>
              <a:rPr lang="ru-RU" sz="1100" dirty="0" err="1" smtClean="0">
                <a:solidFill>
                  <a:srgbClr val="000000"/>
                </a:solidFill>
                <a:effectLst/>
                <a:cs typeface="Tahoma" panose="020B0604030504040204" pitchFamily="34" charset="0"/>
              </a:rPr>
              <a:t>NovAge</a:t>
            </a:r>
            <a:r>
              <a:rPr lang="ru-RU" sz="1100" dirty="0" smtClean="0">
                <a:solidFill>
                  <a:srgbClr val="000000"/>
                </a:solidFill>
                <a:effectLst/>
                <a:cs typeface="Tahoma" panose="020B0604030504040204" pitchFamily="34" charset="0"/>
              </a:rPr>
              <a:t> </a:t>
            </a:r>
            <a:r>
              <a:rPr lang="ru-RU" sz="1100" dirty="0" err="1" smtClean="0">
                <a:solidFill>
                  <a:srgbClr val="000000"/>
                </a:solidFill>
                <a:effectLst/>
                <a:cs typeface="Tahoma" panose="020B0604030504040204" pitchFamily="34" charset="0"/>
              </a:rPr>
              <a:t>Ecollagen</a:t>
            </a:r>
            <a:r>
              <a:rPr lang="ru-RU" sz="1100" dirty="0" smtClean="0">
                <a:solidFill>
                  <a:srgbClr val="000000"/>
                </a:solidFill>
                <a:effectLst/>
                <a:cs typeface="Tahoma" panose="020B0604030504040204" pitchFamily="34" charset="0"/>
              </a:rPr>
              <a:t>.</a:t>
            </a:r>
            <a:endParaRPr lang="ru-RU" sz="1100" dirty="0" smtClean="0">
              <a:solidFill>
                <a:srgbClr val="000000"/>
              </a:solidFill>
              <a:effectLst/>
            </a:endParaRPr>
          </a:p>
          <a:p>
            <a:pPr marL="342900" lvl="0" indent="-342900">
              <a:lnSpc>
                <a:spcPct val="105000"/>
              </a:lnSpc>
              <a:spcAft>
                <a:spcPts val="0"/>
              </a:spcAft>
              <a:buFont typeface="Symbol" panose="05050102010706020507" pitchFamily="18" charset="2"/>
              <a:buChar char=""/>
            </a:pPr>
            <a:r>
              <a:rPr lang="ru-RU" sz="1100" dirty="0" smtClean="0">
                <a:solidFill>
                  <a:srgbClr val="000000"/>
                </a:solidFill>
                <a:effectLst/>
                <a:cs typeface="Calibri" panose="020F0502020204030204" pitchFamily="34" charset="0"/>
              </a:rPr>
              <a:t>легкая текстура обеспечивает глубокое проникновение активных компонентов.</a:t>
            </a:r>
            <a:endParaRPr lang="ru-RU" sz="1100" dirty="0" smtClean="0">
              <a:solidFill>
                <a:srgbClr val="000000"/>
              </a:solidFill>
              <a:effectLst/>
            </a:endParaRPr>
          </a:p>
          <a:p>
            <a:pPr marL="342900" lvl="0" indent="-342900">
              <a:lnSpc>
                <a:spcPct val="105000"/>
              </a:lnSpc>
              <a:spcAft>
                <a:spcPts val="0"/>
              </a:spcAft>
              <a:buFont typeface="Symbol" panose="05050102010706020507" pitchFamily="18" charset="2"/>
              <a:buChar char=""/>
            </a:pPr>
            <a:r>
              <a:rPr lang="ru-RU" sz="1100" dirty="0" smtClean="0">
                <a:solidFill>
                  <a:srgbClr val="000000"/>
                </a:solidFill>
                <a:effectLst/>
                <a:cs typeface="Calibri" panose="020F0502020204030204" pitchFamily="34" charset="0"/>
              </a:rPr>
              <a:t>имеет легкий аромат.</a:t>
            </a:r>
            <a:endParaRPr lang="ru-RU" sz="1100" dirty="0" smtClean="0">
              <a:solidFill>
                <a:srgbClr val="000000"/>
              </a:solidFill>
              <a:effectLst/>
            </a:endParaRPr>
          </a:p>
          <a:p>
            <a:pPr marL="342900" lvl="0" indent="-342900">
              <a:lnSpc>
                <a:spcPct val="105000"/>
              </a:lnSpc>
              <a:spcAft>
                <a:spcPts val="0"/>
              </a:spcAft>
              <a:buFont typeface="Symbol" panose="05050102010706020507" pitchFamily="18" charset="2"/>
              <a:buChar char=""/>
            </a:pPr>
            <a:r>
              <a:rPr lang="ru-RU" sz="1100" dirty="0" smtClean="0">
                <a:solidFill>
                  <a:srgbClr val="000000"/>
                </a:solidFill>
                <a:effectLst/>
                <a:cs typeface="Calibri" panose="020F0502020204030204" pitchFamily="34" charset="0"/>
              </a:rPr>
              <a:t>удобство в применении - упаковка с дозатором, который разработан таким образом, что 1 нажатие = 1 порция средства, достаточная для лица и шеи.</a:t>
            </a:r>
            <a:endParaRPr lang="ru-RU" sz="1100" dirty="0" smtClean="0">
              <a:solidFill>
                <a:srgbClr val="000000"/>
              </a:solidFill>
              <a:effectLst/>
            </a:endParaRPr>
          </a:p>
          <a:p>
            <a:pPr marL="342900" lvl="0" indent="-342900">
              <a:lnSpc>
                <a:spcPct val="105000"/>
              </a:lnSpc>
              <a:spcAft>
                <a:spcPts val="0"/>
              </a:spcAft>
              <a:buFont typeface="Symbol" panose="05050102010706020507" pitchFamily="18" charset="2"/>
              <a:buChar char=""/>
            </a:pPr>
            <a:r>
              <a:rPr lang="ru-RU" sz="1100" dirty="0" smtClean="0">
                <a:solidFill>
                  <a:srgbClr val="0D0D0D"/>
                </a:solidFill>
                <a:effectLst/>
                <a:cs typeface="Calibri" panose="020F0502020204030204" pitchFamily="34" charset="0"/>
              </a:rPr>
              <a:t>дополнительные ингредиенты: молочная и салициловая кислоты, оказывающие стимулирующий и обновляющий эффект на клетки кожи.</a:t>
            </a:r>
            <a:endParaRPr lang="ru-RU" sz="1100" dirty="0" smtClean="0">
              <a:solidFill>
                <a:srgbClr val="0D0D0D"/>
              </a:solidFill>
              <a:effectLst/>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ШАГ 4: ОСНОВНОЙ УХОД</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Дневной и ночной кремы обязательно нужно использовать в комплексе для максимальной эффективности: они разработаны таким образом, чтобы идеально дополнять, но не заменять друг друга. Дневной крем, в частности, обеспечивает защиту от фотостарения, а ночной крем глубоко питает клетки в ночные часы – время, когда активные ингредиенты усваиваются кожей лучше всего. Наносите утром или вечером на лицо и шею после применения сыворотки нежными массажными движениями, избегая области вокруг глаз.</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32655 Легкий дневной крем против морщин </a:t>
            </a:r>
            <a:r>
              <a:rPr lang="ru-RU" sz="1100" b="1" dirty="0" err="1" smtClean="0">
                <a:effectLst/>
                <a:latin typeface="Calibri" panose="020F0502020204030204" pitchFamily="34" charset="0"/>
                <a:ea typeface="Calibri" panose="020F0502020204030204" pitchFamily="34" charset="0"/>
                <a:cs typeface="Times New Roman" panose="02020603050405020304" pitchFamily="18" charset="0"/>
              </a:rPr>
              <a:t>NovAge</a:t>
            </a: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100" b="1" dirty="0" err="1" smtClean="0">
                <a:effectLst/>
                <a:latin typeface="Calibri" panose="020F0502020204030204" pitchFamily="34" charset="0"/>
                <a:ea typeface="Calibri" panose="020F0502020204030204" pitchFamily="34" charset="0"/>
                <a:cs typeface="Times New Roman" panose="02020603050405020304" pitchFamily="18" charset="0"/>
              </a:rPr>
              <a:t>Ecollagen</a:t>
            </a: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 50 мл.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effectLst/>
                <a:ea typeface="Times New Roman" panose="02020603050405020304" pitchFamily="18" charset="0"/>
                <a:cs typeface="Times New Roman" panose="02020603050405020304" pitchFamily="18" charset="0"/>
              </a:rPr>
              <a:t>облегченная, быстро впитывающаяся текстура флюида.</a:t>
            </a:r>
            <a:endParaRPr lang="ru-RU" sz="1100" dirty="0" smtClean="0">
              <a:effectLst/>
            </a:endParaRPr>
          </a:p>
          <a:p>
            <a:pPr marL="342900" lvl="0" indent="-342900">
              <a:spcAft>
                <a:spcPts val="0"/>
              </a:spcAft>
              <a:buFont typeface="Symbol" panose="05050102010706020507" pitchFamily="18" charset="2"/>
              <a:buChar char=""/>
            </a:pPr>
            <a:r>
              <a:rPr lang="ru-RU" sz="1100" dirty="0" smtClean="0">
                <a:effectLst/>
                <a:ea typeface="Times New Roman" panose="02020603050405020304" pitchFamily="18" charset="0"/>
                <a:cs typeface="Times New Roman" panose="02020603050405020304" pitchFamily="18" charset="0"/>
              </a:rPr>
              <a:t>выталкивает морщины изнутри, освежает цвет лица при регулярном использовании и активно увлажняет кожу. </a:t>
            </a:r>
            <a:endParaRPr lang="ru-RU" sz="1100" dirty="0" smtClean="0">
              <a:effectLst/>
            </a:endParaRPr>
          </a:p>
          <a:p>
            <a:pPr marL="342900" lvl="0" indent="-342900">
              <a:spcAft>
                <a:spcPts val="0"/>
              </a:spcAft>
              <a:buFont typeface="Symbol" panose="05050102010706020507" pitchFamily="18" charset="2"/>
              <a:buChar char=""/>
            </a:pPr>
            <a:r>
              <a:rPr lang="ru-RU" sz="1100" dirty="0" smtClean="0">
                <a:effectLst/>
                <a:ea typeface="Times New Roman" panose="02020603050405020304" pitchFamily="18" charset="0"/>
                <a:cs typeface="Times New Roman" panose="02020603050405020304" pitchFamily="18" charset="0"/>
              </a:rPr>
              <a:t>рекомендуется обладательницам жирного и комбинированного типа кожи, особенно в теплое и в жаркое время года.</a:t>
            </a:r>
            <a:endParaRPr lang="ru-RU" sz="1100" dirty="0" smtClean="0">
              <a:effectLst/>
            </a:endParaRPr>
          </a:p>
          <a:p>
            <a:pPr marL="342900" lvl="0" indent="-342900">
              <a:spcAft>
                <a:spcPts val="0"/>
              </a:spcAft>
              <a:buFont typeface="Symbol" panose="05050102010706020507" pitchFamily="18" charset="2"/>
              <a:buChar char=""/>
            </a:pPr>
            <a:r>
              <a:rPr lang="ru-RU" sz="1100" dirty="0" smtClean="0">
                <a:effectLst/>
                <a:ea typeface="Times New Roman" panose="02020603050405020304" pitchFamily="18" charset="0"/>
                <a:cs typeface="Times New Roman" panose="02020603050405020304" pitchFamily="18" charset="0"/>
              </a:rPr>
              <a:t>имеет легкий аромат.</a:t>
            </a:r>
            <a:endParaRPr lang="ru-RU" sz="1100" dirty="0" smtClean="0">
              <a:effectLst/>
            </a:endParaRPr>
          </a:p>
          <a:p>
            <a:pPr marL="457200">
              <a:lnSpc>
                <a:spcPct val="105000"/>
              </a:lnSpc>
              <a:spcAft>
                <a:spcPts val="0"/>
              </a:spcAft>
            </a:pPr>
            <a:r>
              <a:rPr lang="ru-RU" sz="1100" dirty="0" smtClean="0">
                <a:solidFill>
                  <a:srgbClr val="000000"/>
                </a:solidFill>
                <a:effectLst/>
                <a:cs typeface="Calibri" panose="020F0502020204030204" pitchFamily="34" charset="0"/>
              </a:rPr>
              <a:t> </a:t>
            </a:r>
            <a:endParaRPr lang="ru-RU" sz="1100" dirty="0" smtClean="0">
              <a:effectLst/>
            </a:endParaRPr>
          </a:p>
          <a:p>
            <a:pPr algn="just">
              <a:lnSpc>
                <a:spcPct val="115000"/>
              </a:lnSpc>
              <a:spcAft>
                <a:spcPts val="1000"/>
              </a:spcAft>
            </a:pPr>
            <a:r>
              <a:rPr lang="ru-RU" sz="1100" b="1" dirty="0" smtClean="0">
                <a:effectLst/>
                <a:latin typeface="Calibri" panose="020F0502020204030204" pitchFamily="34" charset="0"/>
                <a:ea typeface="Calibri" panose="020F0502020204030204" pitchFamily="34" charset="0"/>
                <a:cs typeface="Tahoma" panose="020B0604030504040204" pitchFamily="34" charset="0"/>
              </a:rPr>
              <a:t>31545 Ночной крем против морщин </a:t>
            </a:r>
            <a:r>
              <a:rPr lang="ru-RU" sz="1100" b="1" dirty="0" err="1" smtClean="0">
                <a:effectLst/>
                <a:latin typeface="Calibri" panose="020F0502020204030204" pitchFamily="34" charset="0"/>
                <a:ea typeface="Calibri" panose="020F0502020204030204" pitchFamily="34" charset="0"/>
                <a:cs typeface="Tahoma" panose="020B0604030504040204" pitchFamily="34" charset="0"/>
              </a:rPr>
              <a:t>NovAge</a:t>
            </a:r>
            <a:r>
              <a:rPr lang="ru-RU" sz="1100" b="1" dirty="0" smtClean="0">
                <a:effectLst/>
                <a:latin typeface="Calibri" panose="020F0502020204030204" pitchFamily="34" charset="0"/>
                <a:ea typeface="Calibri" panose="020F0502020204030204" pitchFamily="34" charset="0"/>
                <a:cs typeface="Tahoma" panose="020B0604030504040204" pitchFamily="34" charset="0"/>
              </a:rPr>
              <a:t> </a:t>
            </a:r>
            <a:r>
              <a:rPr lang="ru-RU" sz="1100" b="1" dirty="0" err="1" smtClean="0">
                <a:effectLst/>
                <a:latin typeface="Calibri" panose="020F0502020204030204" pitchFamily="34" charset="0"/>
                <a:ea typeface="Calibri" panose="020F0502020204030204" pitchFamily="34" charset="0"/>
                <a:cs typeface="Tahoma" panose="020B0604030504040204" pitchFamily="34" charset="0"/>
              </a:rPr>
              <a:t>Ecollagen</a:t>
            </a:r>
            <a:r>
              <a:rPr lang="ru-RU" sz="1100" b="1" dirty="0" smtClean="0">
                <a:effectLst/>
                <a:latin typeface="Calibri" panose="020F0502020204030204" pitchFamily="34" charset="0"/>
                <a:ea typeface="Calibri" panose="020F0502020204030204" pitchFamily="34" charset="0"/>
                <a:cs typeface="Tahoma" panose="020B0604030504040204" pitchFamily="34" charset="0"/>
              </a:rPr>
              <a:t>, 50 мл.</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 питательный ночной крем с богатой насыщенной текстурой.</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 при регулярном использовании сокращает морщины, выравнивает кожу, освежает цвет лица, активно питает кожу в течение ночи, делая ее мягкой и упругой.</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 имеет легкий аромат.</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100" dirty="0" smtClean="0">
                <a:effectLst/>
                <a:latin typeface="Calibri" panose="020F0502020204030204" pitchFamily="34" charset="0"/>
                <a:ea typeface="Calibri" panose="020F0502020204030204" pitchFamily="34" charset="0"/>
                <a:cs typeface="Tahoma" panose="020B0604030504040204" pitchFamily="34"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100" i="1"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Набор комплексного ухода против морщин </a:t>
            </a:r>
            <a:r>
              <a:rPr lang="ru-RU" sz="1100" i="1" dirty="0" err="1"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NovAge</a:t>
            </a:r>
            <a:r>
              <a:rPr lang="ru-RU" sz="1100" i="1"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a:t>
            </a:r>
            <a:r>
              <a:rPr lang="ru-RU" sz="1100" i="1" dirty="0" err="1"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Ecollagen</a:t>
            </a:r>
            <a:r>
              <a:rPr lang="ru-RU" sz="1100" i="1"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a:t>
            </a:r>
            <a:r>
              <a:rPr lang="en-US" sz="1100" i="1"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Light</a:t>
            </a:r>
            <a:r>
              <a:rPr lang="ru-RU" sz="1100" i="1"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 (29380)</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100" i="1" dirty="0" smtClean="0">
                <a:solidFill>
                  <a:srgbClr val="000000"/>
                </a:solidFill>
                <a:effectLst/>
                <a:latin typeface="Calibri" panose="020F0502020204030204" pitchFamily="34" charset="0"/>
                <a:ea typeface="Calibri" panose="020F0502020204030204" pitchFamily="34" charset="0"/>
                <a:cs typeface="Tahoma" panose="020B0604030504040204" pitchFamily="34" charset="0"/>
              </a:rPr>
              <a:t>можно приобрести всего за 4999 рублей! Экономия при покупке набора составит 2140 рублей.</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13</a:t>
            </a:fld>
            <a:endParaRPr lang="ru-RU"/>
          </a:p>
        </p:txBody>
      </p:sp>
    </p:spTree>
    <p:extLst>
      <p:ext uri="{BB962C8B-B14F-4D97-AF65-F5344CB8AC3E}">
        <p14:creationId xmlns:p14="http://schemas.microsoft.com/office/powerpoint/2010/main" val="3941854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14</a:t>
            </a:fld>
            <a:endParaRPr lang="ru-RU"/>
          </a:p>
        </p:txBody>
      </p:sp>
    </p:spTree>
    <p:extLst>
      <p:ext uri="{BB962C8B-B14F-4D97-AF65-F5344CB8AC3E}">
        <p14:creationId xmlns:p14="http://schemas.microsoft.com/office/powerpoint/2010/main" val="392119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697163" y="509588"/>
            <a:ext cx="4532312" cy="25495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80DFB95-1AC9-489C-A3E8-0FB4261F37B4}" type="slidenum">
              <a:rPr lang="ru-RU" smtClean="0"/>
              <a:t>15</a:t>
            </a:fld>
            <a:endParaRPr lang="ru-RU"/>
          </a:p>
        </p:txBody>
      </p:sp>
    </p:spTree>
    <p:extLst>
      <p:ext uri="{BB962C8B-B14F-4D97-AF65-F5344CB8AC3E}">
        <p14:creationId xmlns:p14="http://schemas.microsoft.com/office/powerpoint/2010/main" val="2344875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07000"/>
              </a:lnSpc>
              <a:spcAft>
                <a:spcPts val="0"/>
              </a:spcAft>
            </a:pPr>
            <a:r>
              <a:rPr lang="ru-RU" sz="1200" dirty="0"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Вокруг нас сейчас много информации, касающейся ухода за кожей лица. В интернете на такой запрос очень много ссылок, где делятся своими секретами знаменитые </a:t>
            </a:r>
            <a:r>
              <a:rPr lang="ru-RU" sz="1200" dirty="0" err="1"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блогеры</a:t>
            </a:r>
            <a:r>
              <a:rPr lang="ru-RU" sz="1200" dirty="0"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 косметологи и оставляют свои отзывы обычные потребители косметических средств.  И по статистике, основные запросы – это «</a:t>
            </a:r>
            <a:r>
              <a:rPr lang="ru-RU" sz="1200" dirty="0" err="1"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антивозрастной</a:t>
            </a:r>
            <a:r>
              <a:rPr lang="ru-RU" sz="1200" dirty="0"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 уход» и «как ухаживать за жирной кожей». И вот на вопрос о типах кожи и грамотного подбора продуктов для поддержания хорошего состояния, предлагается очень много разнообразных ответов.</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Жирный тип кожи, как говорят специалисты, является «золушкой» у наших представительниц прекрасного пола. Почему-то считается, что это самый сложный и трудный в уходе тип. Все отмечают расширенные поры, высокую плотность кожи, повышенное </a:t>
            </a:r>
            <a:r>
              <a:rPr lang="ru-RU" sz="1200" dirty="0" err="1"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саловыделение</a:t>
            </a:r>
            <a:r>
              <a:rPr lang="ru-RU" sz="1200" dirty="0"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 воспалительные элементы. С точки зрения профессионалов, жирная кожа- самый лучший тип в контексте старения, все признаки старения на ней появляются позже всего и не сильно выражены, в отличие от других типов, за счет своей плотной текстуры.</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Грамотный уход</a:t>
            </a:r>
            <a:r>
              <a:rPr lang="ru-RU" sz="1200" baseline="0" dirty="0"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 </a:t>
            </a:r>
            <a:r>
              <a:rPr lang="ru-RU" sz="1200" dirty="0"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 поможет скорректировать </a:t>
            </a:r>
            <a:r>
              <a:rPr lang="ru-RU" sz="1200" dirty="0" err="1"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саловыделение</a:t>
            </a:r>
            <a:r>
              <a:rPr lang="ru-RU" sz="1200" dirty="0"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 уменьшить размер пор, а специальные средства</a:t>
            </a:r>
            <a:r>
              <a:rPr lang="ru-RU" sz="1200" baseline="0" dirty="0"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 </a:t>
            </a:r>
            <a:r>
              <a:rPr lang="ru-RU" sz="1200" dirty="0"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 уберут воспалительные элементы.</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В каталоге №8 выходит долгожданное </a:t>
            </a:r>
            <a:r>
              <a:rPr lang="ru-RU" sz="1200" b="1" dirty="0"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33023 Антибактериальное средство «Чайное дерево» 10 мл.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b="1" dirty="0" smtClean="0">
                <a:effectLst/>
                <a:latin typeface="Times New Roman" panose="02020603050405020304" pitchFamily="18" charset="0"/>
                <a:ea typeface="Times New Roman" panose="02020603050405020304" pitchFamily="18" charset="0"/>
              </a:rPr>
              <a:t>﻿</a:t>
            </a:r>
            <a:r>
              <a:rPr lang="ru-RU" sz="1200" dirty="0" smtClean="0">
                <a:effectLst/>
                <a:ea typeface="Times New Roman" panose="02020603050405020304" pitchFamily="18" charset="0"/>
                <a:cs typeface="Times New Roman" panose="02020603050405020304" pitchFamily="18" charset="0"/>
              </a:rPr>
              <a:t>Формула с эфирным маслом чайного дерева, обладающим противомикробными и успокаивающими свойствами. </a:t>
            </a:r>
            <a:endParaRPr lang="ru-RU" dirty="0" smtClean="0">
              <a:effectLst/>
            </a:endParaRPr>
          </a:p>
          <a:p>
            <a:pPr marL="342900" lvl="0" indent="-342900">
              <a:spcAft>
                <a:spcPts val="0"/>
              </a:spcAft>
              <a:buFont typeface="Symbol" panose="05050102010706020507" pitchFamily="18" charset="2"/>
              <a:buChar char=""/>
            </a:pPr>
            <a:r>
              <a:rPr lang="ru-RU" sz="1200" dirty="0" smtClean="0">
                <a:effectLst/>
                <a:ea typeface="Times New Roman" panose="02020603050405020304" pitchFamily="18" charset="0"/>
                <a:cs typeface="Times New Roman" panose="02020603050405020304" pitchFamily="18" charset="0"/>
              </a:rPr>
              <a:t>Особенно рекомендуется для жирной кожи.</a:t>
            </a:r>
            <a:endParaRPr lang="ru-RU" dirty="0" smtClean="0">
              <a:effectLst/>
            </a:endParaRPr>
          </a:p>
          <a:p>
            <a:pPr marL="342900" lvl="0" indent="-342900">
              <a:spcAft>
                <a:spcPts val="0"/>
              </a:spcAft>
              <a:buFont typeface="Symbol" panose="05050102010706020507" pitchFamily="18" charset="2"/>
              <a:buChar char=""/>
            </a:pPr>
            <a:r>
              <a:rPr lang="ru-RU" sz="1200" dirty="0" smtClean="0">
                <a:effectLst/>
                <a:ea typeface="Times New Roman" panose="02020603050405020304" pitchFamily="18" charset="0"/>
                <a:cs typeface="Times New Roman" panose="02020603050405020304" pitchFamily="18" charset="0"/>
              </a:rPr>
              <a:t>Протестировано под дерматологическим контролем</a:t>
            </a:r>
            <a:endParaRPr lang="ru-RU" dirty="0" smtClean="0">
              <a:effectLst/>
            </a:endParaRPr>
          </a:p>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Это интересно:</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масло добывают посредством паровой дистилляции из листочков чайного дерева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Melaleuca</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alternifolia</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которое преимущественно произрастает на территории Австралии. Благодаря уникальному составу масло чайного дерева обладает массой свойств, приносящих пользу нашей коже, при этом являясь лидером среди других эфирных масел. Бактерицидное действие масла можно сравнить разве что с действием эвкалипта. Очищающие и антибактериальные свойства делают кожу чистой, при этом одновременно снимая воспаление и раздражение, избавляя кожу высыпаний гнойничкового характера, регулируя работу сальных желез.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Использование: наносите несколько раз в день, при первых признаках воспалений, чтобы предотвратить их появление без сухости кожи.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i="1" dirty="0" smtClean="0">
                <a:effectLst/>
                <a:latin typeface="Calibri" panose="020F0502020204030204" pitchFamily="34" charset="0"/>
                <a:ea typeface="Calibri" panose="020F0502020204030204" pitchFamily="34" charset="0"/>
                <a:cs typeface="Times New Roman" panose="02020603050405020304" pitchFamily="18" charset="0"/>
              </a:rPr>
              <a:t>В каталоге № 8</a:t>
            </a:r>
            <a:r>
              <a:rPr lang="ru-RU" sz="1100" b="1"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антибактериальное средство «Чайное дерево»</a:t>
            </a:r>
            <a:r>
              <a:rPr lang="ru-RU" sz="1200" b="1" i="1" dirty="0"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 </a:t>
            </a:r>
            <a:r>
              <a:rPr lang="ru-RU" sz="1200" i="1" dirty="0"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за</a:t>
            </a:r>
            <a:r>
              <a:rPr lang="ru-RU" sz="1200" b="1" i="1" dirty="0" smtClean="0">
                <a:solidFill>
                  <a:srgbClr val="0D0D0D"/>
                </a:solidFill>
                <a:effectLst/>
                <a:latin typeface="Calibri" panose="020F0502020204030204" pitchFamily="34" charset="0"/>
                <a:ea typeface="Calibri" panose="020F0502020204030204" pitchFamily="34" charset="0"/>
                <a:cs typeface="Calibri" panose="020F0502020204030204" pitchFamily="34" charset="0"/>
              </a:rPr>
              <a:t> </a:t>
            </a:r>
            <a:r>
              <a:rPr lang="ru-RU" sz="1100" i="1" dirty="0" smtClean="0">
                <a:effectLst/>
                <a:latin typeface="Calibri" panose="020F0502020204030204" pitchFamily="34" charset="0"/>
                <a:ea typeface="Calibri" panose="020F0502020204030204" pitchFamily="34" charset="0"/>
                <a:cs typeface="Times New Roman" panose="02020603050405020304" pitchFamily="18" charset="0"/>
              </a:rPr>
              <a:t>269 рублей.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16</a:t>
            </a:fld>
            <a:endParaRPr lang="ru-RU"/>
          </a:p>
        </p:txBody>
      </p:sp>
    </p:spTree>
    <p:extLst>
      <p:ext uri="{BB962C8B-B14F-4D97-AF65-F5344CB8AC3E}">
        <p14:creationId xmlns:p14="http://schemas.microsoft.com/office/powerpoint/2010/main" val="4161772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17</a:t>
            </a:fld>
            <a:endParaRPr lang="ru-RU"/>
          </a:p>
        </p:txBody>
      </p:sp>
    </p:spTree>
    <p:extLst>
      <p:ext uri="{BB962C8B-B14F-4D97-AF65-F5344CB8AC3E}">
        <p14:creationId xmlns:p14="http://schemas.microsoft.com/office/powerpoint/2010/main" val="2300215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07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В каталоге №8 бренд </a:t>
            </a:r>
            <a:r>
              <a:rPr lang="en-US"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ONE</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радует нас запуском новой лимитированной коллекции, выпущенной под девизом: «Море тебе к лицу: твой глубокий загадочный образ». Эта коллекция станет прекрасным дополнением парфюмерно-косметической набора </a:t>
            </a:r>
            <a:r>
              <a:rPr lang="ru-RU" sz="11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Blue</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1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Wonders</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и коллекции аксессуаров «Лагуна».</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В коллекцию входят:</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стойкие тени-карандаш для век </a:t>
            </a:r>
            <a:r>
              <a:rPr lang="ru-RU" sz="11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ONE </a:t>
            </a:r>
            <a:r>
              <a:rPr lang="ru-RU" sz="11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Colour</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1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Unlimited</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и стойкий лак для ногтей </a:t>
            </a:r>
            <a:r>
              <a:rPr lang="ru-RU" sz="11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ONE.</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Стойкие тени-карандаш для век </a:t>
            </a:r>
            <a:r>
              <a:rPr lang="ru-RU" sz="11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ONE </a:t>
            </a:r>
            <a:r>
              <a:rPr lang="ru-RU" sz="11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Colour</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1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Unlimited</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1,2 г.</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32722 </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Глубокий Океан</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32723 </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Золотистый Хаки</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32724 </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Лиловый Риф</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Преимущества:</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solidFill>
                  <a:srgbClr val="000000"/>
                </a:solidFill>
                <a:effectLst/>
                <a:latin typeface="Calibri" panose="020F0502020204030204" pitchFamily="34" charset="0"/>
                <a:ea typeface="Calibri" panose="020F0502020204030204" pitchFamily="34" charset="0"/>
              </a:rPr>
              <a:t>Водостойкие тени-карандаш не размазываются и держатся 24 часа.</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solidFill>
                  <a:srgbClr val="000000"/>
                </a:solidFill>
                <a:effectLst/>
                <a:latin typeface="Calibri" panose="020F0502020204030204" pitchFamily="34" charset="0"/>
                <a:ea typeface="Calibri" panose="020F0502020204030204" pitchFamily="34" charset="0"/>
              </a:rPr>
              <a:t>Форма выпуска: </a:t>
            </a:r>
            <a:r>
              <a:rPr lang="ru-RU" sz="1100" dirty="0" err="1" smtClean="0">
                <a:solidFill>
                  <a:srgbClr val="000000"/>
                </a:solidFill>
                <a:effectLst/>
                <a:latin typeface="Calibri" panose="020F0502020204030204" pitchFamily="34" charset="0"/>
                <a:ea typeface="Calibri" panose="020F0502020204030204" pitchFamily="34" charset="0"/>
              </a:rPr>
              <a:t>стик</a:t>
            </a:r>
            <a:r>
              <a:rPr lang="ru-RU" sz="1100" dirty="0" smtClean="0">
                <a:solidFill>
                  <a:srgbClr val="000000"/>
                </a:solidFill>
                <a:effectLst/>
                <a:latin typeface="Calibri" panose="020F0502020204030204" pitchFamily="34" charset="0"/>
                <a:ea typeface="Calibri" panose="020F0502020204030204" pitchFamily="34" charset="0"/>
              </a:rPr>
              <a:t>.</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solidFill>
                  <a:srgbClr val="000000"/>
                </a:solidFill>
                <a:effectLst/>
                <a:latin typeface="Calibri" panose="020F0502020204030204" pitchFamily="34" charset="0"/>
                <a:ea typeface="Calibri" panose="020F0502020204030204" pitchFamily="34" charset="0"/>
              </a:rPr>
              <a:t>Выкручивающийся стержень.</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solidFill>
                  <a:srgbClr val="000000"/>
                </a:solidFill>
                <a:effectLst/>
                <a:latin typeface="Calibri" panose="020F0502020204030204" pitchFamily="34" charset="0"/>
                <a:ea typeface="Calibri" panose="020F0502020204030204" pitchFamily="34" charset="0"/>
              </a:rPr>
              <a:t>Кремовая текстура, благодаря чему тени легко растушёвываются. </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solidFill>
                  <a:srgbClr val="000000"/>
                </a:solidFill>
                <a:effectLst/>
                <a:latin typeface="Calibri" panose="020F0502020204030204" pitchFamily="34" charset="0"/>
                <a:ea typeface="Calibri" panose="020F0502020204030204" pitchFamily="34" charset="0"/>
              </a:rPr>
              <a:t>Быстрота и простота использования.</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solidFill>
                  <a:srgbClr val="000000"/>
                </a:solidFill>
                <a:effectLst/>
                <a:latin typeface="Calibri" panose="020F0502020204030204" pitchFamily="34" charset="0"/>
                <a:ea typeface="Calibri" panose="020F0502020204030204" pitchFamily="34" charset="0"/>
              </a:rPr>
              <a:t>Можно использовать в качестве теней или цветной подводки.</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solidFill>
                  <a:srgbClr val="000000"/>
                </a:solidFill>
                <a:effectLst/>
                <a:latin typeface="Calibri" panose="020F0502020204030204" pitchFamily="34" charset="0"/>
                <a:ea typeface="Calibri" panose="020F0502020204030204" pitchFamily="34" charset="0"/>
              </a:rPr>
              <a:t>3 оттенка вдохновленные волшебным магнетизмом подводного царства для макияжа современной сирены.</a:t>
            </a:r>
            <a:endParaRPr lang="ru-RU" sz="1100" dirty="0" smtClean="0">
              <a:effectLst/>
              <a:latin typeface="Times New Roman" panose="02020603050405020304" pitchFamily="18" charset="0"/>
              <a:ea typeface="Times New Roman" panose="02020603050405020304" pitchFamily="18" charset="0"/>
            </a:endParaRPr>
          </a:p>
          <a:p>
            <a:pPr>
              <a:lnSpc>
                <a:spcPct val="107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i="1" dirty="0" smtClean="0">
                <a:solidFill>
                  <a:srgbClr val="000000"/>
                </a:solidFill>
                <a:effectLst/>
                <a:latin typeface="Calibri" panose="020F0502020204030204" pitchFamily="34" charset="0"/>
                <a:ea typeface="EuropeanPi-One"/>
                <a:cs typeface="EuropeanPi-One"/>
              </a:rPr>
              <a:t>В каталоге № 8 есть возможность приобрести </a:t>
            </a:r>
            <a:r>
              <a:rPr lang="ru-RU" sz="1100" i="1" dirty="0" smtClean="0">
                <a:solidFill>
                  <a:srgbClr val="000000"/>
                </a:solidFill>
                <a:effectLst/>
                <a:latin typeface="Calibri" panose="020F0502020204030204" pitchFamily="34" charset="0"/>
                <a:ea typeface="GillSansAltOneWGL-Bold"/>
                <a:cs typeface="GillSansAltOneWGL-Bold"/>
              </a:rPr>
              <a:t>любой оттенок лимитированной коллекции стойких теней-карандаша для век </a:t>
            </a:r>
            <a:r>
              <a:rPr lang="ru-RU" sz="1100" i="1" dirty="0" err="1" smtClean="0">
                <a:solidFill>
                  <a:srgbClr val="000000"/>
                </a:solidFill>
                <a:effectLst/>
                <a:latin typeface="Calibri" panose="020F0502020204030204" pitchFamily="34" charset="0"/>
                <a:ea typeface="GillSansAltOneWGL-Bold"/>
                <a:cs typeface="GillSansAltOneWGL-Bold"/>
              </a:rPr>
              <a:t>The</a:t>
            </a:r>
            <a:r>
              <a:rPr lang="ru-RU" sz="1100" i="1" dirty="0" smtClean="0">
                <a:solidFill>
                  <a:srgbClr val="000000"/>
                </a:solidFill>
                <a:effectLst/>
                <a:latin typeface="Calibri" panose="020F0502020204030204" pitchFamily="34" charset="0"/>
                <a:ea typeface="GillSansAltOneWGL-Bold"/>
                <a:cs typeface="GillSansAltOneWGL-Bold"/>
              </a:rPr>
              <a:t> ONE </a:t>
            </a:r>
            <a:r>
              <a:rPr lang="ru-RU" sz="1100" i="1" dirty="0" err="1" smtClean="0">
                <a:solidFill>
                  <a:srgbClr val="000000"/>
                </a:solidFill>
                <a:effectLst/>
                <a:latin typeface="Calibri" panose="020F0502020204030204" pitchFamily="34" charset="0"/>
                <a:ea typeface="GillSansAltOneWGL-Bold"/>
                <a:cs typeface="GillSansAltOneWGL-Bold"/>
              </a:rPr>
              <a:t>Colour</a:t>
            </a:r>
            <a:r>
              <a:rPr lang="ru-RU" sz="1100" i="1" dirty="0" smtClean="0">
                <a:solidFill>
                  <a:srgbClr val="000000"/>
                </a:solidFill>
                <a:effectLst/>
                <a:latin typeface="Calibri" panose="020F0502020204030204" pitchFamily="34" charset="0"/>
                <a:ea typeface="GillSansAltOneWGL-Bold"/>
                <a:cs typeface="GillSansAltOneWGL-Bold"/>
              </a:rPr>
              <a:t> </a:t>
            </a:r>
            <a:r>
              <a:rPr lang="ru-RU" sz="1100" i="1" dirty="0" err="1" smtClean="0">
                <a:solidFill>
                  <a:srgbClr val="000000"/>
                </a:solidFill>
                <a:effectLst/>
                <a:latin typeface="Calibri" panose="020F0502020204030204" pitchFamily="34" charset="0"/>
                <a:ea typeface="GillSansAltOneWGL-Bold"/>
                <a:cs typeface="GillSansAltOneWGL-Bold"/>
              </a:rPr>
              <a:t>Unlimited</a:t>
            </a:r>
            <a:r>
              <a:rPr lang="ru-RU" sz="1100" i="1" dirty="0" smtClean="0">
                <a:solidFill>
                  <a:srgbClr val="000000"/>
                </a:solidFill>
                <a:effectLst/>
                <a:latin typeface="Calibri" panose="020F0502020204030204" pitchFamily="34" charset="0"/>
                <a:ea typeface="GillSansAltOneWGL-Bold"/>
                <a:cs typeface="GillSansAltOneWGL-Bold"/>
              </a:rPr>
              <a:t> всего за 359 рублей.</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Стойкий лак для ногтей </a:t>
            </a:r>
            <a:r>
              <a:rPr lang="ru-RU" sz="11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ONE, 8 мл.</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32707 </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Ночной </a:t>
            </a:r>
            <a:r>
              <a:rPr lang="ru-RU" sz="11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Ири</a:t>
            </a:r>
            <a:r>
              <a:rPr lang="en-US"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33126 </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Античная Бронза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32710 </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Морская Пена</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32708 </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Небесный Ультрамарин</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32709 </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Бирюзовая Волна</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sz="1100" kern="1200" dirty="0" smtClean="0">
                <a:solidFill>
                  <a:srgbClr val="000000"/>
                </a:solidFill>
                <a:effectLst/>
                <a:latin typeface="Calibri" panose="020F0502020204030204" pitchFamily="34" charset="0"/>
                <a:ea typeface="+mn-ea"/>
                <a:cs typeface="+mn-cs"/>
              </a:rPr>
              <a:t>Профессиональный результат, так как:</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Высокая стойкость* и плотность покрытия.</a:t>
            </a:r>
            <a:endParaRPr lang="ru-RU"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100" kern="1200" dirty="0" smtClean="0">
                <a:solidFill>
                  <a:srgbClr val="000000"/>
                </a:solidFill>
                <a:effectLst/>
                <a:latin typeface="Calibri" panose="020F0502020204030204" pitchFamily="34" charset="0"/>
                <a:ea typeface="+mn-ea"/>
                <a:cs typeface="+mn-cs"/>
              </a:rPr>
              <a:t>Технология </a:t>
            </a:r>
            <a:r>
              <a:rPr lang="ru-RU" sz="1100" kern="1200" dirty="0" err="1" smtClean="0">
                <a:solidFill>
                  <a:srgbClr val="000000"/>
                </a:solidFill>
                <a:effectLst/>
                <a:latin typeface="Calibri" panose="020F0502020204030204" pitchFamily="34" charset="0"/>
                <a:ea typeface="+mn-ea"/>
                <a:cs typeface="+mn-cs"/>
              </a:rPr>
              <a:t>Expert</a:t>
            </a:r>
            <a:r>
              <a:rPr lang="ru-RU" sz="1100" kern="1200" dirty="0" smtClean="0">
                <a:solidFill>
                  <a:srgbClr val="000000"/>
                </a:solidFill>
                <a:effectLst/>
                <a:latin typeface="Calibri" panose="020F0502020204030204" pitchFamily="34" charset="0"/>
                <a:ea typeface="+mn-ea"/>
                <a:cs typeface="+mn-cs"/>
              </a:rPr>
              <a:t> </a:t>
            </a:r>
            <a:r>
              <a:rPr lang="ru-RU" sz="1100" kern="1200" dirty="0" err="1" smtClean="0">
                <a:solidFill>
                  <a:srgbClr val="000000"/>
                </a:solidFill>
                <a:effectLst/>
                <a:latin typeface="Calibri" panose="020F0502020204030204" pitchFamily="34" charset="0"/>
                <a:ea typeface="+mn-ea"/>
                <a:cs typeface="+mn-cs"/>
              </a:rPr>
              <a:t>Gel</a:t>
            </a:r>
            <a:r>
              <a:rPr lang="ru-RU" sz="1100" kern="1200" dirty="0" smtClean="0">
                <a:solidFill>
                  <a:srgbClr val="000000"/>
                </a:solidFill>
                <a:effectLst/>
                <a:latin typeface="Calibri" panose="020F0502020204030204" pitchFamily="34" charset="0"/>
                <a:ea typeface="+mn-ea"/>
                <a:cs typeface="+mn-cs"/>
              </a:rPr>
              <a:t>: обеспечивает равномерность покрытия, сохраняет яркость маникюра и защищает от сколов.</a:t>
            </a:r>
            <a:endParaRPr lang="ru-RU"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ru-RU" sz="1100" kern="1200" dirty="0" smtClean="0">
                <a:solidFill>
                  <a:srgbClr val="000000"/>
                </a:solidFill>
                <a:effectLst/>
                <a:latin typeface="Calibri" panose="020F0502020204030204" pitchFamily="34" charset="0"/>
                <a:ea typeface="+mn-ea"/>
                <a:cs typeface="+mn-cs"/>
              </a:rPr>
              <a:t>Широкая кисточка быстро и ровно наносит лак.</a:t>
            </a:r>
            <a:endParaRPr lang="ru-RU"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ru-RU" sz="1100" kern="1200" dirty="0" smtClean="0">
                <a:solidFill>
                  <a:srgbClr val="000000"/>
                </a:solidFill>
                <a:effectLst/>
                <a:latin typeface="Calibri" panose="020F0502020204030204" pitchFamily="34" charset="0"/>
                <a:ea typeface="+mn-ea"/>
                <a:cs typeface="+mn-cs"/>
              </a:rPr>
              <a:t>Специальные фильтры предотвращают появление желтизны, сохраняя яркость цвета и глянцевый блеск. </a:t>
            </a:r>
            <a:endParaRPr lang="ru-RU" sz="1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ru-RU" sz="1100" kern="1200" dirty="0" smtClean="0">
                <a:solidFill>
                  <a:srgbClr val="000000"/>
                </a:solidFill>
                <a:effectLst/>
                <a:latin typeface="Calibri" panose="020F0502020204030204" pitchFamily="34" charset="0"/>
                <a:ea typeface="+mn-ea"/>
                <a:cs typeface="+mn-cs"/>
              </a:rPr>
              <a:t> </a:t>
            </a:r>
            <a:endParaRPr lang="ru-RU" sz="1100" dirty="0" smtClean="0">
              <a:effectLst/>
              <a:latin typeface="Times New Roman" panose="02020603050405020304" pitchFamily="18" charset="0"/>
              <a:ea typeface="Times New Roman" panose="02020603050405020304" pitchFamily="18" charset="0"/>
            </a:endParaRPr>
          </a:p>
          <a:p>
            <a:pPr>
              <a:spcAft>
                <a:spcPts val="0"/>
              </a:spcAft>
            </a:pPr>
            <a:r>
              <a:rPr lang="ru-RU" sz="1100" kern="1200" dirty="0" smtClean="0">
                <a:solidFill>
                  <a:srgbClr val="000000"/>
                </a:solidFill>
                <a:effectLst/>
                <a:latin typeface="Calibri" panose="020F0502020204030204" pitchFamily="34" charset="0"/>
                <a:ea typeface="+mn-ea"/>
                <a:cs typeface="+mn-cs"/>
              </a:rPr>
              <a:t>В тренде модных тенденций весна-лето 2016:</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100" kern="1200" dirty="0" smtClean="0">
                <a:solidFill>
                  <a:srgbClr val="000000"/>
                </a:solidFill>
                <a:effectLst/>
                <a:latin typeface="Calibri" panose="020F0502020204030204" pitchFamily="34" charset="0"/>
                <a:ea typeface="+mn-ea"/>
                <a:cs typeface="+mn-cs"/>
              </a:rPr>
              <a:t>5 новых оттенков стойкого лака для ногтей </a:t>
            </a:r>
            <a:r>
              <a:rPr lang="ru-RU" sz="1100" kern="1200" dirty="0" err="1" smtClean="0">
                <a:solidFill>
                  <a:srgbClr val="000000"/>
                </a:solidFill>
                <a:effectLst/>
                <a:latin typeface="Calibri" panose="020F0502020204030204" pitchFamily="34" charset="0"/>
                <a:ea typeface="+mn-ea"/>
                <a:cs typeface="+mn-cs"/>
              </a:rPr>
              <a:t>The</a:t>
            </a:r>
            <a:r>
              <a:rPr lang="ru-RU" sz="1100" kern="1200" dirty="0" smtClean="0">
                <a:solidFill>
                  <a:srgbClr val="000000"/>
                </a:solidFill>
                <a:effectLst/>
                <a:latin typeface="Calibri" panose="020F0502020204030204" pitchFamily="34" charset="0"/>
                <a:ea typeface="+mn-ea"/>
                <a:cs typeface="+mn-cs"/>
              </a:rPr>
              <a:t> ONE, вдохновленных морской палитрой. Хит коллекции – оттенок-хамелеон Античная Бронза, меняющий цвет в зависимости от угла зрения.</a:t>
            </a:r>
            <a:endParaRPr lang="ru-RU" sz="1100" dirty="0" smtClean="0">
              <a:effectLst/>
              <a:latin typeface="Times New Roman" panose="02020603050405020304" pitchFamily="18" charset="0"/>
              <a:ea typeface="Times New Roman" panose="02020603050405020304" pitchFamily="18" charset="0"/>
            </a:endParaRPr>
          </a:p>
          <a:p>
            <a:pPr>
              <a:lnSpc>
                <a:spcPct val="107000"/>
              </a:lnSpc>
              <a:spcAft>
                <a:spcPts val="80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*По результатам потребительского тестирования</a:t>
            </a:r>
          </a:p>
          <a:p>
            <a:pPr>
              <a:lnSpc>
                <a:spcPct val="107000"/>
              </a:lnSpc>
              <a:spcAft>
                <a:spcPts val="800"/>
              </a:spcAft>
            </a:pP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i="1" dirty="0" smtClean="0">
                <a:solidFill>
                  <a:srgbClr val="000000"/>
                </a:solidFill>
                <a:effectLst/>
                <a:latin typeface="Calibri" panose="020F0502020204030204" pitchFamily="34" charset="0"/>
                <a:ea typeface="EuropeanPi-One"/>
                <a:cs typeface="EuropeanPi-One"/>
              </a:rPr>
              <a:t>В каталоге № 8 есть возможность приобрести </a:t>
            </a:r>
            <a:r>
              <a:rPr lang="ru-RU" sz="1100" i="1" dirty="0" smtClean="0">
                <a:solidFill>
                  <a:srgbClr val="000000"/>
                </a:solidFill>
                <a:effectLst/>
                <a:latin typeface="Calibri" panose="020F0502020204030204" pitchFamily="34" charset="0"/>
                <a:ea typeface="GillSansAltOneWGL-Bold"/>
                <a:cs typeface="GillSansAltOneWGL-Bold"/>
              </a:rPr>
              <a:t>любой оттенок лимитированной коллекции стойких лаков для ногтей </a:t>
            </a:r>
            <a:r>
              <a:rPr lang="ru-RU" sz="1100" i="1" dirty="0" err="1" smtClean="0">
                <a:solidFill>
                  <a:srgbClr val="000000"/>
                </a:solidFill>
                <a:effectLst/>
                <a:latin typeface="Calibri" panose="020F0502020204030204" pitchFamily="34" charset="0"/>
                <a:ea typeface="GillSansAltOneWGL-Bold"/>
                <a:cs typeface="GillSansAltOneWGL-Bold"/>
              </a:rPr>
              <a:t>The</a:t>
            </a:r>
            <a:r>
              <a:rPr lang="ru-RU" sz="1100" i="1" dirty="0" smtClean="0">
                <a:solidFill>
                  <a:srgbClr val="000000"/>
                </a:solidFill>
                <a:effectLst/>
                <a:latin typeface="Calibri" panose="020F0502020204030204" pitchFamily="34" charset="0"/>
                <a:ea typeface="GillSansAltOneWGL-Bold"/>
                <a:cs typeface="GillSansAltOneWGL-Bold"/>
              </a:rPr>
              <a:t> ONE всего за 199 рублей.</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19</a:t>
            </a:fld>
            <a:endParaRPr lang="ru-RU"/>
          </a:p>
        </p:txBody>
      </p:sp>
    </p:spTree>
    <p:extLst>
      <p:ext uri="{BB962C8B-B14F-4D97-AF65-F5344CB8AC3E}">
        <p14:creationId xmlns:p14="http://schemas.microsoft.com/office/powerpoint/2010/main" val="667186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20</a:t>
            </a:fld>
            <a:endParaRPr lang="ru-RU"/>
          </a:p>
        </p:txBody>
      </p:sp>
    </p:spTree>
    <p:extLst>
      <p:ext uri="{BB962C8B-B14F-4D97-AF65-F5344CB8AC3E}">
        <p14:creationId xmlns:p14="http://schemas.microsoft.com/office/powerpoint/2010/main" val="910337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Уход за кожей ног не менее важен, чем уход за кожей лица и рук, и заслуживает достойного внимания и времени.  Недостаточный уход за ногами приводит к значительному утолщению кожи стоп и появлению трещин.</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Средства по уходу за кожей ног от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Орифлэйм</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помогут решить проблему сухости кожи, предотвратить появление трещин, уменьшить потоотделение и убрать неприятный запах.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Продукты в серии уход за кожей ног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Feet</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Up</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Comfort</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представленные в каталоге №8 помогут </a:t>
            </a:r>
            <a:r>
              <a:rPr lang="ru-RU" sz="1200" dirty="0" smtClean="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летом сохранить мягкость кожи и обеспечить свежесть на весь день.</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32371 Питательный крем для ног </a:t>
            </a:r>
            <a:r>
              <a:rPr lang="ru-RU" sz="1200" b="1" dirty="0" err="1" smtClean="0">
                <a:solidFill>
                  <a:srgbClr val="000000"/>
                </a:solidFill>
                <a:effectLst/>
                <a:latin typeface="Calibri" panose="020F0502020204030204" pitchFamily="34" charset="0"/>
                <a:ea typeface="GillSansAltOneWGL-Bold"/>
                <a:cs typeface="Times New Roman" panose="02020603050405020304" pitchFamily="18" charset="0"/>
              </a:rPr>
              <a:t>Feet</a:t>
            </a: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 </a:t>
            </a:r>
            <a:r>
              <a:rPr lang="ru-RU" sz="1200" b="1" dirty="0" err="1" smtClean="0">
                <a:solidFill>
                  <a:srgbClr val="000000"/>
                </a:solidFill>
                <a:effectLst/>
                <a:latin typeface="Calibri" panose="020F0502020204030204" pitchFamily="34" charset="0"/>
                <a:ea typeface="GillSansAltOneWGL-Bold"/>
                <a:cs typeface="Times New Roman" panose="02020603050405020304" pitchFamily="18" charset="0"/>
              </a:rPr>
              <a:t>Up</a:t>
            </a: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 </a:t>
            </a:r>
            <a:r>
              <a:rPr lang="ru-RU" sz="1200" b="1" dirty="0" err="1" smtClean="0">
                <a:solidFill>
                  <a:srgbClr val="000000"/>
                </a:solidFill>
                <a:effectLst/>
                <a:latin typeface="Calibri" panose="020F0502020204030204" pitchFamily="34" charset="0"/>
                <a:ea typeface="GillSansAltOneWGL-Bold"/>
                <a:cs typeface="Times New Roman" panose="02020603050405020304" pitchFamily="18" charset="0"/>
              </a:rPr>
              <a:t>Comfort</a:t>
            </a: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 Большой объем 150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ПИТАНИЕ</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Рекомендуется для особенно сухой кожи стоп.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Масло сладкого миндаля </a:t>
            </a: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обладает активными питательными свойствами, а </a:t>
            </a: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натуральный пчелиный воск </a:t>
            </a: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помогает сохранить оптимальный баланс влаги в эпидермисе.</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Для ежедневного применения.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Миндальное масло - растительное масло, получаемое холодным прессованием семян миндаля обыкновенного. Идеально для ухода за сухой поврежденной кожи.  сухими волосами. Масло закрепляется во внешних слоях кожи, препятствует потере влаги и защищает в течение долгого времени.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solidFill>
                  <a:srgbClr val="000000"/>
                </a:solidFill>
                <a:effectLst/>
                <a:latin typeface="Calibri" panose="020F0502020204030204" pitchFamily="34" charset="0"/>
                <a:ea typeface="GillSansAltOneWGL-Bold"/>
                <a:cs typeface="Times New Roman" panose="02020603050405020304" pitchFamily="18" charset="0"/>
              </a:rPr>
              <a:t>В каталоге №8 питательный крем для ног </a:t>
            </a:r>
            <a:r>
              <a:rPr lang="ru-RU" sz="1200" i="1" dirty="0" err="1" smtClean="0">
                <a:solidFill>
                  <a:srgbClr val="000000"/>
                </a:solidFill>
                <a:effectLst/>
                <a:latin typeface="Calibri" panose="020F0502020204030204" pitchFamily="34" charset="0"/>
                <a:ea typeface="GillSansAltOneWGL-Bold"/>
                <a:cs typeface="Times New Roman" panose="02020603050405020304" pitchFamily="18" charset="0"/>
              </a:rPr>
              <a:t>Feet</a:t>
            </a:r>
            <a:r>
              <a:rPr lang="ru-RU" sz="1200" i="1" dirty="0" smtClean="0">
                <a:solidFill>
                  <a:srgbClr val="000000"/>
                </a:solidFill>
                <a:effectLst/>
                <a:latin typeface="Calibri" panose="020F0502020204030204" pitchFamily="34" charset="0"/>
                <a:ea typeface="GillSansAltOneWGL-Bold"/>
                <a:cs typeface="Times New Roman" panose="02020603050405020304" pitchFamily="18" charset="0"/>
              </a:rPr>
              <a:t> </a:t>
            </a:r>
            <a:r>
              <a:rPr lang="ru-RU" sz="1200" i="1" dirty="0" err="1" smtClean="0">
                <a:solidFill>
                  <a:srgbClr val="000000"/>
                </a:solidFill>
                <a:effectLst/>
                <a:latin typeface="Calibri" panose="020F0502020204030204" pitchFamily="34" charset="0"/>
                <a:ea typeface="GillSansAltOneWGL-Bold"/>
                <a:cs typeface="Times New Roman" panose="02020603050405020304" pitchFamily="18" charset="0"/>
              </a:rPr>
              <a:t>Up</a:t>
            </a:r>
            <a:r>
              <a:rPr lang="ru-RU" sz="1200" i="1" dirty="0" smtClean="0">
                <a:solidFill>
                  <a:srgbClr val="000000"/>
                </a:solidFill>
                <a:effectLst/>
                <a:latin typeface="Calibri" panose="020F0502020204030204" pitchFamily="34" charset="0"/>
                <a:ea typeface="GillSansAltOneWGL-Bold"/>
                <a:cs typeface="Times New Roman" panose="02020603050405020304" pitchFamily="18" charset="0"/>
              </a:rPr>
              <a:t> </a:t>
            </a:r>
            <a:r>
              <a:rPr lang="ru-RU" sz="1200" i="1" dirty="0" err="1" smtClean="0">
                <a:solidFill>
                  <a:srgbClr val="000000"/>
                </a:solidFill>
                <a:effectLst/>
                <a:latin typeface="Calibri" panose="020F0502020204030204" pitchFamily="34" charset="0"/>
                <a:ea typeface="GillSansAltOneWGL-Bold"/>
                <a:cs typeface="Times New Roman" panose="02020603050405020304" pitchFamily="18" charset="0"/>
              </a:rPr>
              <a:t>Comfort</a:t>
            </a:r>
            <a:r>
              <a:rPr lang="ru-RU" sz="1200" i="1" dirty="0" smtClean="0">
                <a:solidFill>
                  <a:srgbClr val="000000"/>
                </a:solidFill>
                <a:effectLst/>
                <a:latin typeface="Calibri" panose="020F0502020204030204" pitchFamily="34" charset="0"/>
                <a:ea typeface="GillSansAltOneWGL-Bold"/>
                <a:cs typeface="Times New Roman" panose="02020603050405020304" pitchFamily="18" charset="0"/>
              </a:rPr>
              <a:t>, большой объем за 149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GillSansAltOneWGL-Bold"/>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32369 Смягчающий крем для ног </a:t>
            </a:r>
            <a:r>
              <a:rPr lang="ru-RU" sz="1200" b="1" dirty="0" err="1" smtClean="0">
                <a:solidFill>
                  <a:srgbClr val="000000"/>
                </a:solidFill>
                <a:effectLst/>
                <a:latin typeface="Calibri" panose="020F0502020204030204" pitchFamily="34" charset="0"/>
                <a:ea typeface="GillSansAltOneWGL-Bold"/>
                <a:cs typeface="Times New Roman" panose="02020603050405020304" pitchFamily="18" charset="0"/>
              </a:rPr>
              <a:t>Feet</a:t>
            </a: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 </a:t>
            </a:r>
            <a:r>
              <a:rPr lang="ru-RU" sz="1200" b="1" dirty="0" err="1" smtClean="0">
                <a:solidFill>
                  <a:srgbClr val="000000"/>
                </a:solidFill>
                <a:effectLst/>
                <a:latin typeface="Calibri" panose="020F0502020204030204" pitchFamily="34" charset="0"/>
                <a:ea typeface="GillSansAltOneWGL-Bold"/>
                <a:cs typeface="Times New Roman" panose="02020603050405020304" pitchFamily="18" charset="0"/>
              </a:rPr>
              <a:t>Up</a:t>
            </a: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 </a:t>
            </a:r>
            <a:r>
              <a:rPr lang="ru-RU" sz="1200" b="1" dirty="0" err="1" smtClean="0">
                <a:solidFill>
                  <a:srgbClr val="000000"/>
                </a:solidFill>
                <a:effectLst/>
                <a:latin typeface="Calibri" panose="020F0502020204030204" pitchFamily="34" charset="0"/>
                <a:ea typeface="GillSansAltOneWGL-Bold"/>
                <a:cs typeface="Times New Roman" panose="02020603050405020304" pitchFamily="18" charset="0"/>
              </a:rPr>
              <a:t>Comfort</a:t>
            </a: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 Большой объем 150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СМЯГЧЕНИЕ</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Рекомендуется для любой кожи стоп.</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Экстракт </a:t>
            </a: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арники горной </a:t>
            </a: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и </a:t>
            </a: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масло </a:t>
            </a:r>
            <a:r>
              <a:rPr lang="ru-RU" sz="1200" b="1" dirty="0" err="1" smtClean="0">
                <a:solidFill>
                  <a:srgbClr val="000000"/>
                </a:solidFill>
                <a:effectLst/>
                <a:latin typeface="Calibri" panose="020F0502020204030204" pitchFamily="34" charset="0"/>
                <a:ea typeface="GillSansAltOneWGL-Bold"/>
                <a:cs typeface="Times New Roman" panose="02020603050405020304" pitchFamily="18" charset="0"/>
              </a:rPr>
              <a:t>жожоба</a:t>
            </a: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 </a:t>
            </a: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обладают смягчающим</a:t>
            </a: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 </a:t>
            </a: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действием,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а крем быстро впитывается, не</a:t>
            </a: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 </a:t>
            </a: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оставляя следов.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Экстракт арники- содержит в своем составе большое количество биологически активных веществ.  За счет этого, экстракт   улучшает микроциркуляцию кожи стоп, обладает успокаивающими, противовоспалительными, и заживляющими свойствами.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solidFill>
                  <a:srgbClr val="000000"/>
                </a:solidFill>
                <a:effectLst/>
                <a:latin typeface="Calibri" panose="020F0502020204030204" pitchFamily="34" charset="0"/>
                <a:ea typeface="GillSansAltOneWGL"/>
                <a:cs typeface="Times New Roman" panose="02020603050405020304" pitchFamily="18" charset="0"/>
              </a:rPr>
              <a:t>В каталоге №8 </a:t>
            </a:r>
            <a:r>
              <a:rPr lang="ru-RU" sz="1200" i="1" dirty="0" smtClean="0">
                <a:solidFill>
                  <a:srgbClr val="000000"/>
                </a:solidFill>
                <a:effectLst/>
                <a:latin typeface="Calibri" panose="020F0502020204030204" pitchFamily="34" charset="0"/>
                <a:ea typeface="GillSansAltOneWGL-Bold"/>
                <a:cs typeface="Times New Roman" panose="02020603050405020304" pitchFamily="18" charset="0"/>
              </a:rPr>
              <a:t>смягчающий крем для ног </a:t>
            </a:r>
            <a:r>
              <a:rPr lang="ru-RU" sz="1200" i="1" dirty="0" err="1" smtClean="0">
                <a:solidFill>
                  <a:srgbClr val="000000"/>
                </a:solidFill>
                <a:effectLst/>
                <a:latin typeface="Calibri" panose="020F0502020204030204" pitchFamily="34" charset="0"/>
                <a:ea typeface="GillSansAltOneWGL-Bold"/>
                <a:cs typeface="Times New Roman" panose="02020603050405020304" pitchFamily="18" charset="0"/>
              </a:rPr>
              <a:t>Feet</a:t>
            </a:r>
            <a:r>
              <a:rPr lang="ru-RU" sz="1200" i="1" dirty="0" smtClean="0">
                <a:solidFill>
                  <a:srgbClr val="000000"/>
                </a:solidFill>
                <a:effectLst/>
                <a:latin typeface="Calibri" panose="020F0502020204030204" pitchFamily="34" charset="0"/>
                <a:ea typeface="GillSansAltOneWGL-Bold"/>
                <a:cs typeface="Times New Roman" panose="02020603050405020304" pitchFamily="18" charset="0"/>
              </a:rPr>
              <a:t> </a:t>
            </a:r>
            <a:r>
              <a:rPr lang="ru-RU" sz="1200" i="1" dirty="0" err="1" smtClean="0">
                <a:solidFill>
                  <a:srgbClr val="000000"/>
                </a:solidFill>
                <a:effectLst/>
                <a:latin typeface="Calibri" panose="020F0502020204030204" pitchFamily="34" charset="0"/>
                <a:ea typeface="GillSansAltOneWGL-Bold"/>
                <a:cs typeface="Times New Roman" panose="02020603050405020304" pitchFamily="18" charset="0"/>
              </a:rPr>
              <a:t>Up</a:t>
            </a:r>
            <a:r>
              <a:rPr lang="ru-RU" sz="1200" i="1" dirty="0" smtClean="0">
                <a:solidFill>
                  <a:srgbClr val="000000"/>
                </a:solidFill>
                <a:effectLst/>
                <a:latin typeface="Calibri" panose="020F0502020204030204" pitchFamily="34" charset="0"/>
                <a:ea typeface="GillSansAltOneWGL-Bold"/>
                <a:cs typeface="Times New Roman" panose="02020603050405020304" pitchFamily="18" charset="0"/>
              </a:rPr>
              <a:t> </a:t>
            </a:r>
            <a:r>
              <a:rPr lang="ru-RU" sz="1200" i="1" dirty="0" err="1" smtClean="0">
                <a:solidFill>
                  <a:srgbClr val="000000"/>
                </a:solidFill>
                <a:effectLst/>
                <a:latin typeface="Calibri" panose="020F0502020204030204" pitchFamily="34" charset="0"/>
                <a:ea typeface="GillSansAltOneWGL-Bold"/>
                <a:cs typeface="Times New Roman" panose="02020603050405020304" pitchFamily="18" charset="0"/>
              </a:rPr>
              <a:t>Comfort</a:t>
            </a:r>
            <a:r>
              <a:rPr lang="ru-RU" sz="1200" i="1" dirty="0" smtClean="0">
                <a:solidFill>
                  <a:srgbClr val="000000"/>
                </a:solidFill>
                <a:effectLst/>
                <a:latin typeface="Calibri" panose="020F0502020204030204" pitchFamily="34" charset="0"/>
                <a:ea typeface="GillSansAltOneWGL-Bold"/>
                <a:cs typeface="Times New Roman" panose="02020603050405020304" pitchFamily="18" charset="0"/>
              </a:rPr>
              <a:t>, большой объем</a:t>
            </a:r>
            <a:r>
              <a:rPr lang="ru-RU" sz="1200" b="1" i="1" dirty="0" smtClean="0">
                <a:solidFill>
                  <a:srgbClr val="000000"/>
                </a:solidFill>
                <a:effectLst/>
                <a:latin typeface="Calibri" panose="020F0502020204030204" pitchFamily="34" charset="0"/>
                <a:ea typeface="GillSansAltOneWGL-Bold"/>
                <a:cs typeface="Times New Roman" panose="02020603050405020304" pitchFamily="18" charset="0"/>
              </a:rPr>
              <a:t> </a:t>
            </a:r>
            <a:r>
              <a:rPr lang="ru-RU" sz="1200" i="1" dirty="0" smtClean="0">
                <a:solidFill>
                  <a:srgbClr val="000000"/>
                </a:solidFill>
                <a:effectLst/>
                <a:latin typeface="Calibri" panose="020F0502020204030204" pitchFamily="34" charset="0"/>
                <a:ea typeface="GillSansAltOneWGL"/>
                <a:cs typeface="Times New Roman" panose="02020603050405020304" pitchFamily="18" charset="0"/>
              </a:rPr>
              <a:t>за 149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32372 Освежающий </a:t>
            </a:r>
            <a:r>
              <a:rPr lang="ru-RU" sz="1200" b="1" dirty="0" err="1" smtClean="0">
                <a:solidFill>
                  <a:srgbClr val="000000"/>
                </a:solidFill>
                <a:effectLst/>
                <a:latin typeface="Calibri" panose="020F0502020204030204" pitchFamily="34" charset="0"/>
                <a:ea typeface="GillSansAltOneWGL-Bold"/>
                <a:cs typeface="Times New Roman" panose="02020603050405020304" pitchFamily="18" charset="0"/>
              </a:rPr>
              <a:t>cпрей</a:t>
            </a: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-дезодорант для ног </a:t>
            </a:r>
            <a:r>
              <a:rPr lang="ru-RU" sz="1200" b="1" dirty="0" err="1" smtClean="0">
                <a:solidFill>
                  <a:srgbClr val="000000"/>
                </a:solidFill>
                <a:effectLst/>
                <a:latin typeface="Calibri" panose="020F0502020204030204" pitchFamily="34" charset="0"/>
                <a:ea typeface="GillSansAltOneWGL-Bold"/>
                <a:cs typeface="Times New Roman" panose="02020603050405020304" pitchFamily="18" charset="0"/>
              </a:rPr>
              <a:t>Feet</a:t>
            </a: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 </a:t>
            </a:r>
            <a:r>
              <a:rPr lang="ru-RU" sz="1200" b="1" dirty="0" err="1" smtClean="0">
                <a:solidFill>
                  <a:srgbClr val="000000"/>
                </a:solidFill>
                <a:effectLst/>
                <a:latin typeface="Calibri" panose="020F0502020204030204" pitchFamily="34" charset="0"/>
                <a:ea typeface="GillSansAltOneWGL-Bold"/>
                <a:cs typeface="Times New Roman" panose="02020603050405020304" pitchFamily="18" charset="0"/>
              </a:rPr>
              <a:t>Up</a:t>
            </a: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 </a:t>
            </a:r>
            <a:r>
              <a:rPr lang="ru-RU" sz="1200" b="1" dirty="0" err="1" smtClean="0">
                <a:solidFill>
                  <a:srgbClr val="000000"/>
                </a:solidFill>
                <a:effectLst/>
                <a:latin typeface="Calibri" panose="020F0502020204030204" pitchFamily="34" charset="0"/>
                <a:ea typeface="GillSansAltOneWGL-Bold"/>
                <a:cs typeface="Times New Roman" panose="02020603050405020304" pitchFamily="18" charset="0"/>
              </a:rPr>
              <a:t>Comfort</a:t>
            </a: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 Большой объем 250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НАТУРАЛЬНАЯ СВЕЖЕСТЬ</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Натуральное эфирное масло </a:t>
            </a: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эвкалипта </a:t>
            </a: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обладает непревзойденными дезодорирующими свойствами и смягчает, и охлаждает кожу.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Освежающее действие благодаря натуральное эфирное масло </a:t>
            </a:r>
            <a:r>
              <a:rPr lang="ru-RU" sz="1200" b="1" dirty="0" smtClean="0">
                <a:solidFill>
                  <a:srgbClr val="000000"/>
                </a:solidFill>
                <a:effectLst/>
                <a:latin typeface="Calibri" panose="020F0502020204030204" pitchFamily="34" charset="0"/>
                <a:ea typeface="GillSansAltOneWGL-Bold"/>
                <a:cs typeface="Times New Roman" panose="02020603050405020304" pitchFamily="18" charset="0"/>
              </a:rPr>
              <a:t>мяты </a:t>
            </a: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содержит ментол, который также имеет смягчающий и освежающий эффект.</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Использование: распылите на чистую, сухую кожу ног с расстояния 15 см. Также подходит для внутренней поверхности обуви.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каталоге №8 освежающий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cпрей</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-дезодорант для ног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Feet</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Up</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Comfort</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большой объем за 199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smtClean="0">
                <a:effectLst/>
                <a:latin typeface="Calibri" panose="020F0502020204030204" pitchFamily="34" charset="0"/>
                <a:ea typeface="EuropeanPi-One"/>
                <a:cs typeface="GillSansAltOneWGL-Bold"/>
              </a:rPr>
              <a:t> </a:t>
            </a:r>
            <a:endParaRPr lang="ru-RU" sz="110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21</a:t>
            </a:fld>
            <a:endParaRPr lang="ru-RU"/>
          </a:p>
        </p:txBody>
      </p:sp>
    </p:spTree>
    <p:extLst>
      <p:ext uri="{BB962C8B-B14F-4D97-AF65-F5344CB8AC3E}">
        <p14:creationId xmlns:p14="http://schemas.microsoft.com/office/powerpoint/2010/main" val="807856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1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Тема каталога №8 – «</a:t>
            </a:r>
            <a:r>
              <a:rPr lang="ru-RU" sz="1200" dirty="0" smtClean="0">
                <a:solidFill>
                  <a:srgbClr val="595959"/>
                </a:solidFill>
                <a:cs typeface="Arial" panose="020B0604020202020204" pitchFamily="34" charset="0"/>
              </a:rPr>
              <a:t>Все продукты для твоего идеального летнего отпуска»</a:t>
            </a: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kern="1200" dirty="0" smtClean="0">
                <a:effectLst/>
                <a:latin typeface="Calibri" panose="020F0502020204030204" pitchFamily="34" charset="0"/>
                <a:ea typeface="Times New Roman" panose="02020603050405020304" pitchFamily="18" charset="0"/>
                <a:cs typeface="Times New Roman" panose="02020603050405020304" pitchFamily="18" charset="0"/>
              </a:rPr>
              <a:t>В этом каталоге мы собрали все парные продукты, которые необходимы для совместного отдыха: декоративная косметика для неё, средства ухода для него, ароматы для двоих.</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kern="1200" dirty="0" smtClean="0">
                <a:effectLst/>
                <a:latin typeface="Calibri" panose="020F0502020204030204" pitchFamily="34" charset="0"/>
                <a:ea typeface="Times New Roman" panose="02020603050405020304" pitchFamily="18" charset="0"/>
                <a:cs typeface="Times New Roman" panose="02020603050405020304" pitchFamily="18" charset="0"/>
              </a:rPr>
              <a:t>Только ты и мужчина твоей мечты!</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900" kern="1200" dirty="0" smtClean="0">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kern="1200" dirty="0" smtClean="0">
                <a:solidFill>
                  <a:srgbClr val="000000"/>
                </a:solidFill>
                <a:effectLst/>
                <a:latin typeface="Calibri" panose="020F0502020204030204" pitchFamily="34" charset="0"/>
                <a:ea typeface="+mn-ea"/>
                <a:cs typeface="Calibri" panose="020F0502020204030204" pitchFamily="34" charset="0"/>
              </a:rPr>
              <a:t>Фокусы каталога:</a:t>
            </a:r>
            <a:r>
              <a:rPr lang="en-US"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b="1" kern="1200" dirty="0" smtClean="0">
                <a:solidFill>
                  <a:srgbClr val="000000"/>
                </a:solidFill>
                <a:effectLst/>
                <a:latin typeface="Calibri" panose="020F0502020204030204" pitchFamily="34" charset="0"/>
                <a:ea typeface="+mn-ea"/>
                <a:cs typeface="Calibri" panose="020F0502020204030204" pitchFamily="34" charset="0"/>
              </a:rPr>
              <a:t>1) </a:t>
            </a:r>
            <a:r>
              <a:rPr lang="ru-RU" sz="1200" b="1" kern="1200" dirty="0" err="1" smtClean="0">
                <a:solidFill>
                  <a:srgbClr val="000000"/>
                </a:solidFill>
                <a:effectLst/>
                <a:latin typeface="Calibri" panose="020F0502020204030204" pitchFamily="34" charset="0"/>
                <a:ea typeface="+mn-ea"/>
                <a:cs typeface="Calibri" panose="020F0502020204030204" pitchFamily="34" charset="0"/>
              </a:rPr>
              <a:t>Суперпредложение</a:t>
            </a:r>
            <a:r>
              <a:rPr lang="ru-RU" sz="1200" b="1" kern="1200" dirty="0" smtClean="0">
                <a:solidFill>
                  <a:srgbClr val="000000"/>
                </a:solidFill>
                <a:effectLst/>
                <a:latin typeface="Calibri" panose="020F0502020204030204" pitchFamily="34" charset="0"/>
                <a:ea typeface="+mn-ea"/>
                <a:cs typeface="Calibri" panose="020F0502020204030204" pitchFamily="34" charset="0"/>
              </a:rPr>
              <a:t> в начале каталога </a:t>
            </a:r>
            <a:r>
              <a:rPr lang="ru-RU" sz="1200" kern="1200" dirty="0" smtClean="0">
                <a:solidFill>
                  <a:srgbClr val="000000"/>
                </a:solidFill>
                <a:effectLst/>
                <a:latin typeface="Calibri" panose="020F0502020204030204" pitchFamily="34" charset="0"/>
                <a:ea typeface="+mn-ea"/>
                <a:cs typeface="Calibri" panose="020F0502020204030204" pitchFamily="34" charset="0"/>
              </a:rPr>
              <a:t>– </a:t>
            </a:r>
            <a:r>
              <a:rPr lang="ru-RU" sz="120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это</a:t>
            </a:r>
            <a:r>
              <a:rPr lang="ru-RU" sz="1200" kern="1200" dirty="0" smtClean="0">
                <a:solidFill>
                  <a:srgbClr val="000000"/>
                </a:solidFill>
                <a:effectLst/>
                <a:latin typeface="Calibri" panose="020F0502020204030204" pitchFamily="34" charset="0"/>
                <a:ea typeface="+mn-ea"/>
                <a:cs typeface="Calibri" panose="020F0502020204030204" pitchFamily="34" charset="0"/>
              </a:rPr>
              <a:t> интересные предложения со значительными скидками на нескольких разворотах в самом начале каталога, объединённые общими темами.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200" b="1" kern="1200" dirty="0" smtClean="0">
                <a:solidFill>
                  <a:srgbClr val="000000"/>
                </a:solidFill>
                <a:effectLst/>
                <a:latin typeface="Calibri" panose="020F0502020204030204" pitchFamily="34" charset="0"/>
                <a:ea typeface="+mn-ea"/>
                <a:cs typeface="Calibri" panose="020F0502020204030204" pitchFamily="34" charset="0"/>
              </a:rPr>
              <a:t>2)</a:t>
            </a:r>
            <a:r>
              <a:rPr lang="ru-RU" sz="1200" b="1" kern="1200" dirty="0" smtClean="0">
                <a:solidFill>
                  <a:srgbClr val="000000"/>
                </a:solidFill>
                <a:effectLst/>
                <a:latin typeface="Times New Roman" panose="02020603050405020304" pitchFamily="18" charset="0"/>
                <a:ea typeface="+mn-ea"/>
                <a:cs typeface="Calibri" panose="020F0502020204030204" pitchFamily="34" charset="0"/>
              </a:rPr>
              <a:t> </a:t>
            </a:r>
            <a:r>
              <a:rPr lang="ru-RU" sz="1200" b="1" kern="1200" dirty="0" smtClean="0">
                <a:solidFill>
                  <a:srgbClr val="000000"/>
                </a:solidFill>
                <a:effectLst/>
                <a:latin typeface="Calibri" panose="020F0502020204030204" pitchFamily="34" charset="0"/>
                <a:ea typeface="Calibri" panose="020F0502020204030204" pitchFamily="34" charset="0"/>
                <a:cs typeface="+mn-cs"/>
              </a:rPr>
              <a:t>Драйвер каталога </a:t>
            </a:r>
            <a:r>
              <a:rPr lang="ru-RU" sz="1200" kern="1200" dirty="0" smtClean="0">
                <a:solidFill>
                  <a:srgbClr val="000000"/>
                </a:solidFill>
                <a:effectLst/>
                <a:latin typeface="Calibri" panose="020F0502020204030204" pitchFamily="34" charset="0"/>
                <a:ea typeface="Calibri" panose="020F0502020204030204" pitchFamily="34" charset="0"/>
                <a:cs typeface="+mn-cs"/>
              </a:rPr>
              <a:t>– это очень привлекательный продукт, который можно получить по выгодной цене при условии размещения заказа на определенную сумму. Драйвером каталога №8 является набор </a:t>
            </a:r>
            <a:r>
              <a:rPr lang="ru-RU" sz="1200" b="1" kern="1200" dirty="0" err="1" smtClean="0">
                <a:effectLst/>
                <a:latin typeface="Calibri" panose="020F0502020204030204" pitchFamily="34" charset="0"/>
                <a:ea typeface="Calibri" panose="020F0502020204030204" pitchFamily="34" charset="0"/>
                <a:cs typeface="+mn-cs"/>
              </a:rPr>
              <a:t>Blue</a:t>
            </a:r>
            <a:r>
              <a:rPr lang="ru-RU" sz="1200" b="1" kern="1200" dirty="0" smtClean="0">
                <a:effectLst/>
                <a:latin typeface="Calibri" panose="020F0502020204030204" pitchFamily="34" charset="0"/>
                <a:ea typeface="Calibri" panose="020F0502020204030204" pitchFamily="34" charset="0"/>
                <a:cs typeface="+mn-cs"/>
              </a:rPr>
              <a:t> </a:t>
            </a:r>
            <a:r>
              <a:rPr lang="ru-RU" sz="1200" b="1" kern="1200" dirty="0" err="1" smtClean="0">
                <a:effectLst/>
                <a:latin typeface="Calibri" panose="020F0502020204030204" pitchFamily="34" charset="0"/>
                <a:ea typeface="Calibri" panose="020F0502020204030204" pitchFamily="34" charset="0"/>
                <a:cs typeface="+mn-cs"/>
              </a:rPr>
              <a:t>Wonders</a:t>
            </a:r>
            <a:r>
              <a:rPr lang="ru-RU" sz="1200" b="1" kern="1200" dirty="0" smtClean="0">
                <a:effectLst/>
                <a:latin typeface="Calibri" panose="020F0502020204030204" pitchFamily="34" charset="0"/>
                <a:ea typeface="Calibri" panose="020F0502020204030204" pitchFamily="34" charset="0"/>
                <a:cs typeface="+mn-cs"/>
              </a:rPr>
              <a:t>,</a:t>
            </a:r>
            <a:r>
              <a:rPr lang="ru-RU" sz="1200" kern="1200" dirty="0" smtClean="0">
                <a:effectLst/>
                <a:latin typeface="Calibri" panose="020F0502020204030204" pitchFamily="34" charset="0"/>
                <a:ea typeface="Calibri" panose="020F0502020204030204" pitchFamily="34" charset="0"/>
                <a:cs typeface="+mn-cs"/>
              </a:rPr>
              <a:t> который вы можете приобрести в 2 вариантах:</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Wingdings" panose="05000000000000000000" pitchFamily="2" charset="2"/>
              <a:buChar char=""/>
            </a:pPr>
            <a:r>
              <a:rPr lang="ru-RU" sz="1200" b="1" kern="1200" dirty="0" smtClean="0">
                <a:effectLst/>
                <a:latin typeface="Calibri" panose="020F0502020204030204" pitchFamily="34" charset="0"/>
                <a:ea typeface="Calibri" panose="020F0502020204030204" pitchFamily="34" charset="0"/>
                <a:cs typeface="+mn-cs"/>
              </a:rPr>
              <a:t>Набор для тела </a:t>
            </a:r>
            <a:r>
              <a:rPr lang="ru-RU" sz="1200" b="1" kern="1200" dirty="0" err="1" smtClean="0">
                <a:effectLst/>
                <a:latin typeface="Calibri" panose="020F0502020204030204" pitchFamily="34" charset="0"/>
                <a:ea typeface="Calibri" panose="020F0502020204030204" pitchFamily="34" charset="0"/>
                <a:cs typeface="+mn-cs"/>
              </a:rPr>
              <a:t>Blue</a:t>
            </a:r>
            <a:r>
              <a:rPr lang="ru-RU" sz="1200" b="1" kern="1200" dirty="0" smtClean="0">
                <a:effectLst/>
                <a:latin typeface="Calibri" panose="020F0502020204030204" pitchFamily="34" charset="0"/>
                <a:ea typeface="Calibri" panose="020F0502020204030204" pitchFamily="34" charset="0"/>
                <a:cs typeface="+mn-cs"/>
              </a:rPr>
              <a:t> </a:t>
            </a:r>
            <a:r>
              <a:rPr lang="ru-RU" sz="1200" b="1" kern="1200" dirty="0" err="1" smtClean="0">
                <a:effectLst/>
                <a:latin typeface="Calibri" panose="020F0502020204030204" pitchFamily="34" charset="0"/>
                <a:ea typeface="Calibri" panose="020F0502020204030204" pitchFamily="34" charset="0"/>
                <a:cs typeface="+mn-cs"/>
              </a:rPr>
              <a:t>Wonders</a:t>
            </a:r>
            <a:r>
              <a:rPr lang="ru-RU" sz="1200" kern="1200" dirty="0" smtClean="0">
                <a:effectLst/>
                <a:latin typeface="Calibri" panose="020F0502020204030204" pitchFamily="34" charset="0"/>
                <a:ea typeface="Calibri" panose="020F0502020204030204" pitchFamily="34" charset="0"/>
                <a:cs typeface="+mn-cs"/>
              </a:rPr>
              <a:t>, в который входят освежающий гель для душа и увлажняющий крем для тела, </a:t>
            </a:r>
            <a:r>
              <a:rPr lang="ru-RU" sz="1200" b="1" kern="1200" dirty="0" smtClean="0">
                <a:effectLst/>
                <a:latin typeface="Calibri" panose="020F0502020204030204" pitchFamily="34" charset="0"/>
                <a:ea typeface="Calibri" panose="020F0502020204030204" pitchFamily="34" charset="0"/>
                <a:cs typeface="+mn-cs"/>
              </a:rPr>
              <a:t>код 117892</a:t>
            </a:r>
            <a:r>
              <a:rPr lang="ru-RU" sz="1200" kern="1200" dirty="0" smtClean="0">
                <a:effectLst/>
                <a:latin typeface="Calibri" panose="020F0502020204030204" pitchFamily="34" charset="0"/>
                <a:ea typeface="Calibri" panose="020F0502020204030204" pitchFamily="34" charset="0"/>
                <a:cs typeface="+mn-cs"/>
              </a:rPr>
              <a:t>, всего </a:t>
            </a:r>
            <a:r>
              <a:rPr lang="ru-RU" sz="1200" b="1" kern="1200" dirty="0" smtClean="0">
                <a:effectLst/>
                <a:latin typeface="Calibri" panose="020F0502020204030204" pitchFamily="34" charset="0"/>
                <a:ea typeface="Calibri" panose="020F0502020204030204" pitchFamily="34" charset="0"/>
                <a:cs typeface="+mn-cs"/>
              </a:rPr>
              <a:t>за 199 рублей (-60%)</a:t>
            </a:r>
            <a:r>
              <a:rPr lang="ru-RU" sz="1200" kern="1200" dirty="0" smtClean="0">
                <a:effectLst/>
                <a:latin typeface="Calibri" panose="020F0502020204030204" pitchFamily="34" charset="0"/>
                <a:ea typeface="Calibri" panose="020F0502020204030204" pitchFamily="34" charset="0"/>
                <a:cs typeface="+mn-cs"/>
              </a:rPr>
              <a:t> при единовременном заказе на 500 рублей из этого каталога*.</a:t>
            </a:r>
            <a:endParaRPr lang="ru-RU" sz="1200" dirty="0" smtClean="0">
              <a:effectLst/>
              <a:latin typeface="Times New Roman" panose="02020603050405020304" pitchFamily="18" charset="0"/>
              <a:ea typeface="Times New Roman" panose="02020603050405020304" pitchFamily="18" charset="0"/>
            </a:endParaRPr>
          </a:p>
          <a:p>
            <a:pPr marL="342900" lvl="0" indent="-342900">
              <a:lnSpc>
                <a:spcPct val="105000"/>
              </a:lnSpc>
              <a:spcAft>
                <a:spcPts val="0"/>
              </a:spcAft>
              <a:buFont typeface="Wingdings" panose="05000000000000000000" pitchFamily="2" charset="2"/>
              <a:buChar char=""/>
            </a:pPr>
            <a:r>
              <a:rPr lang="ru-RU" sz="1200" b="1" kern="1200" dirty="0" smtClean="0">
                <a:effectLst/>
                <a:latin typeface="Calibri" panose="020F0502020204030204" pitchFamily="34" charset="0"/>
                <a:ea typeface="Calibri" panose="020F0502020204030204" pitchFamily="34" charset="0"/>
                <a:cs typeface="+mn-cs"/>
              </a:rPr>
              <a:t>Парфюмерный набор </a:t>
            </a:r>
            <a:r>
              <a:rPr lang="ru-RU" sz="1200" b="1" kern="1200" dirty="0" err="1" smtClean="0">
                <a:effectLst/>
                <a:latin typeface="Calibri" panose="020F0502020204030204" pitchFamily="34" charset="0"/>
                <a:ea typeface="Calibri" panose="020F0502020204030204" pitchFamily="34" charset="0"/>
                <a:cs typeface="+mn-cs"/>
              </a:rPr>
              <a:t>Blue</a:t>
            </a:r>
            <a:r>
              <a:rPr lang="ru-RU" sz="1200" b="1" kern="1200" dirty="0" smtClean="0">
                <a:effectLst/>
                <a:latin typeface="Calibri" panose="020F0502020204030204" pitchFamily="34" charset="0"/>
                <a:ea typeface="Calibri" panose="020F0502020204030204" pitchFamily="34" charset="0"/>
                <a:cs typeface="+mn-cs"/>
              </a:rPr>
              <a:t> </a:t>
            </a:r>
            <a:r>
              <a:rPr lang="ru-RU" sz="1200" b="1" kern="1200" dirty="0" err="1" smtClean="0">
                <a:effectLst/>
                <a:latin typeface="Calibri" panose="020F0502020204030204" pitchFamily="34" charset="0"/>
                <a:ea typeface="Calibri" panose="020F0502020204030204" pitchFamily="34" charset="0"/>
                <a:cs typeface="+mn-cs"/>
              </a:rPr>
              <a:t>Wonders</a:t>
            </a:r>
            <a:r>
              <a:rPr lang="ru-RU" sz="1200" kern="1200" dirty="0" smtClean="0">
                <a:effectLst/>
                <a:latin typeface="Calibri" panose="020F0502020204030204" pitchFamily="34" charset="0"/>
                <a:ea typeface="Calibri" panose="020F0502020204030204" pitchFamily="34" charset="0"/>
                <a:cs typeface="+mn-cs"/>
              </a:rPr>
              <a:t>, в который входят туалетная вода, освежающий гель для душа и увлажняющий крем для тела, </a:t>
            </a:r>
            <a:r>
              <a:rPr lang="ru-RU" sz="1200" b="1" kern="1200" dirty="0" smtClean="0">
                <a:effectLst/>
                <a:latin typeface="Calibri" panose="020F0502020204030204" pitchFamily="34" charset="0"/>
                <a:ea typeface="Calibri" panose="020F0502020204030204" pitchFamily="34" charset="0"/>
                <a:cs typeface="+mn-cs"/>
              </a:rPr>
              <a:t>код 117893</a:t>
            </a:r>
            <a:r>
              <a:rPr lang="ru-RU" sz="1200" kern="1200" dirty="0" smtClean="0">
                <a:effectLst/>
                <a:latin typeface="Calibri" panose="020F0502020204030204" pitchFamily="34" charset="0"/>
                <a:ea typeface="Calibri" panose="020F0502020204030204" pitchFamily="34" charset="0"/>
                <a:cs typeface="+mn-cs"/>
              </a:rPr>
              <a:t>, всего </a:t>
            </a:r>
            <a:r>
              <a:rPr lang="ru-RU" sz="1200" b="1" kern="1200" dirty="0" smtClean="0">
                <a:effectLst/>
                <a:latin typeface="Calibri" panose="020F0502020204030204" pitchFamily="34" charset="0"/>
                <a:ea typeface="Calibri" panose="020F0502020204030204" pitchFamily="34" charset="0"/>
                <a:cs typeface="+mn-cs"/>
              </a:rPr>
              <a:t>за 599 рублей (-55%)</a:t>
            </a:r>
            <a:r>
              <a:rPr lang="ru-RU" sz="1200" kern="1200" dirty="0" smtClean="0">
                <a:effectLst/>
                <a:latin typeface="Calibri" panose="020F0502020204030204" pitchFamily="34" charset="0"/>
                <a:ea typeface="Calibri" panose="020F0502020204030204" pitchFamily="34" charset="0"/>
                <a:cs typeface="+mn-cs"/>
              </a:rPr>
              <a:t> при единовременном заказе на 1000 рублей</a:t>
            </a:r>
            <a:r>
              <a:rPr lang="ru-RU" sz="1200" kern="1200" baseline="0" dirty="0" smtClean="0">
                <a:effectLst/>
                <a:latin typeface="Calibri" panose="020F0502020204030204" pitchFamily="34" charset="0"/>
                <a:ea typeface="Calibri" panose="020F0502020204030204" pitchFamily="34" charset="0"/>
                <a:cs typeface="+mn-cs"/>
              </a:rPr>
              <a:t> </a:t>
            </a:r>
            <a:r>
              <a:rPr lang="ru-RU" sz="1200" kern="1200" dirty="0" smtClean="0">
                <a:effectLst/>
                <a:latin typeface="Calibri" panose="020F0502020204030204" pitchFamily="34" charset="0"/>
                <a:ea typeface="Calibri" panose="020F0502020204030204" pitchFamily="34" charset="0"/>
                <a:cs typeface="+mn-cs"/>
              </a:rPr>
              <a:t> из этого каталога*.</a:t>
            </a:r>
            <a:endParaRPr lang="ru-RU" sz="1200" dirty="0" smtClean="0">
              <a:effectLst/>
              <a:latin typeface="Times New Roman" panose="02020603050405020304" pitchFamily="18" charset="0"/>
              <a:ea typeface="Times New Roman" panose="02020603050405020304" pitchFamily="18" charset="0"/>
            </a:endParaRPr>
          </a:p>
          <a:p>
            <a:pPr>
              <a:lnSpc>
                <a:spcPct val="107000"/>
              </a:lnSpc>
              <a:spcAft>
                <a:spcPts val="800"/>
              </a:spcAft>
            </a:pPr>
            <a:r>
              <a:rPr lang="ru-RU" sz="1200" kern="1200" dirty="0" smtClean="0">
                <a:effectLst/>
                <a:latin typeface="Calibri" panose="020F0502020204030204" pitchFamily="34" charset="0"/>
                <a:ea typeface="Calibri" panose="020F0502020204030204" pitchFamily="34" charset="0"/>
                <a:cs typeface="+mn-cs"/>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200" b="1" kern="1200" dirty="0" smtClean="0">
                <a:effectLst/>
                <a:latin typeface="Calibri" panose="020F0502020204030204" pitchFamily="34" charset="0"/>
                <a:ea typeface="Calibri" panose="020F0502020204030204" pitchFamily="34" charset="0"/>
                <a:cs typeface="+mn-cs"/>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200" b="1" kern="1200" dirty="0" smtClean="0">
                <a:solidFill>
                  <a:srgbClr val="000000"/>
                </a:solidFill>
                <a:effectLst/>
                <a:latin typeface="Calibri" panose="020F0502020204030204" pitchFamily="34" charset="0"/>
                <a:ea typeface="+mn-ea"/>
                <a:cs typeface="Calibri" panose="020F0502020204030204" pitchFamily="34" charset="0"/>
              </a:rPr>
              <a:t>3) </a:t>
            </a:r>
            <a:r>
              <a:rPr lang="ru-RU" sz="1200" b="1" kern="1200" dirty="0" err="1" smtClean="0">
                <a:solidFill>
                  <a:srgbClr val="000000"/>
                </a:solidFill>
                <a:effectLst/>
                <a:latin typeface="Calibri" panose="020F0502020204030204" pitchFamily="34" charset="0"/>
                <a:ea typeface="+mn-ea"/>
                <a:cs typeface="Calibri" panose="020F0502020204030204" pitchFamily="34" charset="0"/>
              </a:rPr>
              <a:t>Суперпредложение</a:t>
            </a:r>
            <a:r>
              <a:rPr lang="ru-RU" sz="1200" b="1" kern="1200" dirty="0" smtClean="0">
                <a:solidFill>
                  <a:srgbClr val="000000"/>
                </a:solidFill>
                <a:effectLst/>
                <a:latin typeface="Calibri" panose="020F0502020204030204" pitchFamily="34" charset="0"/>
                <a:ea typeface="+mn-ea"/>
                <a:cs typeface="Calibri" panose="020F0502020204030204" pitchFamily="34" charset="0"/>
              </a:rPr>
              <a:t> в конце каталога </a:t>
            </a:r>
            <a:r>
              <a:rPr lang="ru-RU" sz="1200" kern="1200" dirty="0" smtClean="0">
                <a:solidFill>
                  <a:srgbClr val="000000"/>
                </a:solidFill>
                <a:effectLst/>
                <a:latin typeface="Calibri" panose="020F0502020204030204" pitchFamily="34" charset="0"/>
                <a:ea typeface="+mn-ea"/>
                <a:cs typeface="Calibri" panose="020F0502020204030204" pitchFamily="34" charset="0"/>
              </a:rPr>
              <a:t>– это дополнительные интересные предложения с суперскидками на нескольких разворотах в самом конце каталога, объединённые общими темами.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b="1" kern="1200" dirty="0" smtClean="0">
                <a:solidFill>
                  <a:srgbClr val="000000"/>
                </a:solidFill>
                <a:effectLst/>
                <a:latin typeface="Calibri" panose="020F0502020204030204" pitchFamily="34" charset="0"/>
                <a:ea typeface="+mn-ea"/>
                <a:cs typeface="Calibri" panose="020F0502020204030204" pitchFamily="34" charset="0"/>
              </a:rPr>
              <a:t>4) Главные продукты каталога </a:t>
            </a:r>
            <a:r>
              <a:rPr lang="ru-RU" sz="1200" kern="1200" dirty="0" smtClean="0">
                <a:solidFill>
                  <a:srgbClr val="000000"/>
                </a:solidFill>
                <a:effectLst/>
                <a:latin typeface="Calibri" panose="020F0502020204030204" pitchFamily="34" charset="0"/>
                <a:ea typeface="+mn-ea"/>
                <a:cs typeface="Calibri" panose="020F0502020204030204" pitchFamily="34" charset="0"/>
              </a:rPr>
              <a:t>–</a:t>
            </a:r>
            <a:r>
              <a:rPr lang="ru-RU" sz="1200" b="1" kern="1200" dirty="0" smtClean="0">
                <a:solidFill>
                  <a:srgbClr val="000000"/>
                </a:solidFill>
                <a:effectLst/>
                <a:latin typeface="Calibri" panose="020F0502020204030204" pitchFamily="34" charset="0"/>
                <a:ea typeface="+mn-ea"/>
                <a:cs typeface="Calibri" panose="020F0502020204030204" pitchFamily="34" charset="0"/>
              </a:rPr>
              <a:t> </a:t>
            </a:r>
            <a:r>
              <a:rPr lang="ru-RU" sz="1200" kern="1200" dirty="0" smtClean="0">
                <a:solidFill>
                  <a:srgbClr val="000000"/>
                </a:solidFill>
                <a:effectLst/>
                <a:latin typeface="Calibri" panose="020F0502020204030204" pitchFamily="34" charset="0"/>
                <a:ea typeface="+mn-ea"/>
                <a:cs typeface="Calibri" panose="020F0502020204030204" pitchFamily="34" charset="0"/>
              </a:rPr>
              <a:t>это популярные продукты с большой скидкой, они расположены внутри каталога. Потенциально это самые продаваемые продукты из текущего каталога. Дизайн страниц с такими продуктами намеренно отличается от остальных страниц с целью привлечения внимания.</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b="1" kern="1200" dirty="0" smtClean="0">
                <a:solidFill>
                  <a:srgbClr val="000000"/>
                </a:solidFill>
                <a:effectLst/>
                <a:latin typeface="Calibri" panose="020F0502020204030204" pitchFamily="34" charset="0"/>
                <a:ea typeface="+mn-ea"/>
                <a:cs typeface="Calibri" panose="020F0502020204030204" pitchFamily="34" charset="0"/>
              </a:rPr>
              <a:t>5) </a:t>
            </a:r>
            <a:r>
              <a:rPr lang="ru-RU" sz="1200" b="1" kern="1200" dirty="0" err="1" smtClean="0">
                <a:solidFill>
                  <a:srgbClr val="000000"/>
                </a:solidFill>
                <a:effectLst/>
                <a:latin typeface="Calibri" panose="020F0502020204030204" pitchFamily="34" charset="0"/>
                <a:ea typeface="+mn-ea"/>
                <a:cs typeface="Calibri" panose="020F0502020204030204" pitchFamily="34" charset="0"/>
              </a:rPr>
              <a:t>Суперпредложение</a:t>
            </a:r>
            <a:r>
              <a:rPr lang="ru-RU" sz="1200" b="1" kern="1200" dirty="0" smtClean="0">
                <a:solidFill>
                  <a:srgbClr val="000000"/>
                </a:solidFill>
                <a:effectLst/>
                <a:latin typeface="Calibri" panose="020F0502020204030204" pitchFamily="34" charset="0"/>
                <a:ea typeface="+mn-ea"/>
                <a:cs typeface="Calibri" panose="020F0502020204030204" pitchFamily="34" charset="0"/>
              </a:rPr>
              <a:t> на задней обложке каталога - </a:t>
            </a:r>
            <a:r>
              <a:rPr lang="ru-RU" sz="1200" kern="1200" dirty="0" smtClean="0">
                <a:solidFill>
                  <a:srgbClr val="000000"/>
                </a:solidFill>
                <a:effectLst/>
                <a:latin typeface="Calibri" panose="020F0502020204030204" pitchFamily="34" charset="0"/>
                <a:ea typeface="+mn-ea"/>
                <a:cs typeface="Calibri" panose="020F0502020204030204" pitchFamily="34" charset="0"/>
              </a:rPr>
              <a:t>это предложение называется «Дверь в </a:t>
            </a:r>
            <a:r>
              <a:rPr lang="ru-RU" sz="1200" kern="1200" dirty="0" err="1" smtClean="0">
                <a:solidFill>
                  <a:srgbClr val="000000"/>
                </a:solidFill>
                <a:effectLst/>
                <a:latin typeface="Calibri" panose="020F0502020204030204" pitchFamily="34" charset="0"/>
                <a:ea typeface="+mn-ea"/>
                <a:cs typeface="Calibri" panose="020F0502020204030204" pitchFamily="34" charset="0"/>
              </a:rPr>
              <a:t>Орифлэйм</a:t>
            </a:r>
            <a:r>
              <a:rPr lang="ru-RU" sz="1200" kern="1200" dirty="0" smtClean="0">
                <a:solidFill>
                  <a:srgbClr val="000000"/>
                </a:solidFill>
                <a:effectLst/>
                <a:latin typeface="Calibri" panose="020F0502020204030204" pitchFamily="34" charset="0"/>
                <a:ea typeface="+mn-ea"/>
                <a:cs typeface="Calibri" panose="020F0502020204030204" pitchFamily="34" charset="0"/>
              </a:rPr>
              <a:t>», так как многие клиенты начинают просмотр каталога с конца. Как правило, в каждом заказе есть этот продукт!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200" kern="1200" dirty="0" smtClean="0">
                <a:solidFill>
                  <a:srgbClr val="000000"/>
                </a:solidFill>
                <a:effectLst/>
                <a:latin typeface="Calibri" panose="020F0502020204030204" pitchFamily="34" charset="0"/>
                <a:ea typeface="+mn-ea"/>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b="1" kern="1200" dirty="0" smtClean="0">
                <a:solidFill>
                  <a:srgbClr val="000000"/>
                </a:solidFill>
                <a:effectLst/>
                <a:latin typeface="Calibri" panose="020F0502020204030204" pitchFamily="34" charset="0"/>
                <a:ea typeface="+mn-ea"/>
                <a:cs typeface="Calibri" panose="020F0502020204030204" pitchFamily="34" charset="0"/>
              </a:rPr>
              <a:t>5) Кроме того, в каталоге, конечно, представлены ВСЕ категории продуктов</a:t>
            </a:r>
            <a:r>
              <a:rPr lang="ru-RU" sz="1200" kern="1200" dirty="0" smtClean="0">
                <a:solidFill>
                  <a:srgbClr val="000000"/>
                </a:solidFill>
                <a:effectLst/>
                <a:latin typeface="Calibri" panose="020F0502020204030204" pitchFamily="34" charset="0"/>
                <a:ea typeface="+mn-ea"/>
                <a:cs typeface="Calibri" panose="020F0502020204030204" pitchFamily="34" charset="0"/>
              </a:rPr>
              <a:t>: </a:t>
            </a:r>
            <a:r>
              <a:rPr lang="ru-RU" sz="1200" kern="1200" dirty="0" err="1" smtClean="0">
                <a:solidFill>
                  <a:srgbClr val="000000"/>
                </a:solidFill>
                <a:effectLst/>
                <a:latin typeface="Calibri" panose="020F0502020204030204" pitchFamily="34" charset="0"/>
                <a:ea typeface="+mn-ea"/>
                <a:cs typeface="Calibri" panose="020F0502020204030204" pitchFamily="34" charset="0"/>
              </a:rPr>
              <a:t>Вэлнэс</a:t>
            </a:r>
            <a:r>
              <a:rPr lang="ru-RU" sz="1200" kern="1200" dirty="0" smtClean="0">
                <a:solidFill>
                  <a:srgbClr val="000000"/>
                </a:solidFill>
                <a:effectLst/>
                <a:latin typeface="Calibri" panose="020F0502020204030204" pitchFamily="34" charset="0"/>
                <a:ea typeface="+mn-ea"/>
                <a:cs typeface="Calibri" panose="020F0502020204030204" pitchFamily="34" charset="0"/>
              </a:rPr>
              <a:t>, уход за кожей лица, декоративная косметика, ароматы, уход за волосами, уход за телом и аксессуары. При просмотре каталога стоит обратить внимание на продукты в разных категориях, чтобы найти именно то, что нужно вам.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2</a:t>
            </a:fld>
            <a:endParaRPr lang="ru-RU"/>
          </a:p>
        </p:txBody>
      </p:sp>
    </p:spTree>
    <p:extLst>
      <p:ext uri="{BB962C8B-B14F-4D97-AF65-F5344CB8AC3E}">
        <p14:creationId xmlns:p14="http://schemas.microsoft.com/office/powerpoint/2010/main" val="1519269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07000"/>
              </a:lnSpc>
              <a:spcAft>
                <a:spcPts val="80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Направлений ароматов, а также их сочетаний, очень много: цветочные, фруктовые, цветочно-фруктовые, амбровые, восточные, цитрусовые и </a:t>
            </a:r>
            <a:r>
              <a:rPr lang="ru-RU" sz="12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тд</a:t>
            </a: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и т.п. При этом самыми популярными летними ароматами вот уже который год остаются свежие </a:t>
            </a:r>
            <a:r>
              <a:rPr lang="ru-RU" sz="12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акватические</a:t>
            </a: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ароматы. Почему? Потому что они достаточно универсальны: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Calibri" panose="020F0502020204030204" pitchFamily="34" charset="0"/>
              </a:rPr>
              <a:t>подходят для девушек разных возрастов</a:t>
            </a:r>
            <a:endParaRPr lang="ru-RU" sz="1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Calibri" panose="020F0502020204030204" pitchFamily="34" charset="0"/>
              </a:rPr>
              <a:t>подходят для девушек любого социального статуса </a:t>
            </a:r>
            <a:endParaRPr lang="ru-RU" sz="1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Calibri" panose="020F0502020204030204" pitchFamily="34" charset="0"/>
              </a:rPr>
              <a:t>подходят для любого образа: от бизнес-леди до королевы пляжа.</a:t>
            </a:r>
          </a:p>
          <a:p>
            <a:pPr marL="0" lvl="0" indent="0">
              <a:spcAft>
                <a:spcPts val="0"/>
              </a:spcAft>
              <a:buFont typeface="Symbol" panose="05050102010706020507" pitchFamily="18" charset="2"/>
              <a:buNone/>
            </a:pPr>
            <a:endParaRPr lang="ru-RU" sz="1400" dirty="0" smtClean="0">
              <a:effectLst/>
              <a:latin typeface="Times New Roman" panose="02020603050405020304" pitchFamily="18" charset="0"/>
              <a:ea typeface="Times New Roman" panose="02020603050405020304" pitchFamily="18" charset="0"/>
            </a:endParaRPr>
          </a:p>
          <a:p>
            <a:pPr>
              <a:lnSpc>
                <a:spcPct val="107000"/>
              </a:lnSpc>
              <a:spcAft>
                <a:spcPts val="80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Именно такой аромат появляется в портфолио </a:t>
            </a:r>
            <a:r>
              <a:rPr lang="ru-RU" sz="12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Орифлэйм</a:t>
            </a: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это </a:t>
            </a:r>
            <a:r>
              <a:rPr lang="ru-RU" sz="14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32454 Туалетная вода </a:t>
            </a:r>
            <a:r>
              <a:rPr lang="ru-RU" sz="14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Blue</a:t>
            </a:r>
            <a:r>
              <a:rPr lang="ru-RU" sz="14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4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Wonders</a:t>
            </a:r>
            <a:r>
              <a:rPr lang="ru-RU" sz="14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50 мл.</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Это многогранный сложный, составной аромат:</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Calibri" panose="020F0502020204030204" pitchFamily="34" charset="0"/>
              </a:rPr>
              <a:t>благодаря свежим нотам морского эликсира, морской соли, лимона он дарит ощущение долгожданной прохлады в жаркий летний день.</a:t>
            </a:r>
            <a:endParaRPr lang="ru-RU" sz="1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Calibri" panose="020F0502020204030204" pitchFamily="34" charset="0"/>
              </a:rPr>
              <a:t>цветочные и фруктовые ноты подчеркивают женственность.</a:t>
            </a:r>
            <a:endParaRPr lang="ru-RU" sz="1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Calibri" panose="020F0502020204030204" pitchFamily="34" charset="0"/>
              </a:rPr>
              <a:t>глубину аромату придают базовые хвойные и амбровые ноты.</a:t>
            </a:r>
            <a:endParaRPr lang="ru-RU" sz="1400" dirty="0" smtClean="0">
              <a:effectLst/>
              <a:latin typeface="Times New Roman" panose="02020603050405020304" pitchFamily="18" charset="0"/>
              <a:ea typeface="Times New Roman" panose="02020603050405020304" pitchFamily="18" charset="0"/>
            </a:endParaRPr>
          </a:p>
          <a:p>
            <a:pPr>
              <a:lnSpc>
                <a:spcPct val="107000"/>
              </a:lnSpc>
              <a:spcAft>
                <a:spcPts val="0"/>
              </a:spcAft>
            </a:pPr>
            <a:r>
              <a:rPr lang="ru-RU" sz="14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b="1" dirty="0" smtClean="0">
                <a:effectLst/>
                <a:latin typeface="Calibri" panose="020F0502020204030204" pitchFamily="34" charset="0"/>
                <a:ea typeface="Calibri" panose="020F0502020204030204" pitchFamily="34" charset="0"/>
                <a:cs typeface="Times New Roman" panose="02020603050405020304" pitchFamily="18" charset="0"/>
              </a:rPr>
              <a:t>Описание аромата: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400" b="1" dirty="0" smtClean="0">
                <a:effectLst/>
                <a:latin typeface="Calibri" panose="020F0502020204030204" pitchFamily="34" charset="0"/>
                <a:ea typeface="Calibri" panose="020F0502020204030204" pitchFamily="34" charset="0"/>
                <a:cs typeface="Times New Roman" panose="02020603050405020304" pitchFamily="18" charset="0"/>
              </a:rPr>
              <a:t>Тип аромата: </a:t>
            </a:r>
            <a:r>
              <a:rPr lang="ru-RU" sz="1400" dirty="0" smtClean="0">
                <a:effectLst/>
                <a:latin typeface="Calibri" panose="020F0502020204030204" pitchFamily="34" charset="0"/>
                <a:ea typeface="Calibri" panose="020F0502020204030204" pitchFamily="34" charset="0"/>
                <a:cs typeface="Times New Roman" panose="02020603050405020304" pitchFamily="18" charset="0"/>
              </a:rPr>
              <a:t>цветочный, водный.</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400" b="1" dirty="0" smtClean="0">
                <a:effectLst/>
                <a:latin typeface="Calibri" panose="020F0502020204030204" pitchFamily="34" charset="0"/>
                <a:ea typeface="Calibri" panose="020F0502020204030204" pitchFamily="34" charset="0"/>
                <a:cs typeface="Times New Roman" panose="02020603050405020304" pitchFamily="18" charset="0"/>
              </a:rPr>
              <a:t>Верхние ноты: </a:t>
            </a:r>
            <a:r>
              <a:rPr lang="ru-RU" sz="1400" dirty="0" smtClean="0">
                <a:effectLst/>
                <a:latin typeface="Calibri" panose="020F0502020204030204" pitchFamily="34" charset="0"/>
                <a:ea typeface="Calibri" panose="020F0502020204030204" pitchFamily="34" charset="0"/>
                <a:cs typeface="Times New Roman" panose="02020603050405020304" pitchFamily="18" charset="0"/>
              </a:rPr>
              <a:t>лимон, водный гиацинт, морская соль.</a:t>
            </a:r>
            <a:r>
              <a:rPr lang="ru-RU" sz="14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400" b="1" dirty="0" smtClean="0">
                <a:effectLst/>
                <a:latin typeface="Calibri" panose="020F0502020204030204" pitchFamily="34" charset="0"/>
                <a:ea typeface="Calibri" panose="020F0502020204030204" pitchFamily="34" charset="0"/>
                <a:cs typeface="Times New Roman" panose="02020603050405020304" pitchFamily="18" charset="0"/>
              </a:rPr>
              <a:t>Сердце: </a:t>
            </a:r>
            <a:r>
              <a:rPr lang="ru-RU" sz="1400" dirty="0" smtClean="0">
                <a:effectLst/>
                <a:latin typeface="Calibri" panose="020F0502020204030204" pitchFamily="34" charset="0"/>
                <a:ea typeface="Calibri" panose="020F0502020204030204" pitchFamily="34" charset="0"/>
                <a:cs typeface="Times New Roman" panose="02020603050405020304" pitchFamily="18" charset="0"/>
              </a:rPr>
              <a:t>жасмин, морской эликсир, персик.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400" b="1" dirty="0" smtClean="0">
                <a:effectLst/>
                <a:latin typeface="Calibri" panose="020F0502020204030204" pitchFamily="34" charset="0"/>
                <a:ea typeface="Calibri" panose="020F0502020204030204" pitchFamily="34" charset="0"/>
                <a:cs typeface="Times New Roman" panose="02020603050405020304" pitchFamily="18" charset="0"/>
              </a:rPr>
              <a:t>Шлейф: </a:t>
            </a:r>
            <a:r>
              <a:rPr lang="ru-RU" sz="1400" dirty="0" smtClean="0">
                <a:effectLst/>
                <a:latin typeface="Calibri" panose="020F0502020204030204" pitchFamily="34" charset="0"/>
                <a:ea typeface="Calibri" panose="020F0502020204030204" pitchFamily="34" charset="0"/>
                <a:cs typeface="Times New Roman" panose="02020603050405020304" pitchFamily="18" charset="0"/>
              </a:rPr>
              <a:t>масло белого кедра, мох, серая амбра.</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Там, где властвует сила воды, ты найдешь свой рай.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Это интересно! О нотах!</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ru-RU" sz="1400" b="1" dirty="0" smtClean="0">
                <a:solidFill>
                  <a:srgbClr val="000000"/>
                </a:solidFill>
                <a:effectLst/>
                <a:latin typeface="Calibri" panose="020F0502020204030204" pitchFamily="34" charset="0"/>
                <a:ea typeface="Calibri" panose="020F0502020204030204" pitchFamily="34" charset="0"/>
              </a:rPr>
              <a:t>Уникальный морской эликсир - </a:t>
            </a:r>
            <a:r>
              <a:rPr lang="ru-RU" sz="1400" dirty="0" smtClean="0">
                <a:solidFill>
                  <a:srgbClr val="000000"/>
                </a:solidFill>
                <a:effectLst/>
                <a:latin typeface="Calibri" panose="020F0502020204030204" pitchFamily="34" charset="0"/>
                <a:ea typeface="Calibri" panose="020F0502020204030204" pitchFamily="34" charset="0"/>
              </a:rPr>
              <a:t>соленая и свежая, словно морской бриз на солнечном побережье, неповторимая нота в сердце аромата </a:t>
            </a:r>
            <a:r>
              <a:rPr lang="ru-RU" sz="1400" dirty="0" err="1" smtClean="0">
                <a:solidFill>
                  <a:srgbClr val="000000"/>
                </a:solidFill>
                <a:effectLst/>
                <a:latin typeface="Calibri" panose="020F0502020204030204" pitchFamily="34" charset="0"/>
                <a:ea typeface="Calibri" panose="020F0502020204030204" pitchFamily="34" charset="0"/>
              </a:rPr>
              <a:t>Blue</a:t>
            </a:r>
            <a:r>
              <a:rPr lang="ru-RU" sz="1400" dirty="0" smtClean="0">
                <a:solidFill>
                  <a:srgbClr val="000000"/>
                </a:solidFill>
                <a:effectLst/>
                <a:latin typeface="Calibri" panose="020F0502020204030204" pitchFamily="34" charset="0"/>
                <a:ea typeface="Calibri" panose="020F0502020204030204" pitchFamily="34" charset="0"/>
              </a:rPr>
              <a:t> </a:t>
            </a:r>
            <a:r>
              <a:rPr lang="ru-RU" sz="1400" dirty="0" err="1" smtClean="0">
                <a:solidFill>
                  <a:srgbClr val="000000"/>
                </a:solidFill>
                <a:effectLst/>
                <a:latin typeface="Calibri" panose="020F0502020204030204" pitchFamily="34" charset="0"/>
                <a:ea typeface="Calibri" panose="020F0502020204030204" pitchFamily="34" charset="0"/>
              </a:rPr>
              <a:t>Wonders</a:t>
            </a:r>
            <a:r>
              <a:rPr lang="ru-RU" sz="1400" dirty="0" smtClean="0">
                <a:solidFill>
                  <a:srgbClr val="000000"/>
                </a:solidFill>
                <a:effectLst/>
                <a:latin typeface="Calibri" panose="020F0502020204030204" pitchFamily="34" charset="0"/>
                <a:ea typeface="Calibri" panose="020F0502020204030204" pitchFamily="34" charset="0"/>
              </a:rPr>
              <a:t> извлечена из морских водорослей и отражает всю загадочность океанских глубин.</a:t>
            </a:r>
            <a:endParaRPr lang="ru-RU" sz="1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ru-RU" sz="1400" b="1" dirty="0" smtClean="0">
                <a:solidFill>
                  <a:srgbClr val="000000"/>
                </a:solidFill>
                <a:effectLst/>
                <a:latin typeface="Calibri" panose="020F0502020204030204" pitchFamily="34" charset="0"/>
                <a:ea typeface="Calibri" panose="020F0502020204030204" pitchFamily="34" charset="0"/>
              </a:rPr>
              <a:t>Гиацинт </a:t>
            </a:r>
            <a:r>
              <a:rPr lang="ru-RU" sz="1400" dirty="0" smtClean="0">
                <a:solidFill>
                  <a:srgbClr val="000000"/>
                </a:solidFill>
                <a:effectLst/>
                <a:latin typeface="Calibri" panose="020F0502020204030204" pitchFamily="34" charset="0"/>
                <a:ea typeface="Calibri" panose="020F0502020204030204" pitchFamily="34" charset="0"/>
              </a:rPr>
              <a:t>- цветок любви, счастья, верности. Запах цветочный, нежный, может быть сладковато-чувственным или манящим.</a:t>
            </a:r>
            <a:endParaRPr lang="ru-RU" sz="1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ru-RU" sz="1400" dirty="0" smtClean="0">
                <a:solidFill>
                  <a:srgbClr val="000000"/>
                </a:solidFill>
                <a:effectLst/>
                <a:latin typeface="Calibri" panose="020F0502020204030204" pitchFamily="34" charset="0"/>
                <a:ea typeface="Times New Roman" panose="02020603050405020304" pitchFamily="18" charset="0"/>
              </a:rPr>
              <a:t>Аромат</a:t>
            </a:r>
            <a:r>
              <a:rPr lang="ru-RU" sz="1400" b="1" dirty="0" smtClean="0">
                <a:solidFill>
                  <a:srgbClr val="000000"/>
                </a:solidFill>
                <a:effectLst/>
                <a:latin typeface="Calibri" panose="020F0502020204030204" pitchFamily="34" charset="0"/>
                <a:ea typeface="Times New Roman" panose="02020603050405020304" pitchFamily="18" charset="0"/>
              </a:rPr>
              <a:t> гиацинта</a:t>
            </a:r>
            <a:r>
              <a:rPr lang="ru-RU" sz="1400" dirty="0" smtClean="0">
                <a:solidFill>
                  <a:srgbClr val="000000"/>
                </a:solidFill>
                <a:effectLst/>
                <a:latin typeface="Calibri" panose="020F0502020204030204" pitchFamily="34" charset="0"/>
                <a:ea typeface="Times New Roman" panose="02020603050405020304" pitchFamily="18" charset="0"/>
              </a:rPr>
              <a:t> используется парфюмерами в дорогих и элитных духах, скорее благодаря свойствам </a:t>
            </a:r>
            <a:r>
              <a:rPr lang="ru-RU" sz="1400" dirty="0" err="1" smtClean="0">
                <a:solidFill>
                  <a:srgbClr val="000000"/>
                </a:solidFill>
                <a:effectLst/>
                <a:latin typeface="Calibri" panose="020F0502020204030204" pitchFamily="34" charset="0"/>
                <a:ea typeface="Times New Roman" panose="02020603050405020304" pitchFamily="18" charset="0"/>
              </a:rPr>
              <a:t>афродизиакального</a:t>
            </a:r>
            <a:r>
              <a:rPr lang="ru-RU" sz="1400" dirty="0" smtClean="0">
                <a:solidFill>
                  <a:srgbClr val="000000"/>
                </a:solidFill>
                <a:effectLst/>
                <a:latin typeface="Calibri" panose="020F0502020204030204" pitchFamily="34" charset="0"/>
                <a:ea typeface="Times New Roman" panose="02020603050405020304" pitchFamily="18" charset="0"/>
              </a:rPr>
              <a:t> плана. Считается, что аромат гиацинта нормализует гормональную деятельность, стабилизирует организм при стрессе.</a:t>
            </a:r>
            <a:endParaRPr lang="ru-RU" sz="1400" dirty="0" smtClean="0">
              <a:effectLst/>
              <a:latin typeface="Times New Roman" panose="02020603050405020304" pitchFamily="18" charset="0"/>
              <a:ea typeface="Times New Roman" panose="02020603050405020304" pitchFamily="18" charset="0"/>
            </a:endParaRPr>
          </a:p>
          <a:p>
            <a:pPr>
              <a:lnSpc>
                <a:spcPct val="107000"/>
              </a:lnSpc>
              <a:spcAft>
                <a:spcPts val="0"/>
              </a:spcAft>
            </a:pPr>
            <a:r>
              <a:rPr lang="ru-RU" sz="14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Новый аромат этого лета - туалетная вода </a:t>
            </a:r>
            <a:r>
              <a:rPr lang="ru-RU" sz="1400" i="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Blue</a:t>
            </a:r>
            <a:r>
              <a:rPr lang="ru-RU" sz="14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400" i="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Wonders</a:t>
            </a:r>
            <a:r>
              <a:rPr lang="ru-RU" sz="14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код 32454, всего за 599 рублей!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4</a:t>
            </a:fld>
            <a:endParaRPr lang="ru-RU"/>
          </a:p>
        </p:txBody>
      </p:sp>
    </p:spTree>
    <p:extLst>
      <p:ext uri="{BB962C8B-B14F-4D97-AF65-F5344CB8AC3E}">
        <p14:creationId xmlns:p14="http://schemas.microsoft.com/office/powerpoint/2010/main" val="3806055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F80DFB95-1AC9-489C-A3E8-0FB4261F37B4}" type="slidenum">
              <a:rPr lang="ru-RU" smtClean="0">
                <a:solidFill>
                  <a:prstClr val="black"/>
                </a:solidFill>
              </a:rPr>
              <a:pPr/>
              <a:t>5</a:t>
            </a:fld>
            <a:endParaRPr lang="ru-RU">
              <a:solidFill>
                <a:prstClr val="black"/>
              </a:solidFill>
            </a:endParaRPr>
          </a:p>
        </p:txBody>
      </p:sp>
    </p:spTree>
    <p:extLst>
      <p:ext uri="{BB962C8B-B14F-4D97-AF65-F5344CB8AC3E}">
        <p14:creationId xmlns:p14="http://schemas.microsoft.com/office/powerpoint/2010/main" val="3932405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1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Собираете чемодан в долгожданный отпуск? А для любой девушки отпуск – это уже праздник, а в праздники принято получать подарки… Поэтому не упустите возможность побаловать себя модной коллекцией средств для тела от </a:t>
            </a:r>
            <a:r>
              <a:rPr lang="ru-RU" sz="1200" kern="12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Орифлэйм</a:t>
            </a: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такими как</a:t>
            </a:r>
            <a:endParaRPr lang="ru-RU" sz="1200" dirty="0" smtClean="0">
              <a:effectLst/>
              <a:latin typeface="Times New Roman" panose="02020603050405020304" pitchFamily="18" charset="0"/>
              <a:ea typeface="Times New Roman" panose="02020603050405020304" pitchFamily="18" charset="0"/>
            </a:endParaRPr>
          </a:p>
          <a:p>
            <a:pPr>
              <a:lnSpc>
                <a:spcPct val="107000"/>
              </a:lnSpc>
              <a:spcAft>
                <a:spcPts val="0"/>
              </a:spcAft>
            </a:pP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32955 Освежающий гель для душа </a:t>
            </a:r>
            <a:r>
              <a:rPr lang="ru-RU" sz="11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Blue</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1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Wonders</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200 мл.</a:t>
            </a:r>
            <a:r>
              <a:rPr lang="ru-RU" sz="1100" b="0"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и </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32956 Увлажняющий крем для тела </a:t>
            </a:r>
            <a:r>
              <a:rPr lang="ru-RU" sz="11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Blue</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1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Wonders</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200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Средства </a:t>
            </a:r>
            <a:r>
              <a:rPr lang="ru-RU" sz="1200" kern="12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Blue</a:t>
            </a: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u-RU" sz="1200" kern="12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Wonders</a:t>
            </a:r>
            <a:r>
              <a:rPr lang="ru-RU" sz="1200" b="1"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это </a:t>
            </a:r>
            <a:endParaRPr lang="ru-RU" sz="1200" dirty="0" smtClean="0">
              <a:effectLst/>
              <a:latin typeface="Times New Roman" panose="02020603050405020304" pitchFamily="18" charset="0"/>
              <a:ea typeface="Times New Roman" panose="02020603050405020304" pitchFamily="18" charset="0"/>
            </a:endParaRPr>
          </a:p>
          <a:p>
            <a:pPr marL="342900" lvl="0" indent="-342900">
              <a:lnSpc>
                <a:spcPct val="115000"/>
              </a:lnSpc>
              <a:spcAft>
                <a:spcPts val="0"/>
              </a:spcAft>
              <a:buFont typeface="+mj-lt"/>
              <a:buAutoNum type="arabicParenR"/>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повод пополнить и обновить косметичку целым набором приятных и нужных продуктов, представленных в тренде летнего сезона.</a:t>
            </a:r>
            <a:endParaRPr lang="ru-RU" sz="1200" dirty="0" smtClean="0">
              <a:effectLst/>
              <a:latin typeface="Times New Roman" panose="02020603050405020304" pitchFamily="18" charset="0"/>
              <a:ea typeface="Times New Roman" panose="02020603050405020304" pitchFamily="18" charset="0"/>
            </a:endParaRPr>
          </a:p>
          <a:p>
            <a:pPr marL="342900" lvl="0" indent="-342900">
              <a:lnSpc>
                <a:spcPct val="115000"/>
              </a:lnSpc>
              <a:spcAft>
                <a:spcPts val="0"/>
              </a:spcAft>
              <a:buFont typeface="+mj-lt"/>
              <a:buAutoNum type="arabicParenR"/>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прекрасный повод обновить ваш парфюмерный гардероб на лето без ущерба для кошелька!</a:t>
            </a:r>
            <a:endParaRPr lang="ru-RU" sz="1200" dirty="0" smtClean="0">
              <a:effectLst/>
              <a:latin typeface="Times New Roman" panose="02020603050405020304" pitchFamily="18" charset="0"/>
              <a:ea typeface="Times New Roman" panose="02020603050405020304" pitchFamily="18" charset="0"/>
            </a:endParaRPr>
          </a:p>
          <a:p>
            <a:pPr>
              <a:lnSpc>
                <a:spcPct val="107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b="1"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Преимущества средств:</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Calibri" panose="020F0502020204030204" pitchFamily="34" charset="0"/>
                <a:cs typeface="+mn-cs"/>
              </a:rPr>
              <a:t>Лосьон имеет нелипкую, быстро впитывающуюся текстуру.</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Calibri" panose="020F0502020204030204" pitchFamily="34" charset="0"/>
                <a:cs typeface="+mn-cs"/>
              </a:rPr>
              <a:t>рН-сбалансированная формула геля мягко очищает, разглаживает и освежает кожу.</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Calibri" panose="020F0502020204030204" pitchFamily="34" charset="0"/>
                <a:cs typeface="+mn-cs"/>
              </a:rPr>
              <a:t>Средства по уходу за телом (гель и лосьон) имеют уникальный аромат морского эликсира, который поддерживает и усиливает аромат туалетной воды.</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dirty="0" smtClean="0">
                <a:effectLst/>
                <a:latin typeface="Calibri" panose="020F0502020204030204" pitchFamily="34" charset="0"/>
                <a:ea typeface="Times New Roman" panose="02020603050405020304" pitchFamily="18" charset="0"/>
              </a:rPr>
              <a:t>Используя эти средства вместе с туалетной водой </a:t>
            </a:r>
            <a:r>
              <a:rPr lang="en-US" sz="1200" dirty="0" smtClean="0">
                <a:effectLst/>
                <a:latin typeface="Calibri" panose="020F0502020204030204" pitchFamily="34" charset="0"/>
                <a:ea typeface="Times New Roman" panose="02020603050405020304" pitchFamily="18" charset="0"/>
              </a:rPr>
              <a:t>Blue Wonders </a:t>
            </a:r>
            <a:r>
              <a:rPr lang="ru-RU" sz="1200" dirty="0" smtClean="0">
                <a:effectLst/>
                <a:latin typeface="Calibri" panose="020F0502020204030204" pitchFamily="34" charset="0"/>
                <a:ea typeface="Times New Roman" panose="02020603050405020304" pitchFamily="18" charset="0"/>
              </a:rPr>
              <a:t>вы будете не только ухаживать за своим телом и руками, но и на больший период продлевать звучание аромата.</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ru-RU" sz="1200" dirty="0" smtClean="0">
                <a:effectLst/>
                <a:latin typeface="Calibri" panose="020F0502020204030204" pitchFamily="34" charset="0"/>
                <a:ea typeface="Times New Roman" panose="02020603050405020304" pitchFamily="18" charset="0"/>
              </a:rPr>
              <a:t>Дизайн флакона аромата и упаковок средств для тела выполнены в синих оттенках, что поддерживает общую морскую концепцию коллекции.</a:t>
            </a:r>
            <a:endParaRPr lang="ru-RU" sz="1200" dirty="0" smtClean="0">
              <a:effectLst/>
              <a:latin typeface="Times New Roman" panose="02020603050405020304" pitchFamily="18" charset="0"/>
              <a:ea typeface="Times New Roman" panose="02020603050405020304" pitchFamily="18" charset="0"/>
            </a:endParaRPr>
          </a:p>
          <a:p>
            <a:pPr>
              <a:lnSpc>
                <a:spcPct val="107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Внимание! </a:t>
            </a: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Уникальное предложение от </a:t>
            </a:r>
            <a:r>
              <a:rPr lang="ru-RU" sz="1200" kern="12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Орифлэйм</a:t>
            </a: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Только в каталоге №8 вы можете приобрести драйвер двумя способами на выбор:</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i="1" dirty="0" smtClean="0">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Wingdings" panose="05000000000000000000" pitchFamily="2" charset="2"/>
              <a:buChar char=""/>
            </a:pPr>
            <a:r>
              <a:rPr lang="ru-RU" sz="1200" b="1" kern="1200" dirty="0" smtClean="0">
                <a:effectLst/>
                <a:latin typeface="Calibri" panose="020F0502020204030204" pitchFamily="34" charset="0"/>
                <a:ea typeface="Calibri" panose="020F0502020204030204" pitchFamily="34" charset="0"/>
                <a:cs typeface="+mn-cs"/>
              </a:rPr>
              <a:t>Набор для тела </a:t>
            </a:r>
            <a:r>
              <a:rPr lang="ru-RU" sz="1200" b="1" kern="1200" dirty="0" err="1" smtClean="0">
                <a:effectLst/>
                <a:latin typeface="Calibri" panose="020F0502020204030204" pitchFamily="34" charset="0"/>
                <a:ea typeface="Calibri" panose="020F0502020204030204" pitchFamily="34" charset="0"/>
                <a:cs typeface="+mn-cs"/>
              </a:rPr>
              <a:t>Blue</a:t>
            </a:r>
            <a:r>
              <a:rPr lang="ru-RU" sz="1200" b="1" kern="1200" dirty="0" smtClean="0">
                <a:effectLst/>
                <a:latin typeface="Calibri" panose="020F0502020204030204" pitchFamily="34" charset="0"/>
                <a:ea typeface="Calibri" panose="020F0502020204030204" pitchFamily="34" charset="0"/>
                <a:cs typeface="+mn-cs"/>
              </a:rPr>
              <a:t> </a:t>
            </a:r>
            <a:r>
              <a:rPr lang="ru-RU" sz="1200" b="1" kern="1200" dirty="0" err="1" smtClean="0">
                <a:effectLst/>
                <a:latin typeface="Calibri" panose="020F0502020204030204" pitchFamily="34" charset="0"/>
                <a:ea typeface="Calibri" panose="020F0502020204030204" pitchFamily="34" charset="0"/>
                <a:cs typeface="+mn-cs"/>
              </a:rPr>
              <a:t>Wonders</a:t>
            </a:r>
            <a:r>
              <a:rPr lang="ru-RU" sz="1200" kern="1200" dirty="0" smtClean="0">
                <a:effectLst/>
                <a:latin typeface="Calibri" panose="020F0502020204030204" pitchFamily="34" charset="0"/>
                <a:ea typeface="Calibri" panose="020F0502020204030204" pitchFamily="34" charset="0"/>
                <a:cs typeface="+mn-cs"/>
              </a:rPr>
              <a:t>, в который входят освежающий гель для душа и увлажняющий крем для тела, </a:t>
            </a:r>
            <a:r>
              <a:rPr lang="ru-RU" sz="1200" b="1" kern="1200" dirty="0" smtClean="0">
                <a:effectLst/>
                <a:latin typeface="Calibri" panose="020F0502020204030204" pitchFamily="34" charset="0"/>
                <a:ea typeface="Calibri" panose="020F0502020204030204" pitchFamily="34" charset="0"/>
                <a:cs typeface="+mn-cs"/>
              </a:rPr>
              <a:t>код 117892</a:t>
            </a:r>
            <a:r>
              <a:rPr lang="ru-RU" sz="1200" kern="1200" dirty="0" smtClean="0">
                <a:effectLst/>
                <a:latin typeface="Calibri" panose="020F0502020204030204" pitchFamily="34" charset="0"/>
                <a:ea typeface="Calibri" panose="020F0502020204030204" pitchFamily="34" charset="0"/>
                <a:cs typeface="+mn-cs"/>
              </a:rPr>
              <a:t>, всего </a:t>
            </a:r>
            <a:r>
              <a:rPr lang="ru-RU" sz="1200" b="1" kern="1200" dirty="0" smtClean="0">
                <a:effectLst/>
                <a:latin typeface="Calibri" panose="020F0502020204030204" pitchFamily="34" charset="0"/>
                <a:ea typeface="Calibri" panose="020F0502020204030204" pitchFamily="34" charset="0"/>
                <a:cs typeface="+mn-cs"/>
              </a:rPr>
              <a:t>за 199 рублей (-60%)</a:t>
            </a:r>
            <a:r>
              <a:rPr lang="ru-RU" sz="1200" kern="1200" dirty="0" smtClean="0">
                <a:effectLst/>
                <a:latin typeface="Calibri" panose="020F0502020204030204" pitchFamily="34" charset="0"/>
                <a:ea typeface="Calibri" panose="020F0502020204030204" pitchFamily="34" charset="0"/>
                <a:cs typeface="+mn-cs"/>
              </a:rPr>
              <a:t> при единовременном заказе на 500 рублей из этого каталога*.</a:t>
            </a:r>
            <a:endParaRPr lang="ru-RU" sz="1200" dirty="0" smtClean="0">
              <a:effectLst/>
              <a:latin typeface="Times New Roman" panose="02020603050405020304" pitchFamily="18" charset="0"/>
              <a:ea typeface="Times New Roman" panose="02020603050405020304" pitchFamily="18" charset="0"/>
            </a:endParaRPr>
          </a:p>
          <a:p>
            <a:pPr marL="342900" lvl="0" indent="-342900">
              <a:lnSpc>
                <a:spcPct val="105000"/>
              </a:lnSpc>
              <a:spcAft>
                <a:spcPts val="0"/>
              </a:spcAft>
              <a:buFont typeface="Wingdings" panose="05000000000000000000" pitchFamily="2" charset="2"/>
              <a:buChar char=""/>
            </a:pPr>
            <a:r>
              <a:rPr lang="ru-RU" sz="1200" b="1" kern="1200" dirty="0" smtClean="0">
                <a:effectLst/>
                <a:latin typeface="Calibri" panose="020F0502020204030204" pitchFamily="34" charset="0"/>
                <a:ea typeface="Calibri" panose="020F0502020204030204" pitchFamily="34" charset="0"/>
                <a:cs typeface="+mn-cs"/>
              </a:rPr>
              <a:t>Парфюмерный набор </a:t>
            </a:r>
            <a:r>
              <a:rPr lang="ru-RU" sz="1200" b="1" kern="1200" dirty="0" err="1" smtClean="0">
                <a:effectLst/>
                <a:latin typeface="Calibri" panose="020F0502020204030204" pitchFamily="34" charset="0"/>
                <a:ea typeface="Calibri" panose="020F0502020204030204" pitchFamily="34" charset="0"/>
                <a:cs typeface="+mn-cs"/>
              </a:rPr>
              <a:t>Blue</a:t>
            </a:r>
            <a:r>
              <a:rPr lang="ru-RU" sz="1200" b="1" kern="1200" dirty="0" smtClean="0">
                <a:effectLst/>
                <a:latin typeface="Calibri" panose="020F0502020204030204" pitchFamily="34" charset="0"/>
                <a:ea typeface="Calibri" panose="020F0502020204030204" pitchFamily="34" charset="0"/>
                <a:cs typeface="+mn-cs"/>
              </a:rPr>
              <a:t> </a:t>
            </a:r>
            <a:r>
              <a:rPr lang="ru-RU" sz="1200" b="1" kern="1200" dirty="0" err="1" smtClean="0">
                <a:effectLst/>
                <a:latin typeface="Calibri" panose="020F0502020204030204" pitchFamily="34" charset="0"/>
                <a:ea typeface="Calibri" panose="020F0502020204030204" pitchFamily="34" charset="0"/>
                <a:cs typeface="+mn-cs"/>
              </a:rPr>
              <a:t>Wonders</a:t>
            </a:r>
            <a:r>
              <a:rPr lang="ru-RU" sz="1200" kern="1200" dirty="0" smtClean="0">
                <a:effectLst/>
                <a:latin typeface="Calibri" panose="020F0502020204030204" pitchFamily="34" charset="0"/>
                <a:ea typeface="Calibri" panose="020F0502020204030204" pitchFamily="34" charset="0"/>
                <a:cs typeface="+mn-cs"/>
              </a:rPr>
              <a:t>, в который входят туалетная вода, освежающий гель для душа и увлажняющий крем для тела, </a:t>
            </a:r>
            <a:r>
              <a:rPr lang="ru-RU" sz="1200" b="1" kern="1200" dirty="0" smtClean="0">
                <a:effectLst/>
                <a:latin typeface="Calibri" panose="020F0502020204030204" pitchFamily="34" charset="0"/>
                <a:ea typeface="Calibri" panose="020F0502020204030204" pitchFamily="34" charset="0"/>
                <a:cs typeface="+mn-cs"/>
              </a:rPr>
              <a:t>код 117893</a:t>
            </a:r>
            <a:r>
              <a:rPr lang="ru-RU" sz="1200" kern="1200" dirty="0" smtClean="0">
                <a:effectLst/>
                <a:latin typeface="Calibri" panose="020F0502020204030204" pitchFamily="34" charset="0"/>
                <a:ea typeface="Calibri" panose="020F0502020204030204" pitchFamily="34" charset="0"/>
                <a:cs typeface="+mn-cs"/>
              </a:rPr>
              <a:t>, всего </a:t>
            </a:r>
            <a:r>
              <a:rPr lang="ru-RU" sz="1200" b="1" kern="1200" dirty="0" smtClean="0">
                <a:effectLst/>
                <a:latin typeface="Calibri" panose="020F0502020204030204" pitchFamily="34" charset="0"/>
                <a:ea typeface="Calibri" panose="020F0502020204030204" pitchFamily="34" charset="0"/>
                <a:cs typeface="+mn-cs"/>
              </a:rPr>
              <a:t>за 599 рублей  (-55%)</a:t>
            </a:r>
            <a:r>
              <a:rPr lang="ru-RU" sz="1200" kern="1200" dirty="0" smtClean="0">
                <a:effectLst/>
                <a:latin typeface="Calibri" panose="020F0502020204030204" pitchFamily="34" charset="0"/>
                <a:ea typeface="Calibri" panose="020F0502020204030204" pitchFamily="34" charset="0"/>
                <a:cs typeface="+mn-cs"/>
              </a:rPr>
              <a:t> при единовременном заказе на 1000 руб. из этого каталога*.</a:t>
            </a:r>
            <a:endParaRPr lang="ru-RU" sz="1200" dirty="0" smtClean="0">
              <a:effectLst/>
              <a:latin typeface="Times New Roman" panose="02020603050405020304" pitchFamily="18" charset="0"/>
              <a:ea typeface="Times New Roman" panose="02020603050405020304" pitchFamily="18" charset="0"/>
            </a:endParaRPr>
          </a:p>
          <a:p>
            <a:pPr>
              <a:lnSpc>
                <a:spcPct val="107000"/>
              </a:lnSpc>
              <a:spcAft>
                <a:spcPts val="800"/>
              </a:spcAft>
            </a:pPr>
            <a:r>
              <a:rPr lang="ru-RU" sz="1200" kern="1200" dirty="0" smtClean="0">
                <a:effectLst/>
                <a:latin typeface="Calibri" panose="020F0502020204030204" pitchFamily="34" charset="0"/>
                <a:ea typeface="Calibri" panose="020F0502020204030204" pitchFamily="34" charset="0"/>
                <a:cs typeface="+mn-cs"/>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7</a:t>
            </a:fld>
            <a:endParaRPr lang="ru-RU"/>
          </a:p>
        </p:txBody>
      </p:sp>
    </p:spTree>
    <p:extLst>
      <p:ext uri="{BB962C8B-B14F-4D97-AF65-F5344CB8AC3E}">
        <p14:creationId xmlns:p14="http://schemas.microsoft.com/office/powerpoint/2010/main" val="2583671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F80DFB95-1AC9-489C-A3E8-0FB4261F37B4}" type="slidenum">
              <a:rPr lang="ru-RU" smtClean="0"/>
              <a:t>8</a:t>
            </a:fld>
            <a:endParaRPr lang="ru-RU"/>
          </a:p>
        </p:txBody>
      </p:sp>
    </p:spTree>
    <p:extLst>
      <p:ext uri="{BB962C8B-B14F-4D97-AF65-F5344CB8AC3E}">
        <p14:creationId xmlns:p14="http://schemas.microsoft.com/office/powerpoint/2010/main" val="110549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697163" y="509588"/>
            <a:ext cx="4532312" cy="2549525"/>
          </a:xfrm>
        </p:spPr>
      </p:sp>
      <p:sp>
        <p:nvSpPr>
          <p:cNvPr id="3" name="Заметки 2"/>
          <p:cNvSpPr>
            <a:spLocks noGrp="1"/>
          </p:cNvSpPr>
          <p:nvPr>
            <p:ph type="body" idx="1"/>
          </p:nvPr>
        </p:nvSpPr>
        <p:spPr/>
        <p:txBody>
          <a:bodyPr/>
          <a:lstStyle/>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dirty="0"/>
          </a:p>
        </p:txBody>
      </p:sp>
      <p:sp>
        <p:nvSpPr>
          <p:cNvPr id="4" name="Номер слайда 3"/>
          <p:cNvSpPr>
            <a:spLocks noGrp="1"/>
          </p:cNvSpPr>
          <p:nvPr>
            <p:ph type="sldNum" sz="quarter" idx="10"/>
          </p:nvPr>
        </p:nvSpPr>
        <p:spPr/>
        <p:txBody>
          <a:bodyPr/>
          <a:lstStyle/>
          <a:p>
            <a:fld id="{F80DFB95-1AC9-489C-A3E8-0FB4261F37B4}" type="slidenum">
              <a:rPr lang="ru-RU" smtClean="0"/>
              <a:t>9</a:t>
            </a:fld>
            <a:endParaRPr lang="ru-RU"/>
          </a:p>
        </p:txBody>
      </p:sp>
    </p:spTree>
    <p:extLst>
      <p:ext uri="{BB962C8B-B14F-4D97-AF65-F5344CB8AC3E}">
        <p14:creationId xmlns:p14="http://schemas.microsoft.com/office/powerpoint/2010/main" val="544221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07000"/>
              </a:lnSpc>
              <a:spcAft>
                <a:spcPts val="800"/>
              </a:spcAft>
            </a:pPr>
            <a:r>
              <a:rPr lang="ru-RU"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Что такое парные ароматы?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Это 2 отдельных аромата: мужской и женский, которые в итоге создают что-то одно, какую-то единую композицию. Если у вашей пары пока нет своего аромата, настало время это исправить.</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err="1"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Орифлэйм</a:t>
            </a:r>
            <a:r>
              <a:rPr lang="ru-RU"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представляет новинки парной парфюмерии </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туалетные воды </a:t>
            </a:r>
            <a:r>
              <a:rPr lang="en-US"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Incognito for him</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код 32540 и  Туалетная вода </a:t>
            </a:r>
            <a:r>
              <a:rPr lang="ru-RU" sz="11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Incognito</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1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1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her</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код 32538.</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Times New Roman" panose="02020603050405020304" pitchFamily="18"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Times New Roman" panose="02020603050405020304" pitchFamily="18" charset="0"/>
                <a:cs typeface="Times New Roman" panose="02020603050405020304" pitchFamily="18" charset="0"/>
              </a:rPr>
              <a:t>Эти ароматы объединяют:</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Times New Roman" panose="02020603050405020304" pitchFamily="18" charset="0"/>
                <a:cs typeface="Times New Roman" panose="02020603050405020304" pitchFamily="18" charset="0"/>
              </a:rPr>
              <a:t>- лаконичный дизайн флаконов: золотая крышка и флакон; цветовое черно-белое оформление еще раз напоминает о том, что влюбленные – это 2 половинки одного целого.</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Times New Roman" panose="02020603050405020304" pitchFamily="18" charset="0"/>
                <a:cs typeface="Times New Roman" panose="02020603050405020304" pitchFamily="18" charset="0"/>
              </a:rPr>
              <a:t>- карточная символика (черви и пики) намекает на </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игру, которая создана только для двоих; игру, в которой нет проигравших.</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Tx/>
              <a:buNone/>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парфюмерные ноты ревеня и физалиса.</a:t>
            </a:r>
          </a:p>
          <a:p>
            <a:pPr marL="171450" indent="-171450">
              <a:lnSpc>
                <a:spcPct val="107000"/>
              </a:lnSpc>
              <a:spcAft>
                <a:spcPts val="800"/>
              </a:spcAft>
              <a:buFontTx/>
              <a:buChar char="-"/>
            </a:pP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Calibri" panose="020F0502020204030204" pitchFamily="34" charset="0"/>
              </a:rPr>
              <a:t>Аромат ревеня очень необычный – свежий, фруктово-зеленый с кисловатыми оттенками.</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Calibri" panose="020F0502020204030204" pitchFamily="34" charset="0"/>
              </a:rPr>
              <a:t>Название: соответствует древнегреческому названию этого растения и происходит от греческого слова '</a:t>
            </a:r>
            <a:r>
              <a:rPr lang="ru-RU" sz="1200" dirty="0" err="1" smtClean="0">
                <a:solidFill>
                  <a:srgbClr val="000000"/>
                </a:solidFill>
                <a:effectLst/>
                <a:latin typeface="Calibri" panose="020F0502020204030204" pitchFamily="34" charset="0"/>
                <a:ea typeface="Calibri" panose="020F0502020204030204" pitchFamily="34" charset="0"/>
              </a:rPr>
              <a:t>reos</a:t>
            </a:r>
            <a:r>
              <a:rPr lang="ru-RU" sz="1200" dirty="0" smtClean="0">
                <a:solidFill>
                  <a:srgbClr val="000000"/>
                </a:solidFill>
                <a:effectLst/>
                <a:latin typeface="Calibri" panose="020F0502020204030204" pitchFamily="34" charset="0"/>
                <a:ea typeface="Calibri" panose="020F0502020204030204" pitchFamily="34" charset="0"/>
              </a:rPr>
              <a:t>' — стекать, струиться; во время дождя вода стекает с крупных листьев.</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Calibri" panose="020F0502020204030204" pitchFamily="34" charset="0"/>
              </a:rPr>
              <a:t>Характерной особенностью всех физалисов является плод-ягода, заключённый в похожую на китайский бумажный фонарик оболочку-чехлик из сросшихся чашелистиков (отсюда название рода: </a:t>
            </a:r>
            <a:r>
              <a:rPr lang="ru-RU" sz="1200" dirty="0" err="1" smtClean="0">
                <a:solidFill>
                  <a:srgbClr val="000000"/>
                </a:solidFill>
                <a:effectLst/>
                <a:latin typeface="Calibri" panose="020F0502020204030204" pitchFamily="34" charset="0"/>
                <a:ea typeface="Calibri" panose="020F0502020204030204" pitchFamily="34" charset="0"/>
              </a:rPr>
              <a:t>φυσ</a:t>
            </a:r>
            <a:r>
              <a:rPr lang="ru-RU" sz="1200" dirty="0" smtClean="0">
                <a:solidFill>
                  <a:srgbClr val="000000"/>
                </a:solidFill>
                <a:effectLst/>
                <a:latin typeface="Calibri" panose="020F0502020204030204" pitchFamily="34" charset="0"/>
                <a:ea typeface="Calibri" panose="020F0502020204030204" pitchFamily="34" charset="0"/>
              </a:rPr>
              <a:t>αλίς на греческом означает пузырь). Чашечка в первое время после </a:t>
            </a:r>
            <a:r>
              <a:rPr lang="ru-RU" sz="1200" dirty="0" err="1" smtClean="0">
                <a:solidFill>
                  <a:srgbClr val="000000"/>
                </a:solidFill>
                <a:effectLst/>
                <a:latin typeface="Calibri" panose="020F0502020204030204" pitchFamily="34" charset="0"/>
                <a:ea typeface="Calibri" panose="020F0502020204030204" pitchFamily="34" charset="0"/>
              </a:rPr>
              <a:t>отцветания</a:t>
            </a:r>
            <a:r>
              <a:rPr lang="ru-RU" sz="1200" dirty="0" smtClean="0">
                <a:solidFill>
                  <a:srgbClr val="000000"/>
                </a:solidFill>
                <a:effectLst/>
                <a:latin typeface="Calibri" panose="020F0502020204030204" pitchFamily="34" charset="0"/>
                <a:ea typeface="Calibri" panose="020F0502020204030204" pitchFamily="34" charset="0"/>
              </a:rPr>
              <a:t> растёт заметно быстрее плода. При полном созревании плода чашечка высыхает, и её цвет изменяется.</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Calibri" panose="020F0502020204030204" pitchFamily="34" charset="0"/>
              </a:rPr>
              <a:t>Уникальность физалиса в том, что разные сорта имеют собственный аромат. От запаха помидоров черри и болгарского перца до яркого земляничного.</a:t>
            </a:r>
            <a:endParaRPr lang="ru-RU" sz="1200" dirty="0" smtClean="0">
              <a:effectLst/>
              <a:latin typeface="Times New Roman" panose="02020603050405020304" pitchFamily="18" charset="0"/>
              <a:ea typeface="Times New Roman" panose="02020603050405020304" pitchFamily="18" charset="0"/>
            </a:endParaRPr>
          </a:p>
          <a:p>
            <a:pPr>
              <a:lnSpc>
                <a:spcPct val="107000"/>
              </a:lnSpc>
              <a:spcAft>
                <a:spcPts val="80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32540</a:t>
            </a:r>
            <a:r>
              <a:rPr lang="en-US"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Туалетная вода</a:t>
            </a:r>
            <a:r>
              <a:rPr lang="en-US"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Incognito for him, 50 </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мл</a:t>
            </a:r>
            <a:r>
              <a:rPr lang="en-US"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Основные ноты аромата:</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кедровая хвоя, пачули, физалис.</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Описание аромата: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Тип аромата: </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цветочный, фруктовый. </a:t>
            </a:r>
          </a:p>
          <a:p>
            <a:pPr>
              <a:lnSpc>
                <a:spcPct val="107000"/>
              </a:lnSpc>
              <a:spcAft>
                <a:spcPts val="800"/>
              </a:spcAft>
            </a:pP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Верхние ноты: </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физалис, ревень, грейпфрут.</a:t>
            </a: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Сердце: </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лаванда, чай со льдом, листья кедра. </a:t>
            </a:r>
          </a:p>
          <a:p>
            <a:pPr>
              <a:lnSpc>
                <a:spcPct val="107000"/>
              </a:lnSpc>
              <a:spcAft>
                <a:spcPts val="800"/>
              </a:spcAft>
            </a:pP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Шлейф: </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пачули, кедр, мох.</a:t>
            </a:r>
          </a:p>
          <a:p>
            <a:pPr>
              <a:lnSpc>
                <a:spcPct val="107000"/>
              </a:lnSpc>
              <a:spcAft>
                <a:spcPts val="800"/>
              </a:spcAft>
            </a:pP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Туалетная вода </a:t>
            </a:r>
            <a:r>
              <a:rPr lang="en-US" sz="11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Incognito for him</a:t>
            </a:r>
            <a:r>
              <a:rPr lang="ru-RU" sz="11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код 32540, всего за 559 рублей, со скидкой 40%.</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32538</a:t>
            </a:r>
            <a:r>
              <a:rPr lang="en-US"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Туалетная вода </a:t>
            </a:r>
            <a:r>
              <a:rPr lang="en-US"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Incognito for her, 50 </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мл</a:t>
            </a:r>
            <a:r>
              <a:rPr lang="en-US"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Описание аромата: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Тип аромата: </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ароматический, тонизирующий.</a:t>
            </a:r>
          </a:p>
          <a:p>
            <a:pPr>
              <a:lnSpc>
                <a:spcPct val="107000"/>
              </a:lnSpc>
              <a:spcAft>
                <a:spcPts val="800"/>
              </a:spcAft>
            </a:pP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Верхние ноты: </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физалис, лимон, грейпфрут.</a:t>
            </a: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Сердце: </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малина, ревень, ландыш. </a:t>
            </a:r>
          </a:p>
          <a:p>
            <a:pPr>
              <a:lnSpc>
                <a:spcPct val="107000"/>
              </a:lnSpc>
              <a:spcAft>
                <a:spcPts val="800"/>
              </a:spcAft>
            </a:pP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Шлейф: </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сандаловой дерево, пралине, кедр.</a:t>
            </a:r>
          </a:p>
          <a:p>
            <a:pPr>
              <a:lnSpc>
                <a:spcPct val="107000"/>
              </a:lnSpc>
              <a:spcAft>
                <a:spcPts val="800"/>
              </a:spcAft>
            </a:pPr>
            <a:r>
              <a:rPr lang="ru-RU" sz="1150" dirty="0" smtClean="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Туалетная вода </a:t>
            </a:r>
            <a:r>
              <a:rPr lang="en-US" sz="11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Incognito for her</a:t>
            </a:r>
            <a:r>
              <a:rPr lang="ru-RU" sz="11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код 32538, всего за 559 рублей, со скидкой 40%.</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10</a:t>
            </a:fld>
            <a:endParaRPr lang="ru-RU"/>
          </a:p>
        </p:txBody>
      </p:sp>
    </p:spTree>
    <p:extLst>
      <p:ext uri="{BB962C8B-B14F-4D97-AF65-F5344CB8AC3E}">
        <p14:creationId xmlns:p14="http://schemas.microsoft.com/office/powerpoint/2010/main" val="614772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solidFill>
                  <a:prstClr val="black"/>
                </a:solidFill>
              </a:rPr>
              <a:pPr/>
              <a:t>11</a:t>
            </a:fld>
            <a:endParaRPr lang="ru-RU">
              <a:solidFill>
                <a:prstClr val="black"/>
              </a:solidFill>
            </a:endParaRPr>
          </a:p>
        </p:txBody>
      </p:sp>
    </p:spTree>
    <p:extLst>
      <p:ext uri="{BB962C8B-B14F-4D97-AF65-F5344CB8AC3E}">
        <p14:creationId xmlns:p14="http://schemas.microsoft.com/office/powerpoint/2010/main" val="3733558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3_Только заголовок">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93962" y="2193962"/>
            <a:ext cx="5143503" cy="75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pic>
        <p:nvPicPr>
          <p:cNvPr id="5" name="Picture 4"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6376" y="51470"/>
            <a:ext cx="1124496"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1204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Титульный слайд">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2176214" y="2139701"/>
            <a:ext cx="5143501"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1653648"/>
            <a:ext cx="7772400" cy="1728192"/>
          </a:xfrm>
        </p:spPr>
        <p:txBody>
          <a:bodyPr/>
          <a:lstStyle/>
          <a:p>
            <a:r>
              <a:rPr lang="ru-RU" smtClean="0"/>
              <a:t>Образец заголовка</a:t>
            </a:r>
            <a:endParaRPr lang="ru-RU"/>
          </a:p>
        </p:txBody>
      </p:sp>
      <p:pic>
        <p:nvPicPr>
          <p:cNvPr id="6" name="Picture 5"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6376" y="51470"/>
            <a:ext cx="1124496"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1411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Объект с подписью">
    <p:spTree>
      <p:nvGrpSpPr>
        <p:cNvPr id="1" name=""/>
        <p:cNvGrpSpPr/>
        <p:nvPr/>
      </p:nvGrpSpPr>
      <p:grpSpPr>
        <a:xfrm>
          <a:off x="0" y="0"/>
          <a:ext cx="0" cy="0"/>
          <a:chOff x="0" y="0"/>
          <a:chExt cx="0" cy="0"/>
        </a:xfrm>
      </p:grpSpPr>
      <p:pic>
        <p:nvPicPr>
          <p:cNvPr id="10"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93962" y="2193962"/>
            <a:ext cx="5143503" cy="75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681540"/>
            <a:ext cx="6335886" cy="1998222"/>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2733768"/>
            <a:ext cx="3383558"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2733768"/>
            <a:ext cx="2951510"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pic>
        <p:nvPicPr>
          <p:cNvPr id="11" name="Picture 10"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6376" y="51470"/>
            <a:ext cx="1124496"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39696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Объект с подписью">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2144307" y="2157956"/>
            <a:ext cx="5143502" cy="82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681540"/>
            <a:ext cx="6335886" cy="1998222"/>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2733768"/>
            <a:ext cx="3383558"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2733768"/>
            <a:ext cx="2951510"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pic>
        <p:nvPicPr>
          <p:cNvPr id="10" name="Picture 9"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6376" y="51470"/>
            <a:ext cx="1124496"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3279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Объект с подписью">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57958" y="2157958"/>
            <a:ext cx="5143502" cy="8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681540"/>
            <a:ext cx="6335886" cy="1998222"/>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2733768"/>
            <a:ext cx="3383558"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2733768"/>
            <a:ext cx="2951510"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pic>
        <p:nvPicPr>
          <p:cNvPr id="10" name="Picture 9"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6376" y="51470"/>
            <a:ext cx="1124496"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5563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Объект с подписью">
    <p:spTree>
      <p:nvGrpSpPr>
        <p:cNvPr id="1" name=""/>
        <p:cNvGrpSpPr/>
        <p:nvPr/>
      </p:nvGrpSpPr>
      <p:grpSpPr>
        <a:xfrm>
          <a:off x="0" y="0"/>
          <a:ext cx="0" cy="0"/>
          <a:chOff x="0" y="0"/>
          <a:chExt cx="0" cy="0"/>
        </a:xfrm>
      </p:grpSpPr>
      <p:pic>
        <p:nvPicPr>
          <p:cNvPr id="10" name="Picture 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65952" y="2149964"/>
            <a:ext cx="5143500" cy="8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681540"/>
            <a:ext cx="6335886" cy="1998222"/>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2733768"/>
            <a:ext cx="3383558"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2733768"/>
            <a:ext cx="2951510"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pic>
        <p:nvPicPr>
          <p:cNvPr id="12" name="Picture 11"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6376" y="51470"/>
            <a:ext cx="1124496"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55633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pic>
        <p:nvPicPr>
          <p:cNvPr id="13" name="Picture 1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2176214" y="2139701"/>
            <a:ext cx="5143501"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681540"/>
            <a:ext cx="6335886" cy="1998222"/>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2733768"/>
            <a:ext cx="3383558"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2733768"/>
            <a:ext cx="2951510"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pic>
        <p:nvPicPr>
          <p:cNvPr id="10" name="Picture 9"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6376" y="51470"/>
            <a:ext cx="1124496"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92508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pic>
        <p:nvPicPr>
          <p:cNvPr id="6" name="Picture 5" descr="C:\Users\NALEXEEVA\Downloads\ORI_LOGO_SML_RGB_BLACK.jpg"/>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6376" y="51470"/>
            <a:ext cx="1124496"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321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F032BBDB-C7E1-4B55-A4B2-5B438713971A}" type="datetimeFigureOut">
              <a:rPr lang="ru-RU" smtClean="0"/>
              <a:t>17.05.2016</a:t>
            </a:fld>
            <a:endParaRPr lang="ru-RU"/>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ru-RU"/>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D4F2E504-5903-4968-901B-1307BC280A30}" type="slidenum">
              <a:rPr lang="ru-RU" smtClean="0"/>
              <a:t>‹#›</a:t>
            </a:fld>
            <a:endParaRPr lang="ru-RU"/>
          </a:p>
        </p:txBody>
      </p:sp>
      <p:pic>
        <p:nvPicPr>
          <p:cNvPr id="6" name="Picture 5" descr="C:\Users\NALEXEEVA\Downloads\ORI_LOGO_SML_RGB_BLACK.jpg"/>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6376" y="51470"/>
            <a:ext cx="1124496"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26313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pic>
        <p:nvPicPr>
          <p:cNvPr id="1026" name="Picture 2" descr="C:\Users\AnnaB\Desktop\backgroun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512" y="-8335"/>
            <a:ext cx="9252000" cy="5206355"/>
          </a:xfrm>
          <a:prstGeom prst="rect">
            <a:avLst/>
          </a:prstGeom>
          <a:noFill/>
        </p:spPr>
      </p:pic>
      <p:sp>
        <p:nvSpPr>
          <p:cNvPr id="7" name="Date Placeholder 3"/>
          <p:cNvSpPr>
            <a:spLocks noGrp="1"/>
          </p:cNvSpPr>
          <p:nvPr>
            <p:ph type="dt" sz="half" idx="2"/>
          </p:nvPr>
        </p:nvSpPr>
        <p:spPr>
          <a:xfrm>
            <a:off x="457200" y="4887000"/>
            <a:ext cx="2133600" cy="273844"/>
          </a:xfrm>
          <a:prstGeom prst="rect">
            <a:avLst/>
          </a:prstGeom>
        </p:spPr>
        <p:txBody>
          <a:bodyPr vert="horz" lIns="91440" tIns="45720" rIns="91440" bIns="45720" rtlCol="0" anchor="ctr"/>
          <a:lstStyle>
            <a:lvl1pPr algn="l">
              <a:defRPr sz="900">
                <a:solidFill>
                  <a:schemeClr val="bg1"/>
                </a:solidFill>
              </a:defRPr>
            </a:lvl1pPr>
          </a:lstStyle>
          <a:p>
            <a:fld id="{1A874CCE-37EF-CE40-8532-E181A22C46D2}" type="datetime1">
              <a:rPr lang="en-GB" smtClean="0">
                <a:solidFill>
                  <a:prstClr val="white"/>
                </a:solidFill>
              </a:rPr>
              <a:pPr/>
              <a:t>17/05/2016</a:t>
            </a:fld>
            <a:endParaRPr lang="sv-SE" dirty="0">
              <a:solidFill>
                <a:prstClr val="white"/>
              </a:solidFill>
            </a:endParaRPr>
          </a:p>
        </p:txBody>
      </p:sp>
      <p:sp>
        <p:nvSpPr>
          <p:cNvPr id="8" name="Footer Placeholder 4"/>
          <p:cNvSpPr>
            <a:spLocks noGrp="1"/>
          </p:cNvSpPr>
          <p:nvPr>
            <p:ph type="ftr" sz="quarter" idx="3"/>
          </p:nvPr>
        </p:nvSpPr>
        <p:spPr>
          <a:xfrm>
            <a:off x="3124200" y="4887000"/>
            <a:ext cx="2895600" cy="273844"/>
          </a:xfrm>
          <a:prstGeom prst="rect">
            <a:avLst/>
          </a:prstGeom>
        </p:spPr>
        <p:txBody>
          <a:bodyPr vert="horz" lIns="91440" tIns="45720" rIns="91440" bIns="45720" rtlCol="0" anchor="ctr"/>
          <a:lstStyle>
            <a:lvl1pPr algn="ctr">
              <a:defRPr sz="900">
                <a:solidFill>
                  <a:schemeClr val="bg1"/>
                </a:solidFill>
              </a:defRPr>
            </a:lvl1pPr>
          </a:lstStyle>
          <a:p>
            <a:r>
              <a:rPr lang="en-US" dirty="0" smtClean="0">
                <a:solidFill>
                  <a:prstClr val="white"/>
                </a:solidFill>
              </a:rPr>
              <a:t>Copyright ©2014 by Oriflame Cosmetics SA</a:t>
            </a:r>
            <a:endParaRPr lang="sv-SE" sz="800" dirty="0">
              <a:solidFill>
                <a:prstClr val="white"/>
              </a:solidFill>
            </a:endParaRPr>
          </a:p>
        </p:txBody>
      </p:sp>
      <p:sp>
        <p:nvSpPr>
          <p:cNvPr id="9" name="Slide Number Placeholder 5"/>
          <p:cNvSpPr>
            <a:spLocks noGrp="1"/>
          </p:cNvSpPr>
          <p:nvPr>
            <p:ph type="sldNum" sz="quarter" idx="4"/>
          </p:nvPr>
        </p:nvSpPr>
        <p:spPr>
          <a:xfrm>
            <a:off x="6553200" y="4887000"/>
            <a:ext cx="2133600" cy="273844"/>
          </a:xfrm>
          <a:prstGeom prst="rect">
            <a:avLst/>
          </a:prstGeom>
        </p:spPr>
        <p:txBody>
          <a:bodyPr vert="horz" lIns="91440" tIns="45720" rIns="91440" bIns="45720" rtlCol="0" anchor="ctr"/>
          <a:lstStyle>
            <a:lvl1pPr algn="r">
              <a:defRPr sz="900">
                <a:solidFill>
                  <a:schemeClr val="bg1"/>
                </a:solidFill>
              </a:defRPr>
            </a:lvl1pPr>
          </a:lstStyle>
          <a:p>
            <a:fld id="{F8C3A03E-2591-4D09-83D1-82A7B163E028}" type="slidenum">
              <a:rPr lang="sv-SE" smtClean="0">
                <a:solidFill>
                  <a:prstClr val="white"/>
                </a:solidFill>
              </a:rPr>
              <a:pPr/>
              <a:t>‹#›</a:t>
            </a:fld>
            <a:endParaRPr lang="sv-SE" dirty="0">
              <a:solidFill>
                <a:prstClr val="white"/>
              </a:solidFill>
            </a:endParaRPr>
          </a:p>
        </p:txBody>
      </p:sp>
      <p:pic>
        <p:nvPicPr>
          <p:cNvPr id="11"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25192" y="1683027"/>
            <a:ext cx="5328592" cy="1374777"/>
          </a:xfrm>
          <a:prstGeom prst="rect">
            <a:avLst/>
          </a:prstGeom>
          <a:noFill/>
          <a:ln w="9525">
            <a:noFill/>
            <a:miter lim="800000"/>
            <a:headEnd/>
            <a:tailEnd/>
          </a:ln>
          <a:effectLst/>
        </p:spPr>
      </p:pic>
    </p:spTree>
    <p:extLst>
      <p:ext uri="{BB962C8B-B14F-4D97-AF65-F5344CB8AC3E}">
        <p14:creationId xmlns:p14="http://schemas.microsoft.com/office/powerpoint/2010/main" val="331253368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21780" y="57939"/>
            <a:ext cx="908365" cy="78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2" descr="http://mlm-oriflame.at.ua/bumaga.jp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l="-1105"/>
          <a:stretch/>
        </p:blipFill>
        <p:spPr bwMode="auto">
          <a:xfrm>
            <a:off x="4893673" y="2605998"/>
            <a:ext cx="1071186" cy="4104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oriflame-su.ru/wp-content/uploads/2012/08/images.jp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951121" y="1578299"/>
            <a:ext cx="804272" cy="6623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www.677spo.com/i/p/1380571866.jpg"/>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951121" y="492681"/>
            <a:ext cx="768314" cy="7887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NALEXEEVA\Downloads\ori_foun_color_primary.ai.jpg"/>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5082810" y="3309862"/>
            <a:ext cx="792218" cy="702469"/>
          </a:xfrm>
          <a:prstGeom prst="rect">
            <a:avLst/>
          </a:prstGeom>
          <a:noFill/>
          <a:ln>
            <a:noFill/>
          </a:ln>
          <a:extLst>
            <a:ext uri="{53640926-AAD7-44D8-BBD7-CCE9431645EC}">
              <a14:shadowObscured xmlns:a14="http://schemas.microsoft.com/office/drawing/2010/main"/>
            </a:ext>
          </a:extLst>
        </p:spPr>
      </p:pic>
      <p:sp>
        <p:nvSpPr>
          <p:cNvPr id="15" name="Rectangle 14"/>
          <p:cNvSpPr/>
          <p:nvPr userDrawn="1"/>
        </p:nvSpPr>
        <p:spPr>
          <a:xfrm>
            <a:off x="1375684" y="1673885"/>
            <a:ext cx="3240360" cy="900246"/>
          </a:xfrm>
          <a:prstGeom prst="rect">
            <a:avLst/>
          </a:prstGeom>
        </p:spPr>
        <p:txBody>
          <a:bodyPr wrap="square">
            <a:spAutoFit/>
          </a:bodyPr>
          <a:lstStyle/>
          <a:p>
            <a:pPr algn="just"/>
            <a:r>
              <a:rPr lang="ru-RU" sz="1050" dirty="0">
                <a:solidFill>
                  <a:prstClr val="black">
                    <a:lumMod val="65000"/>
                    <a:lumOff val="35000"/>
                  </a:prstClr>
                </a:solidFill>
                <a:ea typeface="Calibri"/>
              </a:rPr>
              <a:t>На церемонии награждения премии </a:t>
            </a:r>
            <a:r>
              <a:rPr lang="ru-RU" sz="1050" b="1" dirty="0">
                <a:solidFill>
                  <a:prstClr val="black">
                    <a:lumMod val="65000"/>
                    <a:lumOff val="35000"/>
                  </a:prstClr>
                </a:solidFill>
                <a:ea typeface="Calibri"/>
              </a:rPr>
              <a:t>«Товар Года – 2014» </a:t>
            </a:r>
            <a:r>
              <a:rPr lang="ru-RU" sz="1050" b="1" dirty="0" err="1">
                <a:solidFill>
                  <a:prstClr val="black">
                    <a:lumMod val="65000"/>
                    <a:lumOff val="35000"/>
                  </a:prstClr>
                </a:solidFill>
                <a:ea typeface="Calibri"/>
              </a:rPr>
              <a:t>Орифлэйм</a:t>
            </a:r>
            <a:r>
              <a:rPr lang="ru-RU" sz="1050" b="1" dirty="0">
                <a:solidFill>
                  <a:prstClr val="black">
                    <a:lumMod val="65000"/>
                    <a:lumOff val="35000"/>
                  </a:prstClr>
                </a:solidFill>
                <a:ea typeface="Calibri"/>
              </a:rPr>
              <a:t> </a:t>
            </a:r>
            <a:r>
              <a:rPr lang="ru-RU" sz="1050" dirty="0">
                <a:solidFill>
                  <a:prstClr val="black">
                    <a:lumMod val="65000"/>
                    <a:lumOff val="35000"/>
                  </a:prstClr>
                </a:solidFill>
                <a:ea typeface="Calibri"/>
              </a:rPr>
              <a:t>впервые был награжден в специальной номинации «За высокое качество в категории Декоративная косметика» </a:t>
            </a:r>
            <a:endParaRPr lang="en-US" sz="1050" dirty="0">
              <a:solidFill>
                <a:prstClr val="black">
                  <a:lumMod val="65000"/>
                  <a:lumOff val="35000"/>
                </a:prstClr>
              </a:solidFill>
              <a:ea typeface="Calibri"/>
            </a:endParaRPr>
          </a:p>
        </p:txBody>
      </p:sp>
      <p:sp>
        <p:nvSpPr>
          <p:cNvPr id="20" name="Rectangle 19"/>
          <p:cNvSpPr/>
          <p:nvPr userDrawn="1"/>
        </p:nvSpPr>
        <p:spPr>
          <a:xfrm>
            <a:off x="5964858" y="3260987"/>
            <a:ext cx="3071638" cy="738664"/>
          </a:xfrm>
          <a:prstGeom prst="rect">
            <a:avLst/>
          </a:prstGeom>
        </p:spPr>
        <p:txBody>
          <a:bodyPr wrap="square">
            <a:spAutoFit/>
          </a:bodyPr>
          <a:lstStyle/>
          <a:p>
            <a:r>
              <a:rPr lang="ru-RU" sz="1050" dirty="0">
                <a:solidFill>
                  <a:prstClr val="black">
                    <a:lumMod val="65000"/>
                    <a:lumOff val="35000"/>
                  </a:prstClr>
                </a:solidFill>
                <a:ea typeface="Calibri"/>
                <a:cs typeface="Arial" panose="020B0604020202020204" pitchFamily="34" charset="0"/>
              </a:rPr>
              <a:t>Компания </a:t>
            </a:r>
            <a:r>
              <a:rPr lang="ru-RU" sz="1050" dirty="0" err="1">
                <a:solidFill>
                  <a:prstClr val="black">
                    <a:lumMod val="65000"/>
                    <a:lumOff val="35000"/>
                  </a:prstClr>
                </a:solidFill>
                <a:ea typeface="Calibri"/>
                <a:cs typeface="Arial" panose="020B0604020202020204" pitchFamily="34" charset="0"/>
              </a:rPr>
              <a:t>Орифлэйм</a:t>
            </a:r>
            <a:r>
              <a:rPr lang="ru-RU" sz="1050" dirty="0">
                <a:solidFill>
                  <a:prstClr val="black">
                    <a:lumMod val="65000"/>
                    <a:lumOff val="35000"/>
                  </a:prstClr>
                </a:solidFill>
                <a:ea typeface="Calibri"/>
                <a:cs typeface="Arial" panose="020B0604020202020204" pitchFamily="34" charset="0"/>
              </a:rPr>
              <a:t> </a:t>
            </a:r>
            <a:r>
              <a:rPr lang="ru-RU" sz="1050" b="1" dirty="0">
                <a:solidFill>
                  <a:prstClr val="black">
                    <a:lumMod val="65000"/>
                    <a:lumOff val="35000"/>
                  </a:prstClr>
                </a:solidFill>
                <a:ea typeface="Calibri"/>
                <a:cs typeface="Arial" panose="020B0604020202020204" pitchFamily="34" charset="0"/>
              </a:rPr>
              <a:t>оказывает поддержку нуждающимся детям и помогает получить образование </a:t>
            </a:r>
            <a:r>
              <a:rPr lang="ru-RU" sz="1050" kern="1200" dirty="0">
                <a:solidFill>
                  <a:prstClr val="black">
                    <a:lumMod val="65000"/>
                    <a:lumOff val="35000"/>
                  </a:prstClr>
                </a:solidFill>
                <a:latin typeface="+mn-lt"/>
                <a:ea typeface="Calibri"/>
                <a:cs typeface="Arial" panose="020B0604020202020204" pitchFamily="34" charset="0"/>
              </a:rPr>
              <a:t>молодым женщинам в рамках </a:t>
            </a:r>
            <a:r>
              <a:rPr lang="ru-RU" sz="1050" kern="1200" dirty="0" smtClean="0">
                <a:solidFill>
                  <a:prstClr val="black">
                    <a:lumMod val="65000"/>
                    <a:lumOff val="35000"/>
                  </a:prstClr>
                </a:solidFill>
                <a:latin typeface="+mn-lt"/>
                <a:ea typeface="Calibri"/>
                <a:cs typeface="Arial" panose="020B0604020202020204" pitchFamily="34" charset="0"/>
              </a:rPr>
              <a:t>благотворительных </a:t>
            </a:r>
            <a:r>
              <a:rPr lang="ru-RU" sz="1050" kern="1200" dirty="0">
                <a:solidFill>
                  <a:prstClr val="black">
                    <a:lumMod val="65000"/>
                    <a:lumOff val="35000"/>
                  </a:prstClr>
                </a:solidFill>
                <a:latin typeface="+mn-lt"/>
                <a:ea typeface="Calibri"/>
                <a:cs typeface="Arial" panose="020B0604020202020204" pitchFamily="34" charset="0"/>
              </a:rPr>
              <a:t>программ</a:t>
            </a:r>
            <a:r>
              <a:rPr lang="ru-RU" sz="1050" kern="1200" dirty="0" smtClean="0">
                <a:solidFill>
                  <a:prstClr val="black">
                    <a:lumMod val="65000"/>
                    <a:lumOff val="35000"/>
                  </a:prstClr>
                </a:solidFill>
                <a:latin typeface="+mn-lt"/>
                <a:ea typeface="Calibri"/>
                <a:cs typeface="Arial" panose="020B0604020202020204" pitchFamily="34" charset="0"/>
              </a:rPr>
              <a:t>. </a:t>
            </a:r>
            <a:endParaRPr lang="en-US" sz="1050" kern="1200" dirty="0">
              <a:solidFill>
                <a:prstClr val="black">
                  <a:lumMod val="65000"/>
                  <a:lumOff val="35000"/>
                </a:prstClr>
              </a:solidFill>
              <a:latin typeface="+mn-lt"/>
              <a:ea typeface="Calibri"/>
              <a:cs typeface="Arial" panose="020B0604020202020204" pitchFamily="34" charset="0"/>
            </a:endParaRPr>
          </a:p>
        </p:txBody>
      </p:sp>
      <p:sp>
        <p:nvSpPr>
          <p:cNvPr id="25" name="Rectangle 24"/>
          <p:cNvSpPr/>
          <p:nvPr userDrawn="1"/>
        </p:nvSpPr>
        <p:spPr>
          <a:xfrm>
            <a:off x="5875028" y="436925"/>
            <a:ext cx="3263935" cy="900246"/>
          </a:xfrm>
          <a:prstGeom prst="rect">
            <a:avLst/>
          </a:prstGeom>
        </p:spPr>
        <p:txBody>
          <a:bodyPr wrap="square">
            <a:spAutoFit/>
          </a:bodyPr>
          <a:lstStyle/>
          <a:p>
            <a:r>
              <a:rPr lang="ru-RU" sz="1050" dirty="0">
                <a:solidFill>
                  <a:prstClr val="black">
                    <a:lumMod val="65000"/>
                    <a:lumOff val="35000"/>
                  </a:prstClr>
                </a:solidFill>
                <a:ea typeface="Calibri"/>
              </a:rPr>
              <a:t>Продукция Орифлэйм и ее </a:t>
            </a:r>
            <a:r>
              <a:rPr lang="ru-RU" sz="1050" dirty="0" smtClean="0">
                <a:solidFill>
                  <a:prstClr val="black">
                    <a:lumMod val="65000"/>
                    <a:lumOff val="35000"/>
                  </a:prstClr>
                </a:solidFill>
                <a:ea typeface="Calibri"/>
              </a:rPr>
              <a:t>компоненты </a:t>
            </a:r>
            <a:r>
              <a:rPr lang="ru-RU" sz="1050" dirty="0">
                <a:solidFill>
                  <a:prstClr val="black">
                    <a:lumMod val="65000"/>
                    <a:lumOff val="35000"/>
                  </a:prstClr>
                </a:solidFill>
                <a:ea typeface="Calibri"/>
              </a:rPr>
              <a:t>не тестировались на животных </a:t>
            </a:r>
            <a:endParaRPr lang="en-US" sz="1050" dirty="0">
              <a:solidFill>
                <a:prstClr val="black">
                  <a:lumMod val="65000"/>
                  <a:lumOff val="35000"/>
                </a:prstClr>
              </a:solidFill>
              <a:ea typeface="Calibri"/>
            </a:endParaRPr>
          </a:p>
          <a:p>
            <a:r>
              <a:rPr lang="ru-RU" sz="1050" dirty="0">
                <a:solidFill>
                  <a:prstClr val="black">
                    <a:lumMod val="65000"/>
                    <a:lumOff val="35000"/>
                  </a:prstClr>
                </a:solidFill>
                <a:ea typeface="Calibri"/>
              </a:rPr>
              <a:t>в процессе разработки. Компания </a:t>
            </a:r>
            <a:r>
              <a:rPr lang="ru-RU" sz="1050" dirty="0" err="1">
                <a:solidFill>
                  <a:prstClr val="black">
                    <a:lumMod val="65000"/>
                    <a:lumOff val="35000"/>
                  </a:prstClr>
                </a:solidFill>
                <a:ea typeface="Calibri"/>
              </a:rPr>
              <a:t>Орифлэйм</a:t>
            </a:r>
            <a:r>
              <a:rPr lang="ru-RU" sz="1050" dirty="0">
                <a:solidFill>
                  <a:prstClr val="black">
                    <a:lumMod val="65000"/>
                    <a:lumOff val="35000"/>
                  </a:prstClr>
                </a:solidFill>
                <a:ea typeface="Calibri"/>
              </a:rPr>
              <a:t> придерживается этого принципа со дня своего основания – 1967 г.</a:t>
            </a:r>
            <a:endParaRPr lang="en-US" sz="1050" dirty="0">
              <a:solidFill>
                <a:prstClr val="black">
                  <a:lumMod val="65000"/>
                  <a:lumOff val="35000"/>
                </a:prstClr>
              </a:solidFill>
              <a:ea typeface="Calibri"/>
            </a:endParaRPr>
          </a:p>
        </p:txBody>
      </p:sp>
      <p:sp>
        <p:nvSpPr>
          <p:cNvPr id="26" name="Rectangle 25"/>
          <p:cNvSpPr/>
          <p:nvPr userDrawn="1"/>
        </p:nvSpPr>
        <p:spPr>
          <a:xfrm>
            <a:off x="5940282" y="1422696"/>
            <a:ext cx="3179143" cy="900246"/>
          </a:xfrm>
          <a:prstGeom prst="rect">
            <a:avLst/>
          </a:prstGeom>
        </p:spPr>
        <p:txBody>
          <a:bodyPr wrap="square">
            <a:spAutoFit/>
          </a:bodyPr>
          <a:lstStyle/>
          <a:p>
            <a:r>
              <a:rPr lang="ru-RU" sz="1050" dirty="0">
                <a:solidFill>
                  <a:prstClr val="black">
                    <a:lumMod val="65000"/>
                    <a:lumOff val="35000"/>
                  </a:prstClr>
                </a:solidFill>
                <a:ea typeface="Calibri"/>
              </a:rPr>
              <a:t>100% качество продукции. Наша косметика изготовлена по новейшим технологиям с жестким контролем производства и соблюдением принципов безопасности для окружающей среды.</a:t>
            </a:r>
            <a:r>
              <a:rPr lang="en-US" sz="1050" dirty="0">
                <a:solidFill>
                  <a:prstClr val="black">
                    <a:lumMod val="65000"/>
                    <a:lumOff val="35000"/>
                  </a:prstClr>
                </a:solidFill>
                <a:ea typeface="Calibri"/>
              </a:rPr>
              <a:t> </a:t>
            </a:r>
          </a:p>
        </p:txBody>
      </p:sp>
      <p:sp>
        <p:nvSpPr>
          <p:cNvPr id="27" name="Rectangle 26"/>
          <p:cNvSpPr/>
          <p:nvPr userDrawn="1"/>
        </p:nvSpPr>
        <p:spPr>
          <a:xfrm>
            <a:off x="1358503" y="77747"/>
            <a:ext cx="3240360" cy="738664"/>
          </a:xfrm>
          <a:prstGeom prst="rect">
            <a:avLst/>
          </a:prstGeom>
        </p:spPr>
        <p:txBody>
          <a:bodyPr wrap="square">
            <a:spAutoFit/>
          </a:bodyPr>
          <a:lstStyle/>
          <a:p>
            <a:pPr algn="just"/>
            <a:r>
              <a:rPr lang="ru-RU" sz="1050" dirty="0">
                <a:solidFill>
                  <a:prstClr val="black">
                    <a:lumMod val="65000"/>
                    <a:lumOff val="35000"/>
                  </a:prstClr>
                </a:solidFill>
                <a:ea typeface="Times New Roman"/>
              </a:rPr>
              <a:t>На церемонии </a:t>
            </a:r>
            <a:r>
              <a:rPr lang="ru-RU" sz="1050" dirty="0" err="1">
                <a:solidFill>
                  <a:prstClr val="black">
                    <a:lumMod val="65000"/>
                    <a:lumOff val="35000"/>
                  </a:prstClr>
                </a:solidFill>
                <a:ea typeface="Times New Roman"/>
              </a:rPr>
              <a:t>TopBeauty</a:t>
            </a:r>
            <a:r>
              <a:rPr lang="ru-RU" sz="1050" dirty="0">
                <a:solidFill>
                  <a:prstClr val="black">
                    <a:lumMod val="65000"/>
                    <a:lumOff val="35000"/>
                  </a:prstClr>
                </a:solidFill>
                <a:ea typeface="Times New Roman"/>
              </a:rPr>
              <a:t> </a:t>
            </a:r>
            <a:r>
              <a:rPr lang="ru-RU" sz="1050" dirty="0" err="1">
                <a:solidFill>
                  <a:prstClr val="black">
                    <a:lumMod val="65000"/>
                    <a:lumOff val="35000"/>
                  </a:prstClr>
                </a:solidFill>
                <a:ea typeface="Times New Roman"/>
              </a:rPr>
              <a:t>Awards</a:t>
            </a:r>
            <a:r>
              <a:rPr lang="ru-RU" sz="1050" dirty="0">
                <a:solidFill>
                  <a:prstClr val="black">
                    <a:lumMod val="65000"/>
                    <a:lumOff val="35000"/>
                  </a:prstClr>
                </a:solidFill>
                <a:ea typeface="Times New Roman"/>
              </a:rPr>
              <a:t> 2013 обновленная линия </a:t>
            </a:r>
            <a:r>
              <a:rPr lang="ru-RU" sz="1050" b="1" dirty="0" err="1">
                <a:solidFill>
                  <a:prstClr val="black">
                    <a:lumMod val="65000"/>
                    <a:lumOff val="35000"/>
                  </a:prstClr>
                </a:solidFill>
                <a:ea typeface="Times New Roman"/>
              </a:rPr>
              <a:t>Optimals</a:t>
            </a:r>
            <a:r>
              <a:rPr lang="ru-RU" sz="1050" b="1" dirty="0">
                <a:solidFill>
                  <a:prstClr val="black">
                    <a:lumMod val="65000"/>
                    <a:lumOff val="35000"/>
                  </a:prstClr>
                </a:solidFill>
                <a:ea typeface="Times New Roman"/>
              </a:rPr>
              <a:t> от </a:t>
            </a:r>
            <a:r>
              <a:rPr lang="ru-RU" sz="1050" b="1" dirty="0" err="1">
                <a:solidFill>
                  <a:prstClr val="black">
                    <a:lumMod val="65000"/>
                    <a:lumOff val="35000"/>
                  </a:prstClr>
                </a:solidFill>
                <a:ea typeface="Times New Roman"/>
              </a:rPr>
              <a:t>Орифлэйм</a:t>
            </a:r>
            <a:r>
              <a:rPr lang="ru-RU" sz="1050" dirty="0">
                <a:solidFill>
                  <a:prstClr val="black">
                    <a:lumMod val="65000"/>
                    <a:lumOff val="35000"/>
                  </a:prstClr>
                </a:solidFill>
                <a:ea typeface="Times New Roman"/>
              </a:rPr>
              <a:t> признана лучшей среди средств по уходу за кожей. </a:t>
            </a:r>
            <a:endParaRPr lang="en-US" sz="1050" dirty="0">
              <a:solidFill>
                <a:prstClr val="black">
                  <a:lumMod val="65000"/>
                  <a:lumOff val="35000"/>
                </a:prstClr>
              </a:solidFill>
              <a:latin typeface="Times New Roman"/>
              <a:ea typeface="Times New Roman"/>
            </a:endParaRPr>
          </a:p>
        </p:txBody>
      </p:sp>
      <p:sp>
        <p:nvSpPr>
          <p:cNvPr id="28" name="Rectangle 27"/>
          <p:cNvSpPr/>
          <p:nvPr userDrawn="1"/>
        </p:nvSpPr>
        <p:spPr>
          <a:xfrm>
            <a:off x="5964859" y="2448810"/>
            <a:ext cx="3179143" cy="954107"/>
          </a:xfrm>
          <a:prstGeom prst="rect">
            <a:avLst/>
          </a:prstGeom>
        </p:spPr>
        <p:txBody>
          <a:bodyPr wrap="square">
            <a:spAutoFit/>
          </a:bodyPr>
          <a:lstStyle/>
          <a:p>
            <a:r>
              <a:rPr lang="ru-RU" sz="1050" b="1" dirty="0">
                <a:solidFill>
                  <a:prstClr val="black">
                    <a:lumMod val="65000"/>
                    <a:lumOff val="35000"/>
                  </a:prstClr>
                </a:solidFill>
              </a:rPr>
              <a:t>Бумага для каталога</a:t>
            </a:r>
            <a:r>
              <a:rPr lang="ru-RU" sz="1050" b="1" dirty="0">
                <a:solidFill>
                  <a:prstClr val="black">
                    <a:lumMod val="65000"/>
                    <a:lumOff val="35000"/>
                  </a:prstClr>
                </a:solidFill>
                <a:ea typeface="Calibri"/>
              </a:rPr>
              <a:t> </a:t>
            </a:r>
            <a:r>
              <a:rPr lang="ru-RU" sz="1050" b="1" dirty="0">
                <a:solidFill>
                  <a:prstClr val="black">
                    <a:lumMod val="65000"/>
                    <a:lumOff val="35000"/>
                  </a:prstClr>
                </a:solidFill>
              </a:rPr>
              <a:t>производится из</a:t>
            </a:r>
            <a:r>
              <a:rPr lang="ru-RU" sz="1050" b="1" dirty="0">
                <a:solidFill>
                  <a:prstClr val="black">
                    <a:lumMod val="65000"/>
                    <a:lumOff val="35000"/>
                  </a:prstClr>
                </a:solidFill>
                <a:ea typeface="Calibri"/>
              </a:rPr>
              <a:t> </a:t>
            </a:r>
            <a:r>
              <a:rPr lang="ru-RU" sz="1050" b="1" dirty="0">
                <a:solidFill>
                  <a:prstClr val="black">
                    <a:lumMod val="65000"/>
                    <a:lumOff val="35000"/>
                  </a:prstClr>
                </a:solidFill>
              </a:rPr>
              <a:t>возобновляемых лесных</a:t>
            </a:r>
            <a:r>
              <a:rPr lang="ru-RU" sz="1050" b="1" dirty="0">
                <a:solidFill>
                  <a:prstClr val="black">
                    <a:lumMod val="65000"/>
                    <a:lumOff val="35000"/>
                  </a:prstClr>
                </a:solidFill>
                <a:ea typeface="Calibri"/>
              </a:rPr>
              <a:t> </a:t>
            </a:r>
            <a:r>
              <a:rPr lang="ru-RU" sz="1050" b="1" dirty="0">
                <a:solidFill>
                  <a:prstClr val="black">
                    <a:lumMod val="65000"/>
                    <a:lumOff val="35000"/>
                  </a:prstClr>
                </a:solidFill>
              </a:rPr>
              <a:t>ресурсов</a:t>
            </a:r>
            <a:r>
              <a:rPr lang="ru-RU" sz="1050" dirty="0">
                <a:solidFill>
                  <a:prstClr val="black">
                    <a:lumMod val="65000"/>
                    <a:lumOff val="35000"/>
                  </a:prstClr>
                </a:solidFill>
              </a:rPr>
              <a:t>, что подтверждено</a:t>
            </a:r>
            <a:r>
              <a:rPr lang="ru-RU" sz="1050" dirty="0">
                <a:solidFill>
                  <a:prstClr val="black">
                    <a:lumMod val="65000"/>
                    <a:lumOff val="35000"/>
                  </a:prstClr>
                </a:solidFill>
                <a:ea typeface="Calibri"/>
              </a:rPr>
              <a:t> </a:t>
            </a:r>
            <a:r>
              <a:rPr lang="ru-RU" sz="1050" dirty="0">
                <a:solidFill>
                  <a:prstClr val="black">
                    <a:lumMod val="65000"/>
                    <a:lumOff val="35000"/>
                  </a:prstClr>
                </a:solidFill>
              </a:rPr>
              <a:t>сертификатом </a:t>
            </a:r>
            <a:r>
              <a:rPr lang="en-GB" sz="1050" dirty="0">
                <a:solidFill>
                  <a:prstClr val="black">
                    <a:lumMod val="65000"/>
                    <a:lumOff val="35000"/>
                  </a:prstClr>
                </a:solidFill>
              </a:rPr>
              <a:t>Rainforest Alliance</a:t>
            </a:r>
            <a:r>
              <a:rPr lang="en-GB" sz="1050" dirty="0">
                <a:solidFill>
                  <a:prstClr val="black">
                    <a:lumMod val="65000"/>
                    <a:lumOff val="35000"/>
                  </a:prstClr>
                </a:solidFill>
                <a:ea typeface="Calibri"/>
              </a:rPr>
              <a:t> </a:t>
            </a:r>
            <a:r>
              <a:rPr lang="ru-RU" sz="1050" dirty="0">
                <a:solidFill>
                  <a:prstClr val="black">
                    <a:lumMod val="65000"/>
                    <a:lumOff val="35000"/>
                  </a:prstClr>
                </a:solidFill>
              </a:rPr>
              <a:t>(Тропического альянса).</a:t>
            </a:r>
            <a:r>
              <a:rPr lang="ru-RU" sz="1050" dirty="0">
                <a:solidFill>
                  <a:prstClr val="black">
                    <a:lumMod val="65000"/>
                    <a:lumOff val="35000"/>
                  </a:prstClr>
                </a:solidFill>
                <a:ea typeface="Calibri"/>
              </a:rPr>
              <a:t> </a:t>
            </a:r>
            <a:endParaRPr lang="en-US" sz="1050" dirty="0">
              <a:solidFill>
                <a:prstClr val="black">
                  <a:lumMod val="65000"/>
                  <a:lumOff val="35000"/>
                </a:prstClr>
              </a:solidFill>
              <a:ea typeface="Times New Roman"/>
            </a:endParaRPr>
          </a:p>
          <a:p>
            <a:r>
              <a:rPr lang="ru-RU" sz="1200" dirty="0">
                <a:solidFill>
                  <a:prstClr val="black">
                    <a:lumMod val="65000"/>
                    <a:lumOff val="35000"/>
                  </a:prstClr>
                </a:solidFill>
                <a:ea typeface="Calibri"/>
              </a:rPr>
              <a:t> </a:t>
            </a:r>
            <a:endParaRPr lang="en-US" sz="1800" dirty="0">
              <a:solidFill>
                <a:prstClr val="black">
                  <a:lumMod val="65000"/>
                  <a:lumOff val="35000"/>
                </a:prstClr>
              </a:solidFill>
              <a:ea typeface="Calibri"/>
            </a:endParaRPr>
          </a:p>
        </p:txBody>
      </p:sp>
      <p:sp>
        <p:nvSpPr>
          <p:cNvPr id="3" name="Rectangle 2"/>
          <p:cNvSpPr/>
          <p:nvPr userDrawn="1"/>
        </p:nvSpPr>
        <p:spPr>
          <a:xfrm>
            <a:off x="1375684" y="908885"/>
            <a:ext cx="3205997" cy="669414"/>
          </a:xfrm>
          <a:prstGeom prst="rect">
            <a:avLst/>
          </a:prstGeom>
        </p:spPr>
        <p:txBody>
          <a:bodyPr wrap="square">
            <a:spAutoFit/>
          </a:bodyPr>
          <a:lstStyle/>
          <a:p>
            <a:pPr algn="just"/>
            <a:r>
              <a:rPr lang="ru-RU" sz="1050" dirty="0">
                <a:solidFill>
                  <a:prstClr val="black">
                    <a:lumMod val="65000"/>
                    <a:lumOff val="35000"/>
                  </a:prstClr>
                </a:solidFill>
                <a:ea typeface="Calibri"/>
              </a:rPr>
              <a:t>Парфюмерная вода </a:t>
            </a:r>
            <a:r>
              <a:rPr lang="en-US" sz="1050" b="1" dirty="0">
                <a:solidFill>
                  <a:prstClr val="black">
                    <a:lumMod val="65000"/>
                    <a:lumOff val="35000"/>
                  </a:prstClr>
                </a:solidFill>
                <a:ea typeface="Calibri"/>
              </a:rPr>
              <a:t>Possess </a:t>
            </a:r>
            <a:r>
              <a:rPr lang="ru-RU" sz="1050" dirty="0">
                <a:solidFill>
                  <a:prstClr val="black">
                    <a:lumMod val="65000"/>
                    <a:lumOff val="35000"/>
                  </a:prstClr>
                </a:solidFill>
                <a:ea typeface="Calibri"/>
              </a:rPr>
              <a:t>была названа Лучшим женским ароматом года и  получила премию </a:t>
            </a:r>
            <a:r>
              <a:rPr lang="en-US" sz="1050" dirty="0" smtClean="0">
                <a:solidFill>
                  <a:prstClr val="black">
                    <a:lumMod val="65000"/>
                    <a:lumOff val="35000"/>
                  </a:prstClr>
                </a:solidFill>
                <a:ea typeface="Calibri"/>
              </a:rPr>
              <a:t>FiFi </a:t>
            </a:r>
            <a:r>
              <a:rPr lang="en-US" sz="1050" dirty="0">
                <a:solidFill>
                  <a:prstClr val="black">
                    <a:lumMod val="65000"/>
                    <a:lumOff val="35000"/>
                  </a:prstClr>
                </a:solidFill>
                <a:ea typeface="Calibri"/>
              </a:rPr>
              <a:t>Russian Fragrance Awards</a:t>
            </a:r>
            <a:r>
              <a:rPr lang="ru-RU" sz="1050" dirty="0">
                <a:solidFill>
                  <a:prstClr val="black">
                    <a:lumMod val="65000"/>
                    <a:lumOff val="35000"/>
                  </a:prstClr>
                </a:solidFill>
                <a:ea typeface="Calibri"/>
              </a:rPr>
              <a:t> 2014.</a:t>
            </a:r>
            <a:endParaRPr lang="en-US" sz="1050" dirty="0">
              <a:solidFill>
                <a:prstClr val="black">
                  <a:lumMod val="65000"/>
                  <a:lumOff val="35000"/>
                </a:prstClr>
              </a:solidFill>
              <a:ea typeface="Calibri"/>
            </a:endParaRPr>
          </a:p>
          <a:p>
            <a:r>
              <a:rPr lang="ru-RU" sz="500" dirty="0">
                <a:solidFill>
                  <a:prstClr val="black">
                    <a:lumMod val="65000"/>
                    <a:lumOff val="35000"/>
                  </a:prstClr>
                </a:solidFill>
                <a:ea typeface="Calibri"/>
              </a:rPr>
              <a:t> </a:t>
            </a:r>
            <a:endParaRPr lang="en-US" sz="1800" dirty="0">
              <a:solidFill>
                <a:prstClr val="black">
                  <a:lumMod val="65000"/>
                  <a:lumOff val="35000"/>
                </a:prstClr>
              </a:solidFill>
              <a:ea typeface="Calibri"/>
            </a:endParaRPr>
          </a:p>
        </p:txBody>
      </p:sp>
      <p:pic>
        <p:nvPicPr>
          <p:cNvPr id="6146" name="Picture 2"/>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85678" y="1865521"/>
            <a:ext cx="478190" cy="81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251520" y="952973"/>
            <a:ext cx="1077724" cy="581238"/>
          </a:xfrm>
          <a:prstGeom prst="rect">
            <a:avLst/>
          </a:prstGeom>
        </p:spPr>
      </p:pic>
      <p:pic>
        <p:nvPicPr>
          <p:cNvPr id="16" name="Picture 2" descr="\\msk-ent01.msk.ori.local\groups\Regional Communications\2015\Corporate PR\TopBeauty Awards\Logo_awards.png"/>
          <p:cNvPicPr>
            <a:picLocks noChangeAspect="1" noChangeArrowheads="1"/>
          </p:cNvPicPr>
          <p:nvPr userDrawn="1"/>
        </p:nvPicPr>
        <p:blipFill rotWithShape="1">
          <a:blip r:embed="rId9" cstate="email">
            <a:extLst>
              <a:ext uri="{28A0092B-C50C-407E-A947-70E740481C1C}">
                <a14:useLocalDpi xmlns:a14="http://schemas.microsoft.com/office/drawing/2010/main"/>
              </a:ext>
            </a:extLst>
          </a:blip>
          <a:srcRect/>
          <a:stretch/>
        </p:blipFill>
        <p:spPr bwMode="auto">
          <a:xfrm>
            <a:off x="493410" y="2904067"/>
            <a:ext cx="585056" cy="113217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a:xfrm>
            <a:off x="1443250" y="2616310"/>
            <a:ext cx="3205997" cy="900246"/>
          </a:xfrm>
          <a:prstGeom prst="rect">
            <a:avLst/>
          </a:prstGeom>
        </p:spPr>
        <p:txBody>
          <a:bodyPr wrap="square">
            <a:spAutoFit/>
          </a:bodyPr>
          <a:lstStyle/>
          <a:p>
            <a:pPr algn="just"/>
            <a:r>
              <a:rPr lang="ru-RU" sz="1050" b="1" dirty="0">
                <a:solidFill>
                  <a:prstClr val="black">
                    <a:lumMod val="65000"/>
                    <a:lumOff val="35000"/>
                  </a:prstClr>
                </a:solidFill>
              </a:rPr>
              <a:t>Легкий дневной крем против морщин «</a:t>
            </a:r>
            <a:r>
              <a:rPr lang="ru-RU" sz="1050" b="1" dirty="0" err="1">
                <a:solidFill>
                  <a:prstClr val="black">
                    <a:lumMod val="65000"/>
                    <a:lumOff val="35000"/>
                  </a:prstClr>
                </a:solidFill>
              </a:rPr>
              <a:t>Эколлаген</a:t>
            </a:r>
            <a:r>
              <a:rPr lang="ru-RU" sz="1050" b="1" dirty="0">
                <a:solidFill>
                  <a:prstClr val="black">
                    <a:lumMod val="65000"/>
                    <a:lumOff val="35000"/>
                  </a:prstClr>
                </a:solidFill>
              </a:rPr>
              <a:t>» </a:t>
            </a:r>
            <a:r>
              <a:rPr lang="ru-RU" sz="1050" dirty="0">
                <a:solidFill>
                  <a:prstClr val="black">
                    <a:lumMod val="65000"/>
                    <a:lumOff val="35000"/>
                  </a:prstClr>
                </a:solidFill>
              </a:rPr>
              <a:t>получил премию </a:t>
            </a:r>
            <a:r>
              <a:rPr lang="ru-RU" sz="1050" b="1" dirty="0" err="1">
                <a:solidFill>
                  <a:prstClr val="black">
                    <a:lumMod val="65000"/>
                    <a:lumOff val="35000"/>
                  </a:prstClr>
                </a:solidFill>
              </a:rPr>
              <a:t>TopBeauty</a:t>
            </a:r>
            <a:r>
              <a:rPr lang="ru-RU" sz="1050" b="1" dirty="0">
                <a:solidFill>
                  <a:prstClr val="black">
                    <a:lumMod val="65000"/>
                    <a:lumOff val="35000"/>
                  </a:prstClr>
                </a:solidFill>
              </a:rPr>
              <a:t> </a:t>
            </a:r>
            <a:r>
              <a:rPr lang="ru-RU" sz="1050" b="1" dirty="0" err="1">
                <a:solidFill>
                  <a:prstClr val="black">
                    <a:lumMod val="65000"/>
                    <a:lumOff val="35000"/>
                  </a:prstClr>
                </a:solidFill>
              </a:rPr>
              <a:t>Awards</a:t>
            </a:r>
            <a:r>
              <a:rPr lang="ru-RU" sz="1050" b="1" dirty="0">
                <a:solidFill>
                  <a:prstClr val="black">
                    <a:lumMod val="65000"/>
                    <a:lumOff val="35000"/>
                  </a:prstClr>
                </a:solidFill>
              </a:rPr>
              <a:t> 2014</a:t>
            </a:r>
            <a:r>
              <a:rPr lang="ru-RU" sz="1050" dirty="0">
                <a:solidFill>
                  <a:prstClr val="black">
                    <a:lumMod val="65000"/>
                    <a:lumOff val="35000"/>
                  </a:prstClr>
                </a:solidFill>
              </a:rPr>
              <a:t> и был назвал Лучшим средством </a:t>
            </a:r>
            <a:r>
              <a:rPr lang="ru-RU" sz="1050" dirty="0" err="1">
                <a:solidFill>
                  <a:prstClr val="black">
                    <a:lumMod val="65000"/>
                    <a:lumOff val="35000"/>
                  </a:prstClr>
                </a:solidFill>
              </a:rPr>
              <a:t>антивозрастного</a:t>
            </a:r>
            <a:r>
              <a:rPr lang="ru-RU" sz="1050" dirty="0">
                <a:solidFill>
                  <a:prstClr val="black">
                    <a:lumMod val="65000"/>
                    <a:lumOff val="35000"/>
                  </a:prstClr>
                </a:solidFill>
              </a:rPr>
              <a:t> ухода в категории масс-</a:t>
            </a:r>
            <a:r>
              <a:rPr lang="ru-RU" sz="1050" dirty="0" err="1">
                <a:solidFill>
                  <a:prstClr val="black">
                    <a:lumMod val="65000"/>
                    <a:lumOff val="35000"/>
                  </a:prstClr>
                </a:solidFill>
              </a:rPr>
              <a:t>маркет</a:t>
            </a:r>
            <a:r>
              <a:rPr lang="en-US" sz="1050" dirty="0">
                <a:solidFill>
                  <a:prstClr val="black">
                    <a:lumMod val="65000"/>
                    <a:lumOff val="35000"/>
                  </a:prstClr>
                </a:solidFill>
              </a:rPr>
              <a:t>.</a:t>
            </a:r>
          </a:p>
        </p:txBody>
      </p:sp>
      <p:pic>
        <p:nvPicPr>
          <p:cNvPr id="4" name="Picture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1780" y="4151720"/>
            <a:ext cx="766600" cy="652892"/>
          </a:xfrm>
          <a:prstGeom prst="rect">
            <a:avLst/>
          </a:prstGeom>
        </p:spPr>
      </p:pic>
      <p:sp>
        <p:nvSpPr>
          <p:cNvPr id="7" name="TextBox 6"/>
          <p:cNvSpPr txBox="1"/>
          <p:nvPr userDrawn="1"/>
        </p:nvSpPr>
        <p:spPr>
          <a:xfrm>
            <a:off x="1394362" y="3661097"/>
            <a:ext cx="3204501" cy="1384995"/>
          </a:xfrm>
          <a:prstGeom prst="rect">
            <a:avLst/>
          </a:prstGeom>
          <a:noFill/>
        </p:spPr>
        <p:txBody>
          <a:bodyPr wrap="square" rtlCol="0">
            <a:spAutoFit/>
          </a:bodyPr>
          <a:lstStyle/>
          <a:p>
            <a:pPr algn="just"/>
            <a:r>
              <a:rPr lang="ru-RU" sz="1050" dirty="0" smtClean="0">
                <a:solidFill>
                  <a:prstClr val="black">
                    <a:lumMod val="65000"/>
                    <a:lumOff val="35000"/>
                  </a:prstClr>
                </a:solidFill>
                <a:ea typeface="Calibri"/>
              </a:rPr>
              <a:t>Oriflame стал победителем в экспертной премии в области красоты </a:t>
            </a:r>
            <a:r>
              <a:rPr lang="ru-RU" sz="1050" dirty="0" err="1" smtClean="0">
                <a:solidFill>
                  <a:prstClr val="black">
                    <a:lumMod val="65000"/>
                    <a:lumOff val="35000"/>
                  </a:prstClr>
                </a:solidFill>
                <a:ea typeface="Calibri"/>
              </a:rPr>
              <a:t>Allure</a:t>
            </a:r>
            <a:r>
              <a:rPr lang="ru-RU" sz="1050" dirty="0" smtClean="0">
                <a:solidFill>
                  <a:prstClr val="black">
                    <a:lumMod val="65000"/>
                    <a:lumOff val="35000"/>
                  </a:prstClr>
                </a:solidFill>
                <a:ea typeface="Calibri"/>
              </a:rPr>
              <a:t> Best </a:t>
            </a:r>
            <a:r>
              <a:rPr lang="ru-RU" sz="1050" dirty="0" err="1" smtClean="0">
                <a:solidFill>
                  <a:prstClr val="black">
                    <a:lumMod val="65000"/>
                    <a:lumOff val="35000"/>
                  </a:prstClr>
                </a:solidFill>
                <a:ea typeface="Calibri"/>
              </a:rPr>
              <a:t>Of</a:t>
            </a:r>
            <a:r>
              <a:rPr lang="ru-RU" sz="1050" dirty="0" smtClean="0">
                <a:solidFill>
                  <a:prstClr val="black">
                    <a:lumMod val="65000"/>
                    <a:lumOff val="35000"/>
                  </a:prstClr>
                </a:solidFill>
                <a:ea typeface="Calibri"/>
              </a:rPr>
              <a:t> </a:t>
            </a:r>
            <a:r>
              <a:rPr lang="ru-RU" sz="1050" dirty="0" err="1" smtClean="0">
                <a:solidFill>
                  <a:prstClr val="black">
                    <a:lumMod val="65000"/>
                    <a:lumOff val="35000"/>
                  </a:prstClr>
                </a:solidFill>
                <a:ea typeface="Calibri"/>
              </a:rPr>
              <a:t>Beauty</a:t>
            </a:r>
            <a:r>
              <a:rPr lang="ru-RU" sz="1050" dirty="0" smtClean="0">
                <a:solidFill>
                  <a:prstClr val="black">
                    <a:lumMod val="65000"/>
                    <a:lumOff val="35000"/>
                  </a:prstClr>
                </a:solidFill>
                <a:ea typeface="Calibri"/>
              </a:rPr>
              <a:t> 2015.</a:t>
            </a:r>
          </a:p>
          <a:p>
            <a:pPr algn="just">
              <a:defRPr/>
            </a:pPr>
            <a:r>
              <a:rPr lang="ru-RU" sz="1050" dirty="0" smtClean="0">
                <a:solidFill>
                  <a:prstClr val="black">
                    <a:lumMod val="65000"/>
                    <a:lumOff val="35000"/>
                  </a:prstClr>
                </a:solidFill>
                <a:ea typeface="Calibri"/>
              </a:rPr>
              <a:t>Два продукта были отмечены жюри: в своих номинациях победили: </a:t>
            </a:r>
            <a:r>
              <a:rPr lang="ru-RU" sz="1050" b="1" dirty="0" smtClean="0">
                <a:solidFill>
                  <a:prstClr val="black">
                    <a:lumMod val="65000"/>
                    <a:lumOff val="35000"/>
                  </a:prstClr>
                </a:solidFill>
                <a:ea typeface="Calibri"/>
              </a:rPr>
              <a:t>Шампунь-объем для тонких волос «Зеленый чай и бергамот» </a:t>
            </a:r>
            <a:r>
              <a:rPr lang="ru-RU" sz="1050" dirty="0" smtClean="0">
                <a:solidFill>
                  <a:prstClr val="black">
                    <a:lumMod val="65000"/>
                    <a:lumOff val="35000"/>
                  </a:prstClr>
                </a:solidFill>
                <a:ea typeface="Calibri"/>
              </a:rPr>
              <a:t>и </a:t>
            </a:r>
            <a:r>
              <a:rPr lang="ru-RU" sz="1050" b="1" dirty="0" smtClean="0">
                <a:solidFill>
                  <a:prstClr val="black">
                    <a:lumMod val="65000"/>
                    <a:lumOff val="35000"/>
                  </a:prstClr>
                </a:solidFill>
                <a:ea typeface="Calibri"/>
              </a:rPr>
              <a:t>Контурный карандаш для губ «Роскошный контур» Giordani </a:t>
            </a:r>
            <a:r>
              <a:rPr lang="ru-RU" sz="1050" b="1" dirty="0" err="1" smtClean="0">
                <a:solidFill>
                  <a:prstClr val="black">
                    <a:lumMod val="65000"/>
                    <a:lumOff val="35000"/>
                  </a:prstClr>
                </a:solidFill>
                <a:ea typeface="Calibri"/>
              </a:rPr>
              <a:t>Gold</a:t>
            </a:r>
            <a:r>
              <a:rPr lang="ru-RU" sz="1050" b="1" dirty="0" smtClean="0">
                <a:solidFill>
                  <a:prstClr val="black">
                    <a:lumMod val="65000"/>
                    <a:lumOff val="35000"/>
                  </a:prstClr>
                </a:solidFill>
                <a:ea typeface="Calibri"/>
              </a:rPr>
              <a:t>. </a:t>
            </a:r>
            <a:endParaRPr lang="ru-RU" sz="1050" b="1" dirty="0">
              <a:solidFill>
                <a:prstClr val="black">
                  <a:lumMod val="65000"/>
                  <a:lumOff val="35000"/>
                </a:prstClr>
              </a:solidFill>
              <a:ea typeface="Calibri"/>
            </a:endParaRPr>
          </a:p>
        </p:txBody>
      </p:sp>
      <p:pic>
        <p:nvPicPr>
          <p:cNvPr id="21" name="Picture 20"/>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5004048" y="4353594"/>
            <a:ext cx="1006050" cy="581238"/>
          </a:xfrm>
          <a:prstGeom prst="rect">
            <a:avLst/>
          </a:prstGeom>
        </p:spPr>
      </p:pic>
      <p:sp>
        <p:nvSpPr>
          <p:cNvPr id="2" name="TextBox 1"/>
          <p:cNvSpPr txBox="1"/>
          <p:nvPr userDrawn="1"/>
        </p:nvSpPr>
        <p:spPr>
          <a:xfrm>
            <a:off x="5440673" y="4353191"/>
            <a:ext cx="617079" cy="246221"/>
          </a:xfrm>
          <a:prstGeom prst="rect">
            <a:avLst/>
          </a:prstGeom>
          <a:noFill/>
        </p:spPr>
        <p:txBody>
          <a:bodyPr wrap="square" rtlCol="0">
            <a:spAutoFit/>
          </a:bodyPr>
          <a:lstStyle/>
          <a:p>
            <a:r>
              <a:rPr lang="ru-RU" sz="1000" b="1" dirty="0" smtClean="0">
                <a:solidFill>
                  <a:schemeClr val="tx2"/>
                </a:solidFill>
              </a:rPr>
              <a:t>2015</a:t>
            </a:r>
            <a:endParaRPr lang="ru-RU" sz="1000" b="1" dirty="0">
              <a:solidFill>
                <a:schemeClr val="tx2"/>
              </a:solidFill>
            </a:endParaRPr>
          </a:p>
        </p:txBody>
      </p:sp>
      <p:sp>
        <p:nvSpPr>
          <p:cNvPr id="23" name="Rectangle 22"/>
          <p:cNvSpPr/>
          <p:nvPr userDrawn="1"/>
        </p:nvSpPr>
        <p:spPr>
          <a:xfrm>
            <a:off x="5996165" y="4145846"/>
            <a:ext cx="3067375" cy="900246"/>
          </a:xfrm>
          <a:prstGeom prst="rect">
            <a:avLst/>
          </a:prstGeom>
        </p:spPr>
        <p:txBody>
          <a:bodyPr wrap="square">
            <a:spAutoFit/>
          </a:bodyPr>
          <a:lstStyle/>
          <a:p>
            <a:pPr algn="just"/>
            <a:r>
              <a:rPr lang="ru-RU" sz="1050" kern="1200" dirty="0" smtClean="0">
                <a:solidFill>
                  <a:prstClr val="black">
                    <a:lumMod val="65000"/>
                    <a:lumOff val="35000"/>
                  </a:prstClr>
                </a:solidFill>
                <a:latin typeface="+mn-lt"/>
                <a:ea typeface="Calibri"/>
                <a:cs typeface="+mn-cs"/>
              </a:rPr>
              <a:t>Туалетная вода </a:t>
            </a:r>
            <a:r>
              <a:rPr lang="en-US" sz="1050" b="1" kern="1200" dirty="0" smtClean="0">
                <a:solidFill>
                  <a:prstClr val="black">
                    <a:lumMod val="65000"/>
                    <a:lumOff val="35000"/>
                  </a:prstClr>
                </a:solidFill>
                <a:latin typeface="+mn-lt"/>
                <a:ea typeface="Calibri"/>
                <a:cs typeface="+mn-cs"/>
              </a:rPr>
              <a:t>Excite Force</a:t>
            </a:r>
            <a:r>
              <a:rPr lang="ru-RU" sz="1050" b="1" kern="1200" dirty="0" smtClean="0">
                <a:solidFill>
                  <a:prstClr val="black">
                    <a:lumMod val="65000"/>
                    <a:lumOff val="35000"/>
                  </a:prstClr>
                </a:solidFill>
                <a:latin typeface="+mn-lt"/>
                <a:ea typeface="Calibri"/>
                <a:cs typeface="+mn-cs"/>
              </a:rPr>
              <a:t> </a:t>
            </a:r>
            <a:r>
              <a:rPr lang="ru-RU" sz="1050" kern="1200" dirty="0" smtClean="0">
                <a:solidFill>
                  <a:prstClr val="black">
                    <a:lumMod val="65000"/>
                    <a:lumOff val="35000"/>
                  </a:prstClr>
                </a:solidFill>
                <a:latin typeface="+mn-lt"/>
                <a:ea typeface="Calibri"/>
                <a:cs typeface="+mn-cs"/>
              </a:rPr>
              <a:t>была </a:t>
            </a:r>
            <a:r>
              <a:rPr lang="ru-RU" sz="1050" dirty="0">
                <a:solidFill>
                  <a:prstClr val="black">
                    <a:lumMod val="65000"/>
                    <a:lumOff val="35000"/>
                  </a:prstClr>
                </a:solidFill>
                <a:ea typeface="Calibri"/>
              </a:rPr>
              <a:t>названа Лучшим </a:t>
            </a:r>
            <a:r>
              <a:rPr lang="ru-RU" sz="1050" dirty="0" smtClean="0">
                <a:solidFill>
                  <a:prstClr val="black">
                    <a:lumMod val="65000"/>
                    <a:lumOff val="35000"/>
                  </a:prstClr>
                </a:solidFill>
                <a:ea typeface="Calibri"/>
              </a:rPr>
              <a:t>мужским  </a:t>
            </a:r>
            <a:r>
              <a:rPr lang="ru-RU" sz="1050" dirty="0">
                <a:solidFill>
                  <a:prstClr val="black">
                    <a:lumMod val="65000"/>
                    <a:lumOff val="35000"/>
                  </a:prstClr>
                </a:solidFill>
                <a:ea typeface="Calibri"/>
              </a:rPr>
              <a:t>ароматом </a:t>
            </a:r>
            <a:r>
              <a:rPr lang="ru-RU" sz="1050" kern="1200" dirty="0" smtClean="0">
                <a:solidFill>
                  <a:prstClr val="black">
                    <a:lumMod val="65000"/>
                    <a:lumOff val="35000"/>
                  </a:prstClr>
                </a:solidFill>
                <a:latin typeface="+mn-lt"/>
                <a:ea typeface="Calibri"/>
                <a:cs typeface="+mn-cs"/>
              </a:rPr>
              <a:t>года в номинации </a:t>
            </a:r>
            <a:r>
              <a:rPr lang="en-US" sz="1050" kern="1200" dirty="0" smtClean="0">
                <a:solidFill>
                  <a:prstClr val="black">
                    <a:lumMod val="65000"/>
                    <a:lumOff val="35000"/>
                  </a:prstClr>
                </a:solidFill>
                <a:latin typeface="+mn-lt"/>
                <a:ea typeface="Calibri"/>
                <a:cs typeface="+mn-cs"/>
              </a:rPr>
              <a:t>LifeStyle Homme</a:t>
            </a:r>
            <a:r>
              <a:rPr lang="ru-RU" sz="1050" kern="1200" dirty="0" smtClean="0">
                <a:solidFill>
                  <a:prstClr val="black">
                    <a:lumMod val="65000"/>
                    <a:lumOff val="35000"/>
                  </a:prstClr>
                </a:solidFill>
                <a:latin typeface="+mn-lt"/>
                <a:ea typeface="Calibri"/>
                <a:cs typeface="+mn-cs"/>
              </a:rPr>
              <a:t> и  получила </a:t>
            </a:r>
            <a:r>
              <a:rPr lang="ru-RU" sz="1050" dirty="0" smtClean="0">
                <a:solidFill>
                  <a:prstClr val="black">
                    <a:lumMod val="65000"/>
                    <a:lumOff val="35000"/>
                  </a:prstClr>
                </a:solidFill>
                <a:ea typeface="Calibri"/>
              </a:rPr>
              <a:t>премию </a:t>
            </a:r>
            <a:r>
              <a:rPr lang="en-US" sz="1050" dirty="0" smtClean="0">
                <a:solidFill>
                  <a:prstClr val="black">
                    <a:lumMod val="65000"/>
                    <a:lumOff val="35000"/>
                  </a:prstClr>
                </a:solidFill>
                <a:ea typeface="Calibri"/>
              </a:rPr>
              <a:t>FiFi Russian </a:t>
            </a:r>
            <a:r>
              <a:rPr lang="en-US" sz="1050" dirty="0">
                <a:solidFill>
                  <a:prstClr val="black">
                    <a:lumMod val="65000"/>
                    <a:lumOff val="35000"/>
                  </a:prstClr>
                </a:solidFill>
                <a:ea typeface="Calibri"/>
              </a:rPr>
              <a:t>Fragrance </a:t>
            </a:r>
            <a:r>
              <a:rPr lang="en-US" sz="1050" dirty="0" smtClean="0">
                <a:solidFill>
                  <a:prstClr val="black">
                    <a:lumMod val="65000"/>
                    <a:lumOff val="35000"/>
                  </a:prstClr>
                </a:solidFill>
                <a:ea typeface="Calibri"/>
              </a:rPr>
              <a:t>Awards</a:t>
            </a:r>
            <a:r>
              <a:rPr lang="ru-RU" sz="1050" dirty="0" smtClean="0">
                <a:solidFill>
                  <a:prstClr val="black">
                    <a:lumMod val="65000"/>
                    <a:lumOff val="35000"/>
                  </a:prstClr>
                </a:solidFill>
                <a:ea typeface="Calibri"/>
              </a:rPr>
              <a:t> 2015.</a:t>
            </a:r>
            <a:endParaRPr lang="en-US" sz="1050" dirty="0">
              <a:solidFill>
                <a:prstClr val="black">
                  <a:lumMod val="65000"/>
                  <a:lumOff val="35000"/>
                </a:prstClr>
              </a:solidFill>
              <a:ea typeface="Calibri"/>
            </a:endParaRPr>
          </a:p>
          <a:p>
            <a:r>
              <a:rPr lang="ru-RU" sz="1050" dirty="0">
                <a:solidFill>
                  <a:prstClr val="black">
                    <a:lumMod val="65000"/>
                    <a:lumOff val="35000"/>
                  </a:prstClr>
                </a:solidFill>
                <a:ea typeface="Calibri"/>
              </a:rPr>
              <a:t> </a:t>
            </a:r>
            <a:endParaRPr lang="en-US" sz="1050" dirty="0">
              <a:solidFill>
                <a:prstClr val="black">
                  <a:lumMod val="65000"/>
                  <a:lumOff val="35000"/>
                </a:prstClr>
              </a:solidFill>
              <a:ea typeface="Calibri"/>
            </a:endParaRPr>
          </a:p>
        </p:txBody>
      </p:sp>
      <p:sp>
        <p:nvSpPr>
          <p:cNvPr id="24" name="TextBox 23"/>
          <p:cNvSpPr txBox="1"/>
          <p:nvPr userDrawn="1"/>
        </p:nvSpPr>
        <p:spPr>
          <a:xfrm>
            <a:off x="702968" y="829862"/>
            <a:ext cx="617079" cy="246221"/>
          </a:xfrm>
          <a:prstGeom prst="rect">
            <a:avLst/>
          </a:prstGeom>
          <a:noFill/>
        </p:spPr>
        <p:txBody>
          <a:bodyPr wrap="square" rtlCol="0">
            <a:spAutoFit/>
          </a:bodyPr>
          <a:lstStyle/>
          <a:p>
            <a:r>
              <a:rPr lang="ru-RU" sz="1000" b="1" dirty="0" smtClean="0">
                <a:solidFill>
                  <a:schemeClr val="tx2"/>
                </a:solidFill>
              </a:rPr>
              <a:t>2014</a:t>
            </a:r>
            <a:endParaRPr lang="ru-RU" sz="1000" b="1" dirty="0">
              <a:solidFill>
                <a:schemeClr val="tx2"/>
              </a:solidFill>
            </a:endParaRPr>
          </a:p>
        </p:txBody>
      </p:sp>
    </p:spTree>
    <p:extLst>
      <p:ext uri="{BB962C8B-B14F-4D97-AF65-F5344CB8AC3E}">
        <p14:creationId xmlns:p14="http://schemas.microsoft.com/office/powerpoint/2010/main" val="25206327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2_Только заголовок">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2144307" y="2157956"/>
            <a:ext cx="5143502" cy="82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pic>
        <p:nvPicPr>
          <p:cNvPr id="5" name="Picture 4"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6376" y="51470"/>
            <a:ext cx="1124496"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4946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pic>
        <p:nvPicPr>
          <p:cNvPr id="1026" name="Picture 2" descr="C:\Users\AnnaB\Desktop\backgroun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512" y="-8335"/>
            <a:ext cx="9252000" cy="5206355"/>
          </a:xfrm>
          <a:prstGeom prst="rect">
            <a:avLst/>
          </a:prstGeom>
          <a:noFill/>
        </p:spPr>
      </p:pic>
      <p:sp>
        <p:nvSpPr>
          <p:cNvPr id="7" name="Date Placeholder 3"/>
          <p:cNvSpPr>
            <a:spLocks noGrp="1"/>
          </p:cNvSpPr>
          <p:nvPr>
            <p:ph type="dt" sz="half" idx="2"/>
          </p:nvPr>
        </p:nvSpPr>
        <p:spPr>
          <a:xfrm>
            <a:off x="457200" y="4887002"/>
            <a:ext cx="2133600" cy="273844"/>
          </a:xfrm>
          <a:prstGeom prst="rect">
            <a:avLst/>
          </a:prstGeom>
        </p:spPr>
        <p:txBody>
          <a:bodyPr vert="horz" lIns="91440" tIns="45720" rIns="91440" bIns="45720" rtlCol="0" anchor="ctr"/>
          <a:lstStyle>
            <a:lvl1pPr algn="l">
              <a:defRPr sz="900">
                <a:solidFill>
                  <a:schemeClr val="bg1"/>
                </a:solidFill>
              </a:defRPr>
            </a:lvl1pPr>
          </a:lstStyle>
          <a:p>
            <a:fld id="{1A874CCE-37EF-CE40-8532-E181A22C46D2}" type="datetime1">
              <a:rPr lang="en-GB" smtClean="0">
                <a:solidFill>
                  <a:prstClr val="white"/>
                </a:solidFill>
              </a:rPr>
              <a:pPr/>
              <a:t>17/05/2016</a:t>
            </a:fld>
            <a:endParaRPr lang="sv-SE" dirty="0">
              <a:solidFill>
                <a:prstClr val="white"/>
              </a:solidFill>
            </a:endParaRPr>
          </a:p>
        </p:txBody>
      </p:sp>
      <p:sp>
        <p:nvSpPr>
          <p:cNvPr id="8" name="Footer Placeholder 4"/>
          <p:cNvSpPr>
            <a:spLocks noGrp="1"/>
          </p:cNvSpPr>
          <p:nvPr>
            <p:ph type="ftr" sz="quarter" idx="3"/>
          </p:nvPr>
        </p:nvSpPr>
        <p:spPr>
          <a:xfrm>
            <a:off x="3124200" y="4887002"/>
            <a:ext cx="2895600" cy="273844"/>
          </a:xfrm>
          <a:prstGeom prst="rect">
            <a:avLst/>
          </a:prstGeom>
        </p:spPr>
        <p:txBody>
          <a:bodyPr vert="horz" lIns="91440" tIns="45720" rIns="91440" bIns="45720" rtlCol="0" anchor="ctr"/>
          <a:lstStyle>
            <a:lvl1pPr algn="ctr">
              <a:defRPr sz="900">
                <a:solidFill>
                  <a:schemeClr val="bg1"/>
                </a:solidFill>
              </a:defRPr>
            </a:lvl1pPr>
          </a:lstStyle>
          <a:p>
            <a:r>
              <a:rPr lang="en-US" dirty="0" smtClean="0">
                <a:solidFill>
                  <a:prstClr val="white"/>
                </a:solidFill>
              </a:rPr>
              <a:t>Copyright ©2014 by Oriflame Cosmetics SA</a:t>
            </a:r>
            <a:endParaRPr lang="sv-SE" sz="800" dirty="0">
              <a:solidFill>
                <a:prstClr val="white"/>
              </a:solidFill>
            </a:endParaRPr>
          </a:p>
        </p:txBody>
      </p:sp>
      <p:sp>
        <p:nvSpPr>
          <p:cNvPr id="9" name="Slide Number Placeholder 5"/>
          <p:cNvSpPr>
            <a:spLocks noGrp="1"/>
          </p:cNvSpPr>
          <p:nvPr>
            <p:ph type="sldNum" sz="quarter" idx="4"/>
          </p:nvPr>
        </p:nvSpPr>
        <p:spPr>
          <a:xfrm>
            <a:off x="6553200" y="4887002"/>
            <a:ext cx="2133600" cy="273844"/>
          </a:xfrm>
          <a:prstGeom prst="rect">
            <a:avLst/>
          </a:prstGeom>
        </p:spPr>
        <p:txBody>
          <a:bodyPr vert="horz" lIns="91440" tIns="45720" rIns="91440" bIns="45720" rtlCol="0" anchor="ctr"/>
          <a:lstStyle>
            <a:lvl1pPr algn="r">
              <a:defRPr sz="900">
                <a:solidFill>
                  <a:schemeClr val="bg1"/>
                </a:solidFill>
              </a:defRPr>
            </a:lvl1pPr>
          </a:lstStyle>
          <a:p>
            <a:fld id="{F8C3A03E-2591-4D09-83D1-82A7B163E028}" type="slidenum">
              <a:rPr lang="sv-SE" smtClean="0">
                <a:solidFill>
                  <a:prstClr val="white"/>
                </a:solidFill>
              </a:rPr>
              <a:pPr/>
              <a:t>‹#›</a:t>
            </a:fld>
            <a:endParaRPr lang="sv-SE" dirty="0">
              <a:solidFill>
                <a:prstClr val="white"/>
              </a:solidFill>
            </a:endParaRPr>
          </a:p>
        </p:txBody>
      </p:sp>
      <p:pic>
        <p:nvPicPr>
          <p:cNvPr id="11"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25193" y="1683027"/>
            <a:ext cx="5328592" cy="1374777"/>
          </a:xfrm>
          <a:prstGeom prst="rect">
            <a:avLst/>
          </a:prstGeom>
          <a:noFill/>
          <a:ln w="9525">
            <a:noFill/>
            <a:miter lim="800000"/>
            <a:headEnd/>
            <a:tailEnd/>
          </a:ln>
          <a:effectLst/>
        </p:spPr>
      </p:pic>
    </p:spTree>
    <p:extLst>
      <p:ext uri="{BB962C8B-B14F-4D97-AF65-F5344CB8AC3E}">
        <p14:creationId xmlns:p14="http://schemas.microsoft.com/office/powerpoint/2010/main" val="12604516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57958" y="2157958"/>
            <a:ext cx="5143502" cy="8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pic>
        <p:nvPicPr>
          <p:cNvPr id="5" name="Picture 4"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6376" y="51470"/>
            <a:ext cx="1124496"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0002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Только заголовок">
    <p:spTree>
      <p:nvGrpSpPr>
        <p:cNvPr id="1" name=""/>
        <p:cNvGrpSpPr/>
        <p:nvPr/>
      </p:nvGrpSpPr>
      <p:grpSpPr>
        <a:xfrm>
          <a:off x="0" y="0"/>
          <a:ext cx="0" cy="0"/>
          <a:chOff x="0" y="0"/>
          <a:chExt cx="0" cy="0"/>
        </a:xfrm>
      </p:grpSpPr>
      <p:pic>
        <p:nvPicPr>
          <p:cNvPr id="7" name="Picture 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65952" y="2149964"/>
            <a:ext cx="5143500" cy="8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pic>
        <p:nvPicPr>
          <p:cNvPr id="5" name="Picture 4"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6376" y="51470"/>
            <a:ext cx="1124496"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3575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4_Только заголовок">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2176214" y="2139701"/>
            <a:ext cx="5143501"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pic>
        <p:nvPicPr>
          <p:cNvPr id="6" name="Picture 5"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6376" y="51470"/>
            <a:ext cx="1124496"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2462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93962" y="2193962"/>
            <a:ext cx="5143503" cy="75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1653648"/>
            <a:ext cx="7772400" cy="1728192"/>
          </a:xfrm>
        </p:spPr>
        <p:txBody>
          <a:bodyPr/>
          <a:lstStyle/>
          <a:p>
            <a:r>
              <a:rPr lang="ru-RU" smtClean="0"/>
              <a:t>Образец заголовка</a:t>
            </a:r>
            <a:endParaRPr lang="ru-RU"/>
          </a:p>
        </p:txBody>
      </p:sp>
      <p:pic>
        <p:nvPicPr>
          <p:cNvPr id="5" name="Picture 4"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6376" y="51470"/>
            <a:ext cx="1124496"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4511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Титульный слайд">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2144307" y="2157956"/>
            <a:ext cx="5143502" cy="82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1653648"/>
            <a:ext cx="7772400" cy="1728192"/>
          </a:xfrm>
        </p:spPr>
        <p:txBody>
          <a:bodyPr/>
          <a:lstStyle/>
          <a:p>
            <a:r>
              <a:rPr lang="ru-RU" smtClean="0"/>
              <a:t>Образец заголовка</a:t>
            </a:r>
            <a:endParaRPr lang="ru-RU"/>
          </a:p>
        </p:txBody>
      </p:sp>
      <p:pic>
        <p:nvPicPr>
          <p:cNvPr id="6" name="Picture 5"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6376" y="51470"/>
            <a:ext cx="1124496"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5458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57958" y="2157958"/>
            <a:ext cx="5143502" cy="8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1653648"/>
            <a:ext cx="7772400" cy="1728192"/>
          </a:xfrm>
        </p:spPr>
        <p:txBody>
          <a:bodyPr/>
          <a:lstStyle/>
          <a:p>
            <a:r>
              <a:rPr lang="ru-RU" smtClean="0"/>
              <a:t>Образец заголовка</a:t>
            </a:r>
            <a:endParaRPr lang="ru-RU"/>
          </a:p>
        </p:txBody>
      </p:sp>
      <p:pic>
        <p:nvPicPr>
          <p:cNvPr id="5" name="Picture 4"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6376" y="51470"/>
            <a:ext cx="1124496"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5431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65952" y="2149964"/>
            <a:ext cx="5143500" cy="8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1653648"/>
            <a:ext cx="7772400" cy="1728192"/>
          </a:xfrm>
        </p:spPr>
        <p:txBody>
          <a:bodyPr/>
          <a:lstStyle/>
          <a:p>
            <a:r>
              <a:rPr lang="ru-RU" smtClean="0"/>
              <a:t>Образец заголовка</a:t>
            </a:r>
            <a:endParaRPr lang="ru-RU"/>
          </a:p>
        </p:txBody>
      </p:sp>
      <p:pic>
        <p:nvPicPr>
          <p:cNvPr id="7" name="Picture 6"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6376" y="51470"/>
            <a:ext cx="1124496"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505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05978"/>
            <a:ext cx="4906888" cy="367550"/>
          </a:xfrm>
          <a:prstGeom prst="rect">
            <a:avLst/>
          </a:prstGeom>
        </p:spPr>
        <p:txBody>
          <a:bodyPr vert="horz" lIns="91440" tIns="45720" rIns="91440" bIns="45720" rtlCol="0" anchor="ctr">
            <a:no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998147471"/>
      </p:ext>
    </p:extLst>
  </p:cSld>
  <p:clrMap bg1="lt1" tx1="dk1" bg2="lt2" tx2="dk2" accent1="accent1" accent2="accent2" accent3="accent3" accent4="accent4" accent5="accent5" accent6="accent6" hlink="hlink" folHlink="folHlink"/>
  <p:sldLayoutIdLst>
    <p:sldLayoutId id="2147483714" r:id="rId1"/>
    <p:sldLayoutId id="2147483709" r:id="rId2"/>
    <p:sldLayoutId id="2147483659" r:id="rId3"/>
    <p:sldLayoutId id="2147483707" r:id="rId4"/>
    <p:sldLayoutId id="2147483719" r:id="rId5"/>
    <p:sldLayoutId id="2147483658" r:id="rId6"/>
    <p:sldLayoutId id="2147483715" r:id="rId7"/>
    <p:sldLayoutId id="2147483710" r:id="rId8"/>
    <p:sldLayoutId id="2147483706" r:id="rId9"/>
    <p:sldLayoutId id="2147483716" r:id="rId10"/>
    <p:sldLayoutId id="2147483712" r:id="rId11"/>
    <p:sldLayoutId id="2147483704" r:id="rId12"/>
    <p:sldLayoutId id="2147483717" r:id="rId13"/>
    <p:sldLayoutId id="2147483718" r:id="rId14"/>
    <p:sldLayoutId id="2147483660" r:id="rId15"/>
    <p:sldLayoutId id="2147483708" r:id="rId16"/>
    <p:sldLayoutId id="2147483703" r:id="rId17"/>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51972"/>
            <a:ext cx="4906888" cy="367550"/>
          </a:xfrm>
          <a:prstGeom prst="rect">
            <a:avLst/>
          </a:prstGeom>
        </p:spPr>
        <p:txBody>
          <a:bodyPr vert="horz" lIns="91440" tIns="45720" rIns="91440" bIns="45720" rtlCol="0" anchor="ctr">
            <a:no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pic>
        <p:nvPicPr>
          <p:cNvPr id="5" name="Picture 4"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6376" y="51470"/>
            <a:ext cx="1124496"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740661"/>
      </p:ext>
    </p:extLst>
  </p:cSld>
  <p:clrMap bg1="lt1" tx1="dk1" bg2="lt2" tx2="dk2" accent1="accent1" accent2="accent2" accent3="accent3" accent4="accent4" accent5="accent5" accent6="accent6" hlink="hlink" folHlink="folHlink"/>
  <p:sldLayoutIdLst>
    <p:sldLayoutId id="2147483731" r:id="rId1"/>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51972"/>
            <a:ext cx="4906888" cy="367550"/>
          </a:xfrm>
          <a:prstGeom prst="rect">
            <a:avLst/>
          </a:prstGeom>
        </p:spPr>
        <p:txBody>
          <a:bodyPr vert="horz" lIns="91440" tIns="45720" rIns="91440" bIns="45720" rtlCol="0" anchor="ctr">
            <a:noAutofit/>
          </a:bodyPr>
          <a:lstStyle/>
          <a:p>
            <a:r>
              <a:rPr lang="ru-RU" smtClean="0"/>
              <a:t>Образец заголовка</a:t>
            </a:r>
            <a:endParaRPr lang="ru-RU"/>
          </a:p>
        </p:txBody>
      </p:sp>
      <p:sp>
        <p:nvSpPr>
          <p:cNvPr id="3" name="Текст 2"/>
          <p:cNvSpPr>
            <a:spLocks noGrp="1"/>
          </p:cNvSpPr>
          <p:nvPr>
            <p:ph type="body" idx="1"/>
          </p:nvPr>
        </p:nvSpPr>
        <p:spPr>
          <a:xfrm>
            <a:off x="457200" y="1200152"/>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pic>
        <p:nvPicPr>
          <p:cNvPr id="7" name="Picture 6" descr="C:\Users\NALEXEEVA\Downloads\ORI_LOGO_SML_RGB_BLACK.jpg"/>
          <p:cNvPicPr>
            <a:picLocks noChangeAspect="1" noChangeArrowheads="1"/>
          </p:cNvPicPr>
          <p:nvPr userDrawn="1"/>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12360" y="87476"/>
            <a:ext cx="1196504" cy="3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253798"/>
      </p:ext>
    </p:extLst>
  </p:cSld>
  <p:clrMap bg1="lt1" tx1="dk1" bg2="lt2" tx2="dk2" accent1="accent1" accent2="accent2" accent3="accent3" accent4="accent4" accent5="accent5" accent6="accent6" hlink="hlink" folHlink="folHlink"/>
  <p:sldLayoutIdLst>
    <p:sldLayoutId id="2147483733" r:id="rId1"/>
    <p:sldLayoutId id="2147483734" r:id="rId2"/>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87624" y="76202"/>
            <a:ext cx="6400727" cy="677108"/>
          </a:xfrm>
          <a:prstGeom prst="rect">
            <a:avLst/>
          </a:prstGeom>
        </p:spPr>
        <p:txBody>
          <a:bodyPr wrap="none">
            <a:spAutoFit/>
          </a:bodyPr>
          <a:lstStyle/>
          <a:p>
            <a:r>
              <a:rPr lang="ru-RU" sz="3800" dirty="0" smtClean="0">
                <a:solidFill>
                  <a:schemeClr val="tx1">
                    <a:lumMod val="65000"/>
                    <a:lumOff val="35000"/>
                  </a:schemeClr>
                </a:solidFill>
                <a:cs typeface="Arial" panose="020B0604020202020204" pitchFamily="34" charset="0"/>
              </a:rPr>
              <a:t>ПРЕЗЕНТАЦИЯ КАТАЛОГА</a:t>
            </a:r>
            <a:endParaRPr lang="en-US" sz="3800" dirty="0">
              <a:solidFill>
                <a:schemeClr val="tx1">
                  <a:lumMod val="65000"/>
                  <a:lumOff val="35000"/>
                </a:schemeClr>
              </a:solidFill>
              <a:cs typeface="Arial" panose="020B0604020202020204" pitchFamily="34" charset="0"/>
            </a:endParaRPr>
          </a:p>
        </p:txBody>
      </p:sp>
      <p:sp>
        <p:nvSpPr>
          <p:cNvPr id="7" name="Rectangle 6"/>
          <p:cNvSpPr/>
          <p:nvPr/>
        </p:nvSpPr>
        <p:spPr>
          <a:xfrm>
            <a:off x="1966249" y="734347"/>
            <a:ext cx="4213013" cy="461665"/>
          </a:xfrm>
          <a:prstGeom prst="rect">
            <a:avLst/>
          </a:prstGeom>
        </p:spPr>
        <p:txBody>
          <a:bodyPr wrap="none">
            <a:spAutoFit/>
          </a:bodyPr>
          <a:lstStyle/>
          <a:p>
            <a:r>
              <a:rPr lang="ru-RU" sz="2400" dirty="0" smtClean="0">
                <a:solidFill>
                  <a:prstClr val="black">
                    <a:lumMod val="65000"/>
                    <a:lumOff val="35000"/>
                  </a:prstClr>
                </a:solidFill>
                <a:cs typeface="Arial" panose="020B0604020202020204" pitchFamily="34" charset="0"/>
              </a:rPr>
              <a:t>29 мая 2016 – 18 июня 2016</a:t>
            </a:r>
            <a:endParaRPr lang="en-US" sz="2400" dirty="0">
              <a:solidFill>
                <a:prstClr val="black">
                  <a:lumMod val="65000"/>
                  <a:lumOff val="35000"/>
                </a:prstClr>
              </a:solidFill>
              <a:cs typeface="Arial" panose="020B0604020202020204" pitchFamily="34" charset="0"/>
            </a:endParaRPr>
          </a:p>
        </p:txBody>
      </p:sp>
      <p:sp>
        <p:nvSpPr>
          <p:cNvPr id="10" name="Rectangle 9"/>
          <p:cNvSpPr/>
          <p:nvPr/>
        </p:nvSpPr>
        <p:spPr>
          <a:xfrm>
            <a:off x="288826" y="4312503"/>
            <a:ext cx="8568952" cy="830997"/>
          </a:xfrm>
          <a:prstGeom prst="rect">
            <a:avLst/>
          </a:prstGeom>
        </p:spPr>
        <p:txBody>
          <a:bodyPr wrap="square">
            <a:spAutoFit/>
          </a:bodyPr>
          <a:lstStyle/>
          <a:p>
            <a:r>
              <a:rPr lang="ru-RU" sz="2400" dirty="0" smtClean="0">
                <a:solidFill>
                  <a:srgbClr val="595959"/>
                </a:solidFill>
                <a:cs typeface="Arial" panose="020B0604020202020204" pitchFamily="34" charset="0"/>
              </a:rPr>
              <a:t>Тема каталога</a:t>
            </a:r>
            <a:r>
              <a:rPr lang="ru-RU" sz="2400" dirty="0" smtClean="0">
                <a:solidFill>
                  <a:prstClr val="black">
                    <a:lumMod val="65000"/>
                    <a:lumOff val="35000"/>
                  </a:prstClr>
                </a:solidFill>
                <a:cs typeface="Arial" panose="020B0604020202020204" pitchFamily="34" charset="0"/>
              </a:rPr>
              <a:t>:</a:t>
            </a:r>
            <a:r>
              <a:rPr lang="en-US" sz="2400" dirty="0" smtClean="0">
                <a:solidFill>
                  <a:prstClr val="black">
                    <a:lumMod val="65000"/>
                    <a:lumOff val="35000"/>
                  </a:prstClr>
                </a:solidFill>
                <a:cs typeface="Arial" panose="020B0604020202020204" pitchFamily="34" charset="0"/>
              </a:rPr>
              <a:t> </a:t>
            </a:r>
          </a:p>
          <a:p>
            <a:r>
              <a:rPr lang="ru-RU" sz="2400" dirty="0" smtClean="0">
                <a:solidFill>
                  <a:srgbClr val="595959"/>
                </a:solidFill>
                <a:cs typeface="Arial" panose="020B0604020202020204" pitchFamily="34" charset="0"/>
              </a:rPr>
              <a:t>«Все продукты для твоего идеального летнего отпуска»</a:t>
            </a:r>
          </a:p>
        </p:txBody>
      </p:sp>
      <p:pic>
        <p:nvPicPr>
          <p:cNvPr id="8" name="Picture 7"/>
          <p:cNvPicPr>
            <a:picLocks noChangeAspect="1"/>
          </p:cNvPicPr>
          <p:nvPr/>
        </p:nvPicPr>
        <p:blipFill>
          <a:blip r:embed="rId3"/>
          <a:stretch>
            <a:fillRect/>
          </a:stretch>
        </p:blipFill>
        <p:spPr>
          <a:xfrm>
            <a:off x="323528" y="1341379"/>
            <a:ext cx="2695277" cy="249985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a:stretch>
            <a:fillRect/>
          </a:stretch>
        </p:blipFill>
        <p:spPr>
          <a:xfrm>
            <a:off x="2915816" y="1887932"/>
            <a:ext cx="2683420" cy="2488857"/>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a:stretch>
            <a:fillRect/>
          </a:stretch>
        </p:blipFill>
        <p:spPr>
          <a:xfrm>
            <a:off x="5516765" y="1341371"/>
            <a:ext cx="2738821" cy="2540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17484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1118" y="411510"/>
            <a:ext cx="5833943" cy="267992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3275361" y="1995686"/>
            <a:ext cx="5868639" cy="27086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693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90584" y="1985956"/>
            <a:ext cx="1197014" cy="923330"/>
          </a:xfrm>
          <a:prstGeom prst="rect">
            <a:avLst/>
          </a:prstGeom>
        </p:spPr>
        <p:txBody>
          <a:bodyPr wrap="square">
            <a:spAutoFit/>
          </a:bodyPr>
          <a:lstStyle/>
          <a:p>
            <a:pPr algn="ctr"/>
            <a:endParaRPr lang="ru-RU" sz="1000" dirty="0" smtClean="0">
              <a:solidFill>
                <a:srgbClr val="595959"/>
              </a:solidFill>
            </a:endParaRPr>
          </a:p>
          <a:p>
            <a:pPr algn="ctr"/>
            <a:endParaRPr lang="ru-RU" sz="200" dirty="0">
              <a:solidFill>
                <a:srgbClr val="595959"/>
              </a:solidFill>
            </a:endParaRPr>
          </a:p>
          <a:p>
            <a:pPr algn="ctr"/>
            <a:r>
              <a:rPr lang="en-US" sz="1000" dirty="0">
                <a:solidFill>
                  <a:srgbClr val="595959"/>
                </a:solidFill>
              </a:rPr>
              <a:t>Incognito for him </a:t>
            </a:r>
            <a:endParaRPr lang="ru-RU" sz="1000" dirty="0" smtClean="0">
              <a:solidFill>
                <a:srgbClr val="595959"/>
              </a:solidFill>
            </a:endParaRPr>
          </a:p>
          <a:p>
            <a:pPr algn="ctr"/>
            <a:r>
              <a:rPr lang="ru-RU" sz="1000" dirty="0" smtClean="0">
                <a:solidFill>
                  <a:srgbClr val="595959"/>
                </a:solidFill>
              </a:rPr>
              <a:t>Код 32540</a:t>
            </a:r>
          </a:p>
          <a:p>
            <a:pPr algn="ctr"/>
            <a:endParaRPr lang="ru-RU" sz="200" dirty="0">
              <a:solidFill>
                <a:srgbClr val="595959"/>
              </a:solidFill>
            </a:endParaRPr>
          </a:p>
          <a:p>
            <a:pPr algn="ctr"/>
            <a:endParaRPr lang="ru-RU" sz="1000" dirty="0" smtClean="0">
              <a:solidFill>
                <a:srgbClr val="595959"/>
              </a:solidFill>
            </a:endParaRPr>
          </a:p>
          <a:p>
            <a:pPr algn="ctr"/>
            <a:r>
              <a:rPr lang="ru-RU" sz="1000" dirty="0" smtClean="0">
                <a:solidFill>
                  <a:srgbClr val="595959"/>
                </a:solidFill>
              </a:rPr>
              <a:t> </a:t>
            </a:r>
            <a:endParaRPr lang="ru-RU" sz="1600" dirty="0"/>
          </a:p>
        </p:txBody>
      </p:sp>
      <p:sp>
        <p:nvSpPr>
          <p:cNvPr id="4" name="Content Placeholder 3"/>
          <p:cNvSpPr>
            <a:spLocks noGrp="1"/>
          </p:cNvSpPr>
          <p:nvPr>
            <p:ph idx="1"/>
          </p:nvPr>
        </p:nvSpPr>
        <p:spPr>
          <a:xfrm>
            <a:off x="2748196" y="791060"/>
            <a:ext cx="6349257" cy="1304830"/>
          </a:xfrm>
        </p:spPr>
        <p:txBody>
          <a:bodyPr>
            <a:noAutofit/>
          </a:bodyPr>
          <a:lstStyle/>
          <a:p>
            <a:pPr>
              <a:spcBef>
                <a:spcPts val="0"/>
              </a:spcBef>
            </a:pPr>
            <a:r>
              <a:rPr lang="ru-RU" dirty="0">
                <a:solidFill>
                  <a:srgbClr val="595959"/>
                </a:solidFill>
              </a:rPr>
              <a:t>Парные ароматы </a:t>
            </a:r>
            <a:r>
              <a:rPr lang="ru-RU" dirty="0" err="1">
                <a:solidFill>
                  <a:srgbClr val="595959"/>
                </a:solidFill>
              </a:rPr>
              <a:t>Incognito</a:t>
            </a:r>
            <a:r>
              <a:rPr lang="ru-RU" dirty="0">
                <a:solidFill>
                  <a:srgbClr val="595959"/>
                </a:solidFill>
              </a:rPr>
              <a:t> – объединены нотой физалиса. В последнее время он очень часто входит в композиции молодежных </a:t>
            </a:r>
            <a:r>
              <a:rPr lang="ru-RU" dirty="0" err="1">
                <a:solidFill>
                  <a:srgbClr val="595959"/>
                </a:solidFill>
              </a:rPr>
              <a:t>унисекс</a:t>
            </a:r>
            <a:r>
              <a:rPr lang="ru-RU" dirty="0">
                <a:solidFill>
                  <a:srgbClr val="595959"/>
                </a:solidFill>
              </a:rPr>
              <a:t> ароматов.</a:t>
            </a:r>
          </a:p>
          <a:p>
            <a:pPr>
              <a:spcBef>
                <a:spcPts val="0"/>
              </a:spcBef>
            </a:pPr>
            <a:endParaRPr lang="ru-RU" dirty="0">
              <a:solidFill>
                <a:srgbClr val="595959"/>
              </a:solidFill>
            </a:endParaRPr>
          </a:p>
          <a:p>
            <a:pPr>
              <a:spcBef>
                <a:spcPts val="0"/>
              </a:spcBef>
            </a:pPr>
            <a:r>
              <a:rPr lang="ru-RU" dirty="0">
                <a:solidFill>
                  <a:srgbClr val="595959"/>
                </a:solidFill>
              </a:rPr>
              <a:t>Флаконы выполнены в одном стиле – это еще раз подчеркивает тот факт, что эти ароматы созданы для влюбленной пары.</a:t>
            </a:r>
          </a:p>
        </p:txBody>
      </p:sp>
      <p:sp>
        <p:nvSpPr>
          <p:cNvPr id="3" name="Rectangle 2"/>
          <p:cNvSpPr/>
          <p:nvPr/>
        </p:nvSpPr>
        <p:spPr>
          <a:xfrm>
            <a:off x="535572" y="66176"/>
            <a:ext cx="7227006" cy="707886"/>
          </a:xfrm>
          <a:prstGeom prst="rect">
            <a:avLst/>
          </a:prstGeom>
        </p:spPr>
        <p:txBody>
          <a:bodyPr wrap="square">
            <a:spAutoFit/>
          </a:bodyPr>
          <a:lstStyle/>
          <a:p>
            <a:r>
              <a:rPr lang="ru-RU" sz="2000" b="1" dirty="0" smtClean="0">
                <a:solidFill>
                  <a:srgbClr val="595959"/>
                </a:solidFill>
              </a:rPr>
              <a:t>Туалетная </a:t>
            </a:r>
            <a:r>
              <a:rPr lang="ru-RU" sz="2000" b="1" dirty="0">
                <a:solidFill>
                  <a:srgbClr val="595959"/>
                </a:solidFill>
              </a:rPr>
              <a:t>вода </a:t>
            </a:r>
            <a:r>
              <a:rPr lang="en-US" sz="2000" b="1" dirty="0">
                <a:solidFill>
                  <a:srgbClr val="595959"/>
                </a:solidFill>
              </a:rPr>
              <a:t>Incognito for </a:t>
            </a:r>
            <a:r>
              <a:rPr lang="en-US" sz="2000" b="1" dirty="0" smtClean="0">
                <a:solidFill>
                  <a:srgbClr val="595959"/>
                </a:solidFill>
              </a:rPr>
              <a:t>her</a:t>
            </a:r>
            <a:endParaRPr lang="ru-RU" sz="2000" b="1" dirty="0" smtClean="0">
              <a:solidFill>
                <a:srgbClr val="595959"/>
              </a:solidFill>
            </a:endParaRPr>
          </a:p>
          <a:p>
            <a:r>
              <a:rPr lang="ru-RU" sz="2000" b="1" dirty="0" smtClean="0">
                <a:solidFill>
                  <a:srgbClr val="595959"/>
                </a:solidFill>
              </a:rPr>
              <a:t>Туалетная </a:t>
            </a:r>
            <a:r>
              <a:rPr lang="ru-RU" sz="2000" b="1" dirty="0">
                <a:solidFill>
                  <a:srgbClr val="595959"/>
                </a:solidFill>
              </a:rPr>
              <a:t>вода </a:t>
            </a:r>
            <a:r>
              <a:rPr lang="en-US" sz="2000" b="1" dirty="0">
                <a:solidFill>
                  <a:srgbClr val="595959"/>
                </a:solidFill>
              </a:rPr>
              <a:t>Incognito for him</a:t>
            </a:r>
            <a:r>
              <a:rPr lang="ru-RU" sz="2000" b="1" dirty="0" smtClean="0">
                <a:solidFill>
                  <a:srgbClr val="595959"/>
                </a:solidFill>
              </a:rPr>
              <a:t> </a:t>
            </a:r>
            <a:endParaRPr lang="en-US" sz="2000" b="1" dirty="0">
              <a:solidFill>
                <a:srgbClr val="595959"/>
              </a:solidFill>
            </a:endParaRPr>
          </a:p>
        </p:txBody>
      </p:sp>
      <p:sp>
        <p:nvSpPr>
          <p:cNvPr id="12" name="Content Placeholder 13"/>
          <p:cNvSpPr txBox="1">
            <a:spLocks/>
          </p:cNvSpPr>
          <p:nvPr/>
        </p:nvSpPr>
        <p:spPr>
          <a:xfrm>
            <a:off x="2771800" y="2162697"/>
            <a:ext cx="3528392" cy="2903853"/>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None/>
            </a:pPr>
            <a:r>
              <a:rPr lang="ru-RU" sz="1300" b="1" dirty="0">
                <a:solidFill>
                  <a:srgbClr val="595959"/>
                </a:solidFill>
                <a:ea typeface="GillSansAltOneWGLLight"/>
                <a:cs typeface="Calibri" panose="020F0502020204030204" pitchFamily="34" charset="0"/>
              </a:rPr>
              <a:t>Туалетная вода </a:t>
            </a:r>
            <a:r>
              <a:rPr lang="en-US" sz="1300" b="1" dirty="0">
                <a:solidFill>
                  <a:srgbClr val="595959"/>
                </a:solidFill>
                <a:ea typeface="GillSansAltOneWGLLight"/>
                <a:cs typeface="Calibri" panose="020F0502020204030204" pitchFamily="34" charset="0"/>
              </a:rPr>
              <a:t>Incognito for her</a:t>
            </a:r>
          </a:p>
          <a:p>
            <a:pPr marL="0" lvl="0" indent="0">
              <a:buNone/>
            </a:pPr>
            <a:r>
              <a:rPr lang="ru-RU" sz="1200" b="1" dirty="0" smtClean="0">
                <a:solidFill>
                  <a:srgbClr val="595959"/>
                </a:solidFill>
              </a:rPr>
              <a:t>Тип </a:t>
            </a:r>
            <a:r>
              <a:rPr lang="ru-RU" sz="1200" b="1" dirty="0">
                <a:solidFill>
                  <a:srgbClr val="595959"/>
                </a:solidFill>
              </a:rPr>
              <a:t>аромата: </a:t>
            </a:r>
            <a:r>
              <a:rPr lang="ru-RU" sz="1200" dirty="0">
                <a:solidFill>
                  <a:srgbClr val="595959"/>
                </a:solidFill>
              </a:rPr>
              <a:t>ароматический, тонизирующий.</a:t>
            </a:r>
          </a:p>
          <a:p>
            <a:pPr marL="0" lvl="0" indent="0">
              <a:buNone/>
            </a:pPr>
            <a:r>
              <a:rPr lang="ru-RU" sz="1200" b="1" dirty="0">
                <a:solidFill>
                  <a:srgbClr val="595959"/>
                </a:solidFill>
              </a:rPr>
              <a:t>Верхние ноты: </a:t>
            </a:r>
            <a:r>
              <a:rPr lang="ru-RU" sz="1200" dirty="0">
                <a:solidFill>
                  <a:srgbClr val="595959"/>
                </a:solidFill>
              </a:rPr>
              <a:t>физалис, лимон, грейпфрут. </a:t>
            </a:r>
          </a:p>
          <a:p>
            <a:pPr marL="0" lvl="0" indent="0">
              <a:buNone/>
            </a:pPr>
            <a:r>
              <a:rPr lang="ru-RU" sz="1200" b="1" dirty="0">
                <a:solidFill>
                  <a:srgbClr val="595959"/>
                </a:solidFill>
              </a:rPr>
              <a:t>Сердце: </a:t>
            </a:r>
            <a:r>
              <a:rPr lang="ru-RU" sz="1200" dirty="0">
                <a:solidFill>
                  <a:srgbClr val="595959"/>
                </a:solidFill>
              </a:rPr>
              <a:t>малина, ревень, ландыш. </a:t>
            </a:r>
          </a:p>
          <a:p>
            <a:pPr marL="0" lvl="0" indent="0">
              <a:buNone/>
            </a:pPr>
            <a:r>
              <a:rPr lang="ru-RU" sz="1200" b="1" dirty="0">
                <a:solidFill>
                  <a:srgbClr val="595959"/>
                </a:solidFill>
              </a:rPr>
              <a:t>Шлейф: </a:t>
            </a:r>
            <a:r>
              <a:rPr lang="ru-RU" sz="1200" dirty="0">
                <a:solidFill>
                  <a:srgbClr val="595959"/>
                </a:solidFill>
              </a:rPr>
              <a:t>сандаловой дерево, пралине, кедр</a:t>
            </a:r>
            <a:r>
              <a:rPr lang="ru-RU" sz="1200" dirty="0" smtClean="0">
                <a:solidFill>
                  <a:srgbClr val="595959"/>
                </a:solidFill>
              </a:rPr>
              <a:t>.</a:t>
            </a:r>
          </a:p>
          <a:p>
            <a:pPr marL="0" lvl="0" indent="0">
              <a:buNone/>
            </a:pPr>
            <a:endParaRPr lang="ru-RU" sz="1300" b="1" dirty="0" smtClean="0">
              <a:solidFill>
                <a:srgbClr val="595959"/>
              </a:solidFill>
              <a:ea typeface="GillSansAltOneWGLLight"/>
              <a:cs typeface="Calibri" panose="020F0502020204030204" pitchFamily="34" charset="0"/>
            </a:endParaRPr>
          </a:p>
          <a:p>
            <a:pPr marL="0" indent="0">
              <a:lnSpc>
                <a:spcPct val="107000"/>
              </a:lnSpc>
              <a:spcAft>
                <a:spcPts val="800"/>
              </a:spcAft>
              <a:buNone/>
            </a:pPr>
            <a:r>
              <a:rPr lang="ru-RU" sz="1300" b="1" dirty="0" smtClean="0">
                <a:solidFill>
                  <a:srgbClr val="595959"/>
                </a:solidFill>
                <a:ea typeface="GillSansAltOneWGLLight"/>
                <a:cs typeface="Calibri" panose="020F0502020204030204" pitchFamily="34" charset="0"/>
              </a:rPr>
              <a:t>Туалетная </a:t>
            </a:r>
            <a:r>
              <a:rPr lang="ru-RU" sz="1300" b="1" dirty="0">
                <a:solidFill>
                  <a:srgbClr val="595959"/>
                </a:solidFill>
                <a:ea typeface="GillSansAltOneWGLLight"/>
                <a:cs typeface="Calibri" panose="020F0502020204030204" pitchFamily="34" charset="0"/>
              </a:rPr>
              <a:t>вода </a:t>
            </a:r>
            <a:r>
              <a:rPr lang="en-US" sz="1300" b="1" dirty="0">
                <a:solidFill>
                  <a:srgbClr val="595959"/>
                </a:solidFill>
                <a:ea typeface="GillSansAltOneWGLLight"/>
                <a:cs typeface="Calibri" panose="020F0502020204030204" pitchFamily="34" charset="0"/>
              </a:rPr>
              <a:t>Incognito for him </a:t>
            </a:r>
          </a:p>
          <a:p>
            <a:pPr marL="0" lvl="0" indent="0">
              <a:buNone/>
            </a:pPr>
            <a:r>
              <a:rPr lang="ru-RU" sz="1200" b="1" dirty="0">
                <a:solidFill>
                  <a:srgbClr val="595959"/>
                </a:solidFill>
                <a:ea typeface="GillSansAltOneWGLLight"/>
                <a:cs typeface="Calibri" panose="020F0502020204030204" pitchFamily="34" charset="0"/>
              </a:rPr>
              <a:t>Тип аромата: </a:t>
            </a:r>
            <a:r>
              <a:rPr lang="ru-RU" sz="1200" dirty="0">
                <a:solidFill>
                  <a:srgbClr val="595959"/>
                </a:solidFill>
                <a:ea typeface="GillSansAltOneWGLLight"/>
                <a:cs typeface="Calibri" panose="020F0502020204030204" pitchFamily="34" charset="0"/>
              </a:rPr>
              <a:t>цветочный, фруктовый. </a:t>
            </a:r>
          </a:p>
          <a:p>
            <a:pPr marL="0" lvl="0" indent="0">
              <a:buNone/>
            </a:pPr>
            <a:r>
              <a:rPr lang="ru-RU" sz="1200" b="1" dirty="0">
                <a:solidFill>
                  <a:srgbClr val="595959"/>
                </a:solidFill>
                <a:ea typeface="GillSansAltOneWGLLight"/>
                <a:cs typeface="Calibri" panose="020F0502020204030204" pitchFamily="34" charset="0"/>
              </a:rPr>
              <a:t>Верхние ноты: </a:t>
            </a:r>
            <a:r>
              <a:rPr lang="ru-RU" sz="1200" dirty="0">
                <a:solidFill>
                  <a:srgbClr val="595959"/>
                </a:solidFill>
                <a:ea typeface="GillSansAltOneWGLLight"/>
                <a:cs typeface="Calibri" panose="020F0502020204030204" pitchFamily="34" charset="0"/>
              </a:rPr>
              <a:t>физалис, ревень, грейпфрут. </a:t>
            </a:r>
          </a:p>
          <a:p>
            <a:pPr marL="0" lvl="0" indent="0">
              <a:buNone/>
            </a:pPr>
            <a:r>
              <a:rPr lang="ru-RU" sz="1200" b="1" dirty="0">
                <a:solidFill>
                  <a:srgbClr val="595959"/>
                </a:solidFill>
                <a:ea typeface="GillSansAltOneWGLLight"/>
                <a:cs typeface="Calibri" panose="020F0502020204030204" pitchFamily="34" charset="0"/>
              </a:rPr>
              <a:t>Сердце: </a:t>
            </a:r>
            <a:r>
              <a:rPr lang="ru-RU" sz="1200" dirty="0">
                <a:solidFill>
                  <a:srgbClr val="595959"/>
                </a:solidFill>
                <a:ea typeface="GillSansAltOneWGLLight"/>
                <a:cs typeface="Calibri" panose="020F0502020204030204" pitchFamily="34" charset="0"/>
              </a:rPr>
              <a:t>лаванда, чай со льдом, листья кедра. </a:t>
            </a:r>
          </a:p>
          <a:p>
            <a:pPr marL="0" lvl="0" indent="0">
              <a:buNone/>
            </a:pPr>
            <a:r>
              <a:rPr lang="ru-RU" sz="1200" b="1" dirty="0">
                <a:solidFill>
                  <a:srgbClr val="595959"/>
                </a:solidFill>
                <a:ea typeface="GillSansAltOneWGLLight"/>
                <a:cs typeface="Calibri" panose="020F0502020204030204" pitchFamily="34" charset="0"/>
              </a:rPr>
              <a:t>Шлейф: </a:t>
            </a:r>
            <a:r>
              <a:rPr lang="ru-RU" sz="1200" dirty="0">
                <a:solidFill>
                  <a:srgbClr val="595959"/>
                </a:solidFill>
                <a:ea typeface="GillSansAltOneWGLLight"/>
                <a:cs typeface="Calibri" panose="020F0502020204030204" pitchFamily="34" charset="0"/>
              </a:rPr>
              <a:t>пачули, кедр, мох</a:t>
            </a:r>
            <a:r>
              <a:rPr lang="ru-RU" sz="1200" dirty="0" smtClean="0">
                <a:solidFill>
                  <a:srgbClr val="595959"/>
                </a:solidFill>
                <a:ea typeface="GillSansAltOneWGLLight"/>
                <a:cs typeface="Calibri" panose="020F0502020204030204" pitchFamily="34" charset="0"/>
              </a:rPr>
              <a:t>.</a:t>
            </a:r>
            <a:endParaRPr lang="ru-RU" sz="1000" dirty="0">
              <a:solidFill>
                <a:srgbClr val="595959"/>
              </a:solidFill>
            </a:endParaRPr>
          </a:p>
        </p:txBody>
      </p:sp>
      <p:sp>
        <p:nvSpPr>
          <p:cNvPr id="13" name="Content Placeholder 14"/>
          <p:cNvSpPr txBox="1">
            <a:spLocks/>
          </p:cNvSpPr>
          <p:nvPr/>
        </p:nvSpPr>
        <p:spPr>
          <a:xfrm>
            <a:off x="6383865" y="2156655"/>
            <a:ext cx="2697841" cy="2893329"/>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lnSpc>
                <a:spcPct val="90000"/>
              </a:lnSpc>
              <a:spcBef>
                <a:spcPts val="1000"/>
              </a:spcBef>
              <a:buNone/>
            </a:pPr>
            <a:r>
              <a:rPr lang="ru-RU" sz="1600" b="1" dirty="0" smtClean="0">
                <a:solidFill>
                  <a:prstClr val="black">
                    <a:lumMod val="65000"/>
                    <a:lumOff val="35000"/>
                  </a:prstClr>
                </a:solidFill>
                <a:cs typeface="Arial" panose="020B0604020202020204" pitchFamily="34" charset="0"/>
              </a:rPr>
              <a:t>Рекомендуем </a:t>
            </a:r>
            <a:r>
              <a:rPr lang="ru-RU" sz="1600" b="1" dirty="0">
                <a:solidFill>
                  <a:prstClr val="black">
                    <a:lumMod val="65000"/>
                    <a:lumOff val="35000"/>
                  </a:prstClr>
                </a:solidFill>
                <a:cs typeface="Arial" panose="020B0604020202020204" pitchFamily="34" charset="0"/>
              </a:rPr>
              <a:t>приобрести вместе с </a:t>
            </a:r>
            <a:r>
              <a:rPr lang="ru-RU" sz="1600" b="1" dirty="0" smtClean="0">
                <a:solidFill>
                  <a:prstClr val="black">
                    <a:lumMod val="65000"/>
                    <a:lumOff val="35000"/>
                  </a:prstClr>
                </a:solidFill>
                <a:cs typeface="Arial" panose="020B0604020202020204" pitchFamily="34" charset="0"/>
              </a:rPr>
              <a:t>этими продуктами:</a:t>
            </a:r>
          </a:p>
          <a:p>
            <a:pPr algn="ctr">
              <a:lnSpc>
                <a:spcPct val="90000"/>
              </a:lnSpc>
              <a:spcBef>
                <a:spcPts val="1000"/>
              </a:spcBef>
            </a:pPr>
            <a:r>
              <a:rPr lang="ru-RU" dirty="0" smtClean="0">
                <a:solidFill>
                  <a:prstClr val="black">
                    <a:lumMod val="65000"/>
                    <a:lumOff val="35000"/>
                  </a:prstClr>
                </a:solidFill>
                <a:cs typeface="Arial" panose="020B0604020202020204" pitchFamily="34" charset="0"/>
              </a:rPr>
              <a:t>Шампунь для волос и тела «Норд </a:t>
            </a:r>
            <a:r>
              <a:rPr lang="ru-RU" dirty="0" err="1" smtClean="0">
                <a:solidFill>
                  <a:prstClr val="black">
                    <a:lumMod val="65000"/>
                    <a:lumOff val="35000"/>
                  </a:prstClr>
                </a:solidFill>
                <a:cs typeface="Arial" panose="020B0604020202020204" pitchFamily="34" charset="0"/>
              </a:rPr>
              <a:t>Ориджинал</a:t>
            </a:r>
            <a:r>
              <a:rPr lang="ru-RU" dirty="0" smtClean="0">
                <a:solidFill>
                  <a:prstClr val="black">
                    <a:lumMod val="65000"/>
                    <a:lumOff val="35000"/>
                  </a:prstClr>
                </a:solidFill>
                <a:cs typeface="Arial" panose="020B0604020202020204" pitchFamily="34" charset="0"/>
              </a:rPr>
              <a:t>» (32005) </a:t>
            </a:r>
          </a:p>
          <a:p>
            <a:pPr algn="ctr">
              <a:lnSpc>
                <a:spcPct val="90000"/>
              </a:lnSpc>
              <a:spcBef>
                <a:spcPts val="1000"/>
              </a:spcBef>
            </a:pPr>
            <a:r>
              <a:rPr lang="ru-RU" dirty="0" smtClean="0">
                <a:solidFill>
                  <a:prstClr val="black">
                    <a:lumMod val="65000"/>
                    <a:lumOff val="35000"/>
                  </a:prstClr>
                </a:solidFill>
                <a:cs typeface="Arial" panose="020B0604020202020204" pitchFamily="34" charset="0"/>
              </a:rPr>
              <a:t>Гель для душа с лимоном и вербеной </a:t>
            </a:r>
            <a:r>
              <a:rPr lang="ru-RU" dirty="0" err="1" smtClean="0">
                <a:solidFill>
                  <a:prstClr val="black">
                    <a:lumMod val="65000"/>
                    <a:lumOff val="35000"/>
                  </a:prstClr>
                </a:solidFill>
                <a:cs typeface="Arial" panose="020B0604020202020204" pitchFamily="34" charset="0"/>
              </a:rPr>
              <a:t>Essense</a:t>
            </a:r>
            <a:r>
              <a:rPr lang="ru-RU" dirty="0" smtClean="0">
                <a:solidFill>
                  <a:prstClr val="black">
                    <a:lumMod val="65000"/>
                    <a:lumOff val="35000"/>
                  </a:prstClr>
                </a:solidFill>
                <a:cs typeface="Arial" panose="020B0604020202020204" pitchFamily="34" charset="0"/>
              </a:rPr>
              <a:t> &amp; </a:t>
            </a:r>
            <a:r>
              <a:rPr lang="ru-RU" dirty="0" err="1" smtClean="0">
                <a:solidFill>
                  <a:prstClr val="black">
                    <a:lumMod val="65000"/>
                    <a:lumOff val="35000"/>
                  </a:prstClr>
                </a:solidFill>
                <a:cs typeface="Arial" panose="020B0604020202020204" pitchFamily="34" charset="0"/>
              </a:rPr>
              <a:t>Co</a:t>
            </a:r>
            <a:r>
              <a:rPr lang="ru-RU" dirty="0" smtClean="0">
                <a:solidFill>
                  <a:prstClr val="black">
                    <a:lumMod val="65000"/>
                    <a:lumOff val="35000"/>
                  </a:prstClr>
                </a:solidFill>
                <a:cs typeface="Arial" panose="020B0604020202020204" pitchFamily="34" charset="0"/>
              </a:rPr>
              <a:t> (31852) </a:t>
            </a:r>
          </a:p>
          <a:p>
            <a:pPr algn="ctr">
              <a:lnSpc>
                <a:spcPct val="90000"/>
              </a:lnSpc>
              <a:spcBef>
                <a:spcPts val="1000"/>
              </a:spcBef>
            </a:pPr>
            <a:r>
              <a:rPr lang="ru-RU" dirty="0" smtClean="0">
                <a:solidFill>
                  <a:prstClr val="black">
                    <a:lumMod val="65000"/>
                    <a:lumOff val="35000"/>
                  </a:prstClr>
                </a:solidFill>
                <a:cs typeface="Arial" panose="020B0604020202020204" pitchFamily="34" charset="0"/>
              </a:rPr>
              <a:t>Лосьон для рук и тела с лимоном и вербеной </a:t>
            </a:r>
            <a:r>
              <a:rPr lang="ru-RU" dirty="0" err="1" smtClean="0">
                <a:solidFill>
                  <a:prstClr val="black">
                    <a:lumMod val="65000"/>
                    <a:lumOff val="35000"/>
                  </a:prstClr>
                </a:solidFill>
                <a:cs typeface="Arial" panose="020B0604020202020204" pitchFamily="34" charset="0"/>
              </a:rPr>
              <a:t>Essense</a:t>
            </a:r>
            <a:r>
              <a:rPr lang="ru-RU" dirty="0" smtClean="0">
                <a:solidFill>
                  <a:prstClr val="black">
                    <a:lumMod val="65000"/>
                    <a:lumOff val="35000"/>
                  </a:prstClr>
                </a:solidFill>
                <a:cs typeface="Arial" panose="020B0604020202020204" pitchFamily="34" charset="0"/>
              </a:rPr>
              <a:t> &amp; </a:t>
            </a:r>
            <a:r>
              <a:rPr lang="ru-RU" dirty="0" err="1" smtClean="0">
                <a:solidFill>
                  <a:prstClr val="black">
                    <a:lumMod val="65000"/>
                    <a:lumOff val="35000"/>
                  </a:prstClr>
                </a:solidFill>
                <a:cs typeface="Arial" panose="020B0604020202020204" pitchFamily="34" charset="0"/>
              </a:rPr>
              <a:t>Co</a:t>
            </a:r>
            <a:r>
              <a:rPr lang="ru-RU" dirty="0" smtClean="0">
                <a:solidFill>
                  <a:prstClr val="black">
                    <a:lumMod val="65000"/>
                    <a:lumOff val="35000"/>
                  </a:prstClr>
                </a:solidFill>
                <a:cs typeface="Arial" panose="020B0604020202020204" pitchFamily="34" charset="0"/>
              </a:rPr>
              <a:t> (31851)</a:t>
            </a:r>
          </a:p>
        </p:txBody>
      </p:sp>
      <p:sp>
        <p:nvSpPr>
          <p:cNvPr id="14" name="Title 1"/>
          <p:cNvSpPr txBox="1">
            <a:spLocks/>
          </p:cNvSpPr>
          <p:nvPr/>
        </p:nvSpPr>
        <p:spPr>
          <a:xfrm>
            <a:off x="751226" y="4668230"/>
            <a:ext cx="1208847"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136 - 139</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0324" b="22780"/>
          <a:stretch/>
        </p:blipFill>
        <p:spPr>
          <a:xfrm>
            <a:off x="1036717" y="2787774"/>
            <a:ext cx="1114045" cy="126891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249" t="8739" r="7882" b="23371"/>
          <a:stretch/>
        </p:blipFill>
        <p:spPr>
          <a:xfrm>
            <a:off x="1115616" y="915566"/>
            <a:ext cx="1296144" cy="1224136"/>
          </a:xfrm>
          <a:prstGeom prst="rect">
            <a:avLst/>
          </a:prstGeom>
        </p:spPr>
      </p:pic>
      <p:sp>
        <p:nvSpPr>
          <p:cNvPr id="7" name="Rectangle 6"/>
          <p:cNvSpPr/>
          <p:nvPr/>
        </p:nvSpPr>
        <p:spPr>
          <a:xfrm>
            <a:off x="-422925" y="4237343"/>
            <a:ext cx="4572000" cy="430887"/>
          </a:xfrm>
          <a:prstGeom prst="rect">
            <a:avLst/>
          </a:prstGeom>
        </p:spPr>
        <p:txBody>
          <a:bodyPr>
            <a:spAutoFit/>
          </a:bodyPr>
          <a:lstStyle/>
          <a:p>
            <a:pPr algn="ctr"/>
            <a:r>
              <a:rPr lang="en-US" sz="1050" dirty="0">
                <a:solidFill>
                  <a:srgbClr val="595959"/>
                </a:solidFill>
              </a:rPr>
              <a:t>Incognito for her</a:t>
            </a:r>
            <a:endParaRPr lang="ru-RU" sz="1050" dirty="0">
              <a:solidFill>
                <a:srgbClr val="595959"/>
              </a:solidFill>
            </a:endParaRPr>
          </a:p>
          <a:p>
            <a:pPr algn="ctr"/>
            <a:r>
              <a:rPr lang="ru-RU" sz="1050" dirty="0">
                <a:solidFill>
                  <a:srgbClr val="595959"/>
                </a:solidFill>
              </a:rPr>
              <a:t> Код 32538</a:t>
            </a:r>
          </a:p>
        </p:txBody>
      </p:sp>
    </p:spTree>
    <p:extLst>
      <p:ext uri="{BB962C8B-B14F-4D97-AF65-F5344CB8AC3E}">
        <p14:creationId xmlns:p14="http://schemas.microsoft.com/office/powerpoint/2010/main" val="23230274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27584" y="1923678"/>
            <a:ext cx="7772400" cy="1728192"/>
          </a:xfrm>
        </p:spPr>
        <p:txBody>
          <a:bodyPr/>
          <a:lstStyle/>
          <a:p>
            <a:pPr marL="0" indent="0"/>
            <a:r>
              <a:rPr lang="ru-RU" sz="2800" dirty="0">
                <a:solidFill>
                  <a:schemeClr val="tx1">
                    <a:lumMod val="65000"/>
                    <a:lumOff val="35000"/>
                  </a:schemeClr>
                </a:solidFill>
                <a:latin typeface="+mn-lt"/>
                <a:cs typeface="Arial" panose="020B0604020202020204" pitchFamily="34" charset="0"/>
              </a:rPr>
              <a:t>В </a:t>
            </a:r>
            <a:r>
              <a:rPr lang="ru-RU" dirty="0" smtClean="0">
                <a:solidFill>
                  <a:schemeClr val="tx1">
                    <a:lumMod val="65000"/>
                    <a:lumOff val="35000"/>
                  </a:schemeClr>
                </a:solidFill>
                <a:latin typeface="+mn-lt"/>
                <a:cs typeface="Arial" panose="020B0604020202020204" pitchFamily="34" charset="0"/>
              </a:rPr>
              <a:t>какой</a:t>
            </a:r>
            <a:r>
              <a:rPr lang="ru-RU" sz="2800" dirty="0" smtClean="0">
                <a:solidFill>
                  <a:schemeClr val="tx1">
                    <a:lumMod val="65000"/>
                    <a:lumOff val="35000"/>
                  </a:schemeClr>
                </a:solidFill>
                <a:latin typeface="+mn-lt"/>
                <a:cs typeface="Arial" panose="020B0604020202020204" pitchFamily="34" charset="0"/>
              </a:rPr>
              <a:t> </a:t>
            </a:r>
            <a:br>
              <a:rPr lang="ru-RU" sz="2800" dirty="0" smtClean="0">
                <a:solidFill>
                  <a:schemeClr val="tx1">
                    <a:lumMod val="65000"/>
                    <a:lumOff val="35000"/>
                  </a:schemeClr>
                </a:solidFill>
                <a:latin typeface="+mn-lt"/>
                <a:cs typeface="Arial" panose="020B0604020202020204" pitchFamily="34" charset="0"/>
              </a:rPr>
            </a:br>
            <a:r>
              <a:rPr lang="ru-RU" sz="3600" b="1" dirty="0" smtClean="0">
                <a:solidFill>
                  <a:srgbClr val="EEECE1">
                    <a:lumMod val="50000"/>
                  </a:srgbClr>
                </a:solidFill>
                <a:cs typeface="Arial" panose="020B0604020202020204" pitchFamily="34" charset="0"/>
              </a:rPr>
              <a:t>серии бренда интенсивного ухода </a:t>
            </a:r>
            <a:r>
              <a:rPr lang="en-US" sz="3600" b="1" dirty="0" err="1" smtClean="0">
                <a:solidFill>
                  <a:srgbClr val="EEECE1">
                    <a:lumMod val="50000"/>
                  </a:srgbClr>
                </a:solidFill>
                <a:cs typeface="Arial" panose="020B0604020202020204" pitchFamily="34" charset="0"/>
              </a:rPr>
              <a:t>NovAge</a:t>
            </a:r>
            <a:r>
              <a:rPr lang="ru-RU" sz="3600" b="1" dirty="0" smtClean="0">
                <a:solidFill>
                  <a:srgbClr val="EEECE1">
                    <a:lumMod val="50000"/>
                  </a:srgbClr>
                </a:solidFill>
                <a:cs typeface="Arial" panose="020B0604020202020204" pitchFamily="34" charset="0"/>
              </a:rPr>
              <a:t> </a:t>
            </a:r>
            <a:br>
              <a:rPr lang="ru-RU" sz="3600" b="1" dirty="0" smtClean="0">
                <a:solidFill>
                  <a:srgbClr val="EEECE1">
                    <a:lumMod val="50000"/>
                  </a:srgbClr>
                </a:solidFill>
                <a:cs typeface="Arial" panose="020B0604020202020204" pitchFamily="34" charset="0"/>
              </a:rPr>
            </a:br>
            <a:r>
              <a:rPr lang="ru-RU" dirty="0" smtClean="0">
                <a:solidFill>
                  <a:schemeClr val="tx1">
                    <a:lumMod val="65000"/>
                    <a:lumOff val="35000"/>
                  </a:schemeClr>
                </a:solidFill>
                <a:latin typeface="+mn-lt"/>
                <a:cs typeface="Arial" panose="020B0604020202020204" pitchFamily="34" charset="0"/>
              </a:rPr>
              <a:t>выходит летняя </a:t>
            </a:r>
            <a:r>
              <a:rPr lang="ru-RU" dirty="0">
                <a:solidFill>
                  <a:schemeClr val="tx1">
                    <a:lumMod val="65000"/>
                    <a:lumOff val="35000"/>
                  </a:schemeClr>
                </a:solidFill>
                <a:latin typeface="+mn-lt"/>
                <a:cs typeface="Arial" panose="020B0604020202020204" pitchFamily="34" charset="0"/>
              </a:rPr>
              <a:t>версия комплексного </a:t>
            </a:r>
            <a:r>
              <a:rPr lang="ru-RU" dirty="0" smtClean="0">
                <a:solidFill>
                  <a:schemeClr val="tx1">
                    <a:lumMod val="65000"/>
                    <a:lumOff val="35000"/>
                  </a:schemeClr>
                </a:solidFill>
                <a:latin typeface="+mn-lt"/>
                <a:cs typeface="Arial" panose="020B0604020202020204" pitchFamily="34" charset="0"/>
              </a:rPr>
              <a:t>ухода</a:t>
            </a:r>
            <a:r>
              <a:rPr lang="en-US" dirty="0">
                <a:solidFill>
                  <a:schemeClr val="tx1">
                    <a:lumMod val="65000"/>
                    <a:lumOff val="35000"/>
                  </a:schemeClr>
                </a:solidFill>
                <a:latin typeface="+mn-lt"/>
                <a:cs typeface="Arial" panose="020B0604020202020204" pitchFamily="34" charset="0"/>
              </a:rPr>
              <a:t> </a:t>
            </a:r>
            <a:r>
              <a:rPr lang="ru-RU" dirty="0" smtClean="0">
                <a:solidFill>
                  <a:schemeClr val="tx1">
                    <a:lumMod val="65000"/>
                    <a:lumOff val="35000"/>
                  </a:schemeClr>
                </a:solidFill>
                <a:latin typeface="+mn-lt"/>
                <a:cs typeface="Arial" panose="020B0604020202020204" pitchFamily="34" charset="0"/>
              </a:rPr>
              <a:t>за кожей лица</a:t>
            </a:r>
            <a:r>
              <a:rPr lang="ru-RU" dirty="0">
                <a:solidFill>
                  <a:schemeClr val="tx1">
                    <a:lumMod val="65000"/>
                    <a:lumOff val="35000"/>
                  </a:schemeClr>
                </a:solidFill>
                <a:latin typeface="+mn-lt"/>
                <a:cs typeface="Arial" panose="020B0604020202020204" pitchFamily="34" charset="0"/>
              </a:rPr>
              <a:t/>
            </a:r>
            <a:br>
              <a:rPr lang="ru-RU" dirty="0">
                <a:solidFill>
                  <a:schemeClr val="tx1">
                    <a:lumMod val="65000"/>
                    <a:lumOff val="35000"/>
                  </a:schemeClr>
                </a:solidFill>
                <a:latin typeface="+mn-lt"/>
                <a:cs typeface="Arial" panose="020B0604020202020204" pitchFamily="34" charset="0"/>
              </a:rPr>
            </a:br>
            <a:endParaRPr lang="ru-RU" dirty="0">
              <a:latin typeface="+mn-lt"/>
            </a:endParaRPr>
          </a:p>
        </p:txBody>
      </p:sp>
    </p:spTree>
    <p:extLst>
      <p:ext uri="{BB962C8B-B14F-4D97-AF65-F5344CB8AC3E}">
        <p14:creationId xmlns:p14="http://schemas.microsoft.com/office/powerpoint/2010/main" val="7412590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31640" y="339502"/>
            <a:ext cx="5491223" cy="46093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158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627784" y="844072"/>
            <a:ext cx="6407894" cy="1565660"/>
          </a:xfrm>
        </p:spPr>
        <p:txBody>
          <a:bodyPr>
            <a:normAutofit fontScale="92500" lnSpcReduction="10000"/>
          </a:bodyPr>
          <a:lstStyle/>
          <a:p>
            <a:pPr>
              <a:spcBef>
                <a:spcPts val="0"/>
              </a:spcBef>
            </a:pPr>
            <a:r>
              <a:rPr lang="ru-RU" sz="1600" dirty="0">
                <a:solidFill>
                  <a:srgbClr val="595959"/>
                </a:solidFill>
              </a:rPr>
              <a:t>Легкая </a:t>
            </a:r>
            <a:r>
              <a:rPr lang="ru-RU" sz="1600" dirty="0" smtClean="0">
                <a:solidFill>
                  <a:srgbClr val="595959"/>
                </a:solidFill>
              </a:rPr>
              <a:t>текстура дневного </a:t>
            </a:r>
            <a:r>
              <a:rPr lang="ru-RU" sz="1600" dirty="0">
                <a:solidFill>
                  <a:srgbClr val="595959"/>
                </a:solidFill>
              </a:rPr>
              <a:t>крема оптимально подходит для ухода за кожей в летний </a:t>
            </a:r>
            <a:r>
              <a:rPr lang="ru-RU" sz="1600" dirty="0" smtClean="0">
                <a:solidFill>
                  <a:srgbClr val="595959"/>
                </a:solidFill>
              </a:rPr>
              <a:t>период.</a:t>
            </a:r>
          </a:p>
          <a:p>
            <a:pPr>
              <a:spcBef>
                <a:spcPts val="0"/>
              </a:spcBef>
            </a:pPr>
            <a:r>
              <a:rPr lang="ru-RU" sz="1600" dirty="0" smtClean="0">
                <a:solidFill>
                  <a:srgbClr val="595959"/>
                </a:solidFill>
              </a:rPr>
              <a:t>Вы можете подобрать уход </a:t>
            </a:r>
            <a:r>
              <a:rPr lang="en-US" sz="1600" dirty="0" err="1" smtClean="0">
                <a:solidFill>
                  <a:srgbClr val="595959"/>
                </a:solidFill>
              </a:rPr>
              <a:t>NovAge</a:t>
            </a:r>
            <a:r>
              <a:rPr lang="ru-RU" sz="1600" dirty="0" smtClean="0">
                <a:solidFill>
                  <a:srgbClr val="595959"/>
                </a:solidFill>
              </a:rPr>
              <a:t> </a:t>
            </a:r>
            <a:r>
              <a:rPr lang="en-US" sz="1600" dirty="0" smtClean="0">
                <a:solidFill>
                  <a:srgbClr val="595959"/>
                </a:solidFill>
              </a:rPr>
              <a:t>Ecollagen </a:t>
            </a:r>
            <a:r>
              <a:rPr lang="ru-RU" sz="1600" dirty="0" smtClean="0">
                <a:solidFill>
                  <a:srgbClr val="595959"/>
                </a:solidFill>
              </a:rPr>
              <a:t>в соответствии с вашими потребностями кожи</a:t>
            </a:r>
            <a:endParaRPr lang="ru-RU" sz="1600" dirty="0">
              <a:solidFill>
                <a:srgbClr val="595959"/>
              </a:solidFill>
            </a:endParaRPr>
          </a:p>
          <a:p>
            <a:pPr>
              <a:spcBef>
                <a:spcPts val="0"/>
              </a:spcBef>
            </a:pPr>
            <a:r>
              <a:rPr lang="ru-RU" sz="1600" dirty="0">
                <a:solidFill>
                  <a:srgbClr val="595959"/>
                </a:solidFill>
              </a:rPr>
              <a:t>Программа комплексного ухода - в 7 </a:t>
            </a:r>
            <a:r>
              <a:rPr lang="ru-RU" sz="1600" dirty="0" smtClean="0">
                <a:solidFill>
                  <a:srgbClr val="595959"/>
                </a:solidFill>
              </a:rPr>
              <a:t>раз</a:t>
            </a:r>
            <a:r>
              <a:rPr lang="en-US" sz="1600" dirty="0" smtClean="0">
                <a:solidFill>
                  <a:srgbClr val="595959"/>
                </a:solidFill>
              </a:rPr>
              <a:t> </a:t>
            </a:r>
            <a:r>
              <a:rPr lang="ru-RU" sz="1600" dirty="0" smtClean="0">
                <a:solidFill>
                  <a:srgbClr val="595959"/>
                </a:solidFill>
              </a:rPr>
              <a:t> </a:t>
            </a:r>
            <a:r>
              <a:rPr lang="ru-RU" sz="1600" dirty="0">
                <a:solidFill>
                  <a:srgbClr val="595959"/>
                </a:solidFill>
              </a:rPr>
              <a:t>более эффективные результаты.</a:t>
            </a:r>
          </a:p>
          <a:p>
            <a:pPr marL="0" indent="0">
              <a:spcBef>
                <a:spcPts val="0"/>
              </a:spcBef>
              <a:buNone/>
            </a:pPr>
            <a:r>
              <a:rPr lang="ru-RU" dirty="0" smtClean="0">
                <a:solidFill>
                  <a:srgbClr val="595959"/>
                </a:solidFill>
              </a:rPr>
              <a:t> </a:t>
            </a:r>
            <a:endParaRPr lang="ru-RU" dirty="0">
              <a:solidFill>
                <a:srgbClr val="595959"/>
              </a:solidFill>
            </a:endParaRPr>
          </a:p>
          <a:p>
            <a:pPr>
              <a:lnSpc>
                <a:spcPct val="120000"/>
              </a:lnSpc>
            </a:pPr>
            <a:endParaRPr lang="ru-RU" sz="800" dirty="0">
              <a:solidFill>
                <a:srgbClr val="595959"/>
              </a:solidFill>
              <a:ea typeface="Batang" pitchFamily="18" charset="-127"/>
            </a:endParaRPr>
          </a:p>
          <a:p>
            <a:pPr marL="285750" indent="-285750">
              <a:lnSpc>
                <a:spcPct val="150000"/>
              </a:lnSpc>
            </a:pPr>
            <a:endParaRPr lang="ru-RU" dirty="0" smtClean="0">
              <a:solidFill>
                <a:srgbClr val="595959"/>
              </a:solidFill>
            </a:endParaRPr>
          </a:p>
        </p:txBody>
      </p:sp>
      <p:sp>
        <p:nvSpPr>
          <p:cNvPr id="11" name="Title 1"/>
          <p:cNvSpPr txBox="1">
            <a:spLocks/>
          </p:cNvSpPr>
          <p:nvPr/>
        </p:nvSpPr>
        <p:spPr>
          <a:xfrm>
            <a:off x="824146" y="4515966"/>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prstClr val="black">
                    <a:lumMod val="65000"/>
                    <a:lumOff val="35000"/>
                  </a:prstClr>
                </a:solidFill>
                <a:cs typeface="Arial" panose="020B0604020202020204" pitchFamily="34" charset="0"/>
              </a:rPr>
              <a:t>Стр. 32 - 33</a:t>
            </a:r>
            <a:endParaRPr lang="en-US" sz="1200" b="1" dirty="0">
              <a:solidFill>
                <a:prstClr val="black">
                  <a:lumMod val="65000"/>
                  <a:lumOff val="35000"/>
                </a:prstClr>
              </a:solidFill>
              <a:cs typeface="Arial" panose="020B0604020202020204" pitchFamily="34" charset="0"/>
            </a:endParaRPr>
          </a:p>
        </p:txBody>
      </p:sp>
      <p:sp>
        <p:nvSpPr>
          <p:cNvPr id="12" name="Title 1"/>
          <p:cNvSpPr txBox="1">
            <a:spLocks/>
          </p:cNvSpPr>
          <p:nvPr/>
        </p:nvSpPr>
        <p:spPr>
          <a:xfrm>
            <a:off x="-841703" y="5392514"/>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prstClr val="black">
                    <a:lumMod val="65000"/>
                    <a:lumOff val="35000"/>
                  </a:prstClr>
                </a:solidFill>
                <a:cs typeface="Arial" panose="020B0604020202020204" pitchFamily="34" charset="0"/>
              </a:rPr>
              <a:t>Стр. 85 - 89</a:t>
            </a:r>
            <a:endParaRPr lang="en-US" sz="1200" b="1" dirty="0">
              <a:solidFill>
                <a:prstClr val="black">
                  <a:lumMod val="65000"/>
                  <a:lumOff val="35000"/>
                </a:prstClr>
              </a:solidFill>
              <a:cs typeface="Arial" panose="020B0604020202020204" pitchFamily="34" charset="0"/>
            </a:endParaRPr>
          </a:p>
        </p:txBody>
      </p:sp>
      <p:sp>
        <p:nvSpPr>
          <p:cNvPr id="14" name="Rectangle 13"/>
          <p:cNvSpPr/>
          <p:nvPr/>
        </p:nvSpPr>
        <p:spPr>
          <a:xfrm>
            <a:off x="824146" y="3637661"/>
            <a:ext cx="1523264" cy="253916"/>
          </a:xfrm>
          <a:prstGeom prst="rect">
            <a:avLst/>
          </a:prstGeom>
        </p:spPr>
        <p:txBody>
          <a:bodyPr wrap="square">
            <a:spAutoFit/>
          </a:bodyPr>
          <a:lstStyle/>
          <a:p>
            <a:pPr algn="ctr"/>
            <a:r>
              <a:rPr lang="ru-RU" sz="1050" dirty="0" smtClean="0">
                <a:solidFill>
                  <a:srgbClr val="595959"/>
                </a:solidFill>
              </a:rPr>
              <a:t>Код</a:t>
            </a:r>
            <a:r>
              <a:rPr lang="en-US" sz="1050" dirty="0" smtClean="0">
                <a:solidFill>
                  <a:srgbClr val="595959"/>
                </a:solidFill>
              </a:rPr>
              <a:t>  29380</a:t>
            </a:r>
            <a:endParaRPr lang="ru-RU" sz="1050" dirty="0" smtClean="0">
              <a:solidFill>
                <a:srgbClr val="595959"/>
              </a:solidFill>
            </a:endParaRPr>
          </a:p>
        </p:txBody>
      </p:sp>
      <p:sp>
        <p:nvSpPr>
          <p:cNvPr id="15" name="Rectangle 14"/>
          <p:cNvSpPr/>
          <p:nvPr/>
        </p:nvSpPr>
        <p:spPr>
          <a:xfrm>
            <a:off x="414182" y="13075"/>
            <a:ext cx="7227006" cy="830997"/>
          </a:xfrm>
          <a:prstGeom prst="rect">
            <a:avLst/>
          </a:prstGeom>
        </p:spPr>
        <p:txBody>
          <a:bodyPr wrap="square">
            <a:spAutoFit/>
          </a:bodyPr>
          <a:lstStyle/>
          <a:p>
            <a:r>
              <a:rPr lang="ru-RU" sz="2400" b="1" dirty="0" smtClean="0">
                <a:solidFill>
                  <a:srgbClr val="595959"/>
                </a:solidFill>
              </a:rPr>
              <a:t>Комплексный уход против морщин</a:t>
            </a:r>
          </a:p>
          <a:p>
            <a:r>
              <a:rPr lang="ru-RU" sz="2400" b="1" dirty="0" err="1" smtClean="0">
                <a:solidFill>
                  <a:srgbClr val="595959"/>
                </a:solidFill>
              </a:rPr>
              <a:t>NovAge</a:t>
            </a:r>
            <a:r>
              <a:rPr lang="ru-RU" sz="2400" b="1" dirty="0" smtClean="0">
                <a:solidFill>
                  <a:srgbClr val="595959"/>
                </a:solidFill>
              </a:rPr>
              <a:t> Ecollagen </a:t>
            </a:r>
            <a:r>
              <a:rPr lang="en-US" sz="2400" b="1" dirty="0" smtClean="0">
                <a:solidFill>
                  <a:srgbClr val="595959"/>
                </a:solidFill>
              </a:rPr>
              <a:t>Light</a:t>
            </a:r>
            <a:endParaRPr lang="en-US" sz="2400" b="1" dirty="0">
              <a:solidFill>
                <a:srgbClr val="595959"/>
              </a:solidFill>
            </a:endParaRPr>
          </a:p>
        </p:txBody>
      </p:sp>
      <p:sp>
        <p:nvSpPr>
          <p:cNvPr id="16" name="Content Placeholder 4"/>
          <p:cNvSpPr>
            <a:spLocks noGrp="1"/>
          </p:cNvSpPr>
          <p:nvPr>
            <p:ph idx="10"/>
          </p:nvPr>
        </p:nvSpPr>
        <p:spPr>
          <a:xfrm>
            <a:off x="2632018" y="2490741"/>
            <a:ext cx="3456384" cy="2596998"/>
          </a:xfrm>
        </p:spPr>
        <p:txBody>
          <a:bodyPr/>
          <a:lstStyle/>
          <a:p>
            <a:pPr marL="0" indent="0">
              <a:buNone/>
            </a:pPr>
            <a:r>
              <a:rPr lang="ru-RU" sz="1600" dirty="0" smtClean="0">
                <a:solidFill>
                  <a:schemeClr val="tx1">
                    <a:lumMod val="65000"/>
                    <a:lumOff val="35000"/>
                  </a:schemeClr>
                </a:solidFill>
                <a:cs typeface="Arial" panose="020B0604020202020204" pitchFamily="34" charset="0"/>
              </a:rPr>
              <a:t>Ключевые </a:t>
            </a:r>
            <a:r>
              <a:rPr lang="ru-RU" sz="1600" dirty="0">
                <a:solidFill>
                  <a:schemeClr val="tx1">
                    <a:lumMod val="65000"/>
                    <a:lumOff val="35000"/>
                  </a:schemeClr>
                </a:solidFill>
                <a:cs typeface="Arial" panose="020B0604020202020204" pitchFamily="34" charset="0"/>
              </a:rPr>
              <a:t>ингредиенты</a:t>
            </a:r>
            <a:r>
              <a:rPr lang="ru-RU" sz="1600" dirty="0" smtClean="0">
                <a:solidFill>
                  <a:schemeClr val="tx1">
                    <a:lumMod val="65000"/>
                    <a:lumOff val="35000"/>
                  </a:schemeClr>
                </a:solidFill>
                <a:cs typeface="Arial" panose="020B0604020202020204" pitchFamily="34" charset="0"/>
              </a:rPr>
              <a:t>:</a:t>
            </a:r>
          </a:p>
          <a:p>
            <a:pPr marL="0" indent="0">
              <a:buNone/>
            </a:pPr>
            <a:endParaRPr lang="ru-RU" sz="1000" dirty="0">
              <a:solidFill>
                <a:schemeClr val="tx1">
                  <a:lumMod val="65000"/>
                  <a:lumOff val="35000"/>
                </a:schemeClr>
              </a:solidFill>
              <a:cs typeface="Arial" panose="020B0604020202020204" pitchFamily="34" charset="0"/>
            </a:endParaRPr>
          </a:p>
          <a:p>
            <a:r>
              <a:rPr lang="ru-RU" sz="1050" dirty="0" smtClean="0">
                <a:solidFill>
                  <a:schemeClr val="tx1">
                    <a:lumMod val="65000"/>
                    <a:lumOff val="35000"/>
                  </a:schemeClr>
                </a:solidFill>
                <a:cs typeface="Arial" panose="020B0604020202020204" pitchFamily="34" charset="0"/>
              </a:rPr>
              <a:t>Запатентованная </a:t>
            </a:r>
            <a:r>
              <a:rPr lang="ru-RU" sz="1050" dirty="0" err="1">
                <a:solidFill>
                  <a:schemeClr val="tx1">
                    <a:lumMod val="65000"/>
                    <a:lumOff val="35000"/>
                  </a:schemeClr>
                </a:solidFill>
                <a:cs typeface="Arial" panose="020B0604020202020204" pitchFamily="34" charset="0"/>
              </a:rPr>
              <a:t>Трипептид</a:t>
            </a:r>
            <a:r>
              <a:rPr lang="ru-RU" sz="1050" dirty="0">
                <a:solidFill>
                  <a:schemeClr val="tx1">
                    <a:lumMod val="65000"/>
                    <a:lumOff val="35000"/>
                  </a:schemeClr>
                </a:solidFill>
                <a:cs typeface="Arial" panose="020B0604020202020204" pitchFamily="34" charset="0"/>
              </a:rPr>
              <a:t>-технология основана на трех растительных пептидах, которые обладают сильными </a:t>
            </a:r>
            <a:r>
              <a:rPr lang="ru-RU" sz="1050" dirty="0" err="1">
                <a:solidFill>
                  <a:schemeClr val="tx1">
                    <a:lumMod val="65000"/>
                    <a:lumOff val="35000"/>
                  </a:schemeClr>
                </a:solidFill>
                <a:cs typeface="Arial" panose="020B0604020202020204" pitchFamily="34" charset="0"/>
              </a:rPr>
              <a:t>антивозрастными</a:t>
            </a:r>
            <a:r>
              <a:rPr lang="ru-RU" sz="1050" dirty="0">
                <a:solidFill>
                  <a:schemeClr val="tx1">
                    <a:lumMod val="65000"/>
                    <a:lumOff val="35000"/>
                  </a:schemeClr>
                </a:solidFill>
                <a:cs typeface="Arial" panose="020B0604020202020204" pitchFamily="34" charset="0"/>
              </a:rPr>
              <a:t> свойствами и стимулирующей выработку коллагена на 200%.</a:t>
            </a:r>
          </a:p>
          <a:p>
            <a:endParaRPr lang="ru-RU" sz="1050" dirty="0">
              <a:solidFill>
                <a:schemeClr val="tx1">
                  <a:lumMod val="65000"/>
                  <a:lumOff val="35000"/>
                </a:schemeClr>
              </a:solidFill>
              <a:cs typeface="Arial" panose="020B0604020202020204" pitchFamily="34" charset="0"/>
            </a:endParaRPr>
          </a:p>
          <a:p>
            <a:r>
              <a:rPr lang="ru-RU" sz="1050" dirty="0" smtClean="0">
                <a:solidFill>
                  <a:schemeClr val="tx1">
                    <a:lumMod val="65000"/>
                    <a:lumOff val="35000"/>
                  </a:schemeClr>
                </a:solidFill>
                <a:cs typeface="Arial" panose="020B0604020202020204" pitchFamily="34" charset="0"/>
              </a:rPr>
              <a:t>Экстракт </a:t>
            </a:r>
            <a:r>
              <a:rPr lang="ru-RU" sz="1050" dirty="0">
                <a:solidFill>
                  <a:schemeClr val="tx1">
                    <a:lumMod val="65000"/>
                    <a:lumOff val="35000"/>
                  </a:schemeClr>
                </a:solidFill>
                <a:cs typeface="Arial" panose="020B0604020202020204" pitchFamily="34" charset="0"/>
              </a:rPr>
              <a:t>стволовых клеток растений семейства пасленовых, который  стимулирует выработку коллагена и нормализует его внутриклеточное производство. </a:t>
            </a:r>
            <a:r>
              <a:rPr lang="ru-RU" sz="1050" dirty="0" smtClean="0">
                <a:solidFill>
                  <a:schemeClr val="tx1">
                    <a:lumMod val="65000"/>
                    <a:lumOff val="35000"/>
                  </a:schemeClr>
                </a:solidFill>
                <a:cs typeface="Arial" panose="020B0604020202020204" pitchFamily="34" charset="0"/>
              </a:rPr>
              <a:t>.</a:t>
            </a:r>
            <a:endParaRPr lang="ru-RU" sz="1050" dirty="0">
              <a:solidFill>
                <a:schemeClr val="tx1">
                  <a:lumMod val="65000"/>
                  <a:lumOff val="35000"/>
                </a:schemeClr>
              </a:solidFill>
              <a:cs typeface="Arial" panose="020B0604020202020204" pitchFamily="34" charset="0"/>
            </a:endParaRPr>
          </a:p>
        </p:txBody>
      </p:sp>
      <p:sp>
        <p:nvSpPr>
          <p:cNvPr id="17" name="Content Placeholder 5"/>
          <p:cNvSpPr txBox="1">
            <a:spLocks/>
          </p:cNvSpPr>
          <p:nvPr/>
        </p:nvSpPr>
        <p:spPr>
          <a:xfrm>
            <a:off x="6173282" y="2490741"/>
            <a:ext cx="2862396" cy="2599824"/>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00" b="1" dirty="0" smtClean="0">
              <a:solidFill>
                <a:schemeClr val="tx1">
                  <a:lumMod val="65000"/>
                  <a:lumOff val="35000"/>
                </a:schemeClr>
              </a:solidFill>
              <a:cs typeface="Arial" panose="020B0604020202020204" pitchFamily="34" charset="0"/>
            </a:endParaRPr>
          </a:p>
          <a:p>
            <a:pPr marL="0" lvl="0" indent="0">
              <a:buNone/>
            </a:pPr>
            <a:r>
              <a:rPr lang="ru-RU" b="1" dirty="0">
                <a:solidFill>
                  <a:srgbClr val="595959"/>
                </a:solidFill>
                <a:cs typeface="Arial" panose="020B0604020202020204" pitchFamily="34" charset="0"/>
              </a:rPr>
              <a:t>Комплексный уход, набор из 6 средств:</a:t>
            </a:r>
          </a:p>
          <a:p>
            <a:pPr marL="0" indent="0">
              <a:buFont typeface="Arial" pitchFamily="34" charset="0"/>
              <a:buNone/>
            </a:pPr>
            <a:endParaRPr lang="ru-RU" sz="300" b="1" dirty="0" smtClean="0">
              <a:solidFill>
                <a:srgbClr val="595959"/>
              </a:solidFill>
              <a:cs typeface="Arial" panose="020B0604020202020204" pitchFamily="34" charset="0"/>
            </a:endParaRPr>
          </a:p>
          <a:p>
            <a:r>
              <a:rPr lang="ru-RU" sz="1200" dirty="0" smtClean="0">
                <a:solidFill>
                  <a:srgbClr val="595959"/>
                </a:solidFill>
              </a:rPr>
              <a:t>Очищающая </a:t>
            </a:r>
            <a:r>
              <a:rPr lang="ru-RU" sz="1200" dirty="0">
                <a:solidFill>
                  <a:srgbClr val="595959"/>
                </a:solidFill>
              </a:rPr>
              <a:t>гель-пенка (32596)</a:t>
            </a:r>
          </a:p>
          <a:p>
            <a:r>
              <a:rPr lang="ru-RU" sz="1200" dirty="0" smtClean="0">
                <a:solidFill>
                  <a:srgbClr val="595959"/>
                </a:solidFill>
              </a:rPr>
              <a:t>Обновляющий </a:t>
            </a:r>
            <a:r>
              <a:rPr lang="ru-RU" sz="1200" dirty="0">
                <a:solidFill>
                  <a:srgbClr val="595959"/>
                </a:solidFill>
              </a:rPr>
              <a:t>тоник (32128 )</a:t>
            </a:r>
          </a:p>
          <a:p>
            <a:r>
              <a:rPr lang="ru-RU" sz="1200" dirty="0" smtClean="0">
                <a:solidFill>
                  <a:srgbClr val="595959"/>
                </a:solidFill>
              </a:rPr>
              <a:t>Крем </a:t>
            </a:r>
            <a:r>
              <a:rPr lang="ru-RU" sz="1200" dirty="0">
                <a:solidFill>
                  <a:srgbClr val="595959"/>
                </a:solidFill>
              </a:rPr>
              <a:t>для кожи вокруг глаз (31546)</a:t>
            </a:r>
          </a:p>
          <a:p>
            <a:r>
              <a:rPr lang="ru-RU" sz="1200" dirty="0" smtClean="0">
                <a:solidFill>
                  <a:srgbClr val="595959"/>
                </a:solidFill>
              </a:rPr>
              <a:t>Сыворотка </a:t>
            </a:r>
            <a:r>
              <a:rPr lang="ru-RU" sz="1200" dirty="0">
                <a:solidFill>
                  <a:srgbClr val="595959"/>
                </a:solidFill>
              </a:rPr>
              <a:t>для лица (</a:t>
            </a:r>
            <a:r>
              <a:rPr lang="ru-RU" sz="1200" dirty="0" smtClean="0">
                <a:solidFill>
                  <a:srgbClr val="595959"/>
                </a:solidFill>
              </a:rPr>
              <a:t>31547)</a:t>
            </a:r>
            <a:endParaRPr lang="ru-RU" sz="1200" dirty="0">
              <a:solidFill>
                <a:srgbClr val="595959"/>
              </a:solidFill>
            </a:endParaRPr>
          </a:p>
          <a:p>
            <a:r>
              <a:rPr lang="ru-RU" sz="1200" dirty="0" smtClean="0">
                <a:solidFill>
                  <a:srgbClr val="595959"/>
                </a:solidFill>
              </a:rPr>
              <a:t>Легкий дневной </a:t>
            </a:r>
            <a:r>
              <a:rPr lang="ru-RU" sz="1200" dirty="0">
                <a:solidFill>
                  <a:srgbClr val="595959"/>
                </a:solidFill>
              </a:rPr>
              <a:t>крем </a:t>
            </a:r>
            <a:r>
              <a:rPr lang="ru-RU" sz="1200" dirty="0" smtClean="0">
                <a:solidFill>
                  <a:srgbClr val="595959"/>
                </a:solidFill>
              </a:rPr>
              <a:t>(</a:t>
            </a:r>
            <a:r>
              <a:rPr lang="ru-RU" sz="1200" dirty="0">
                <a:solidFill>
                  <a:srgbClr val="595959"/>
                </a:solidFill>
                <a:ea typeface="Calibri" panose="020F0502020204030204" pitchFamily="34" charset="0"/>
                <a:cs typeface="Times New Roman" panose="02020603050405020304" pitchFamily="18" charset="0"/>
              </a:rPr>
              <a:t>32655</a:t>
            </a:r>
            <a:r>
              <a:rPr lang="ru-RU" sz="1200" dirty="0" smtClean="0">
                <a:solidFill>
                  <a:srgbClr val="595959"/>
                </a:solidFill>
              </a:rPr>
              <a:t>)</a:t>
            </a:r>
            <a:endParaRPr lang="ru-RU" sz="1200" dirty="0">
              <a:solidFill>
                <a:srgbClr val="595959"/>
              </a:solidFill>
            </a:endParaRPr>
          </a:p>
          <a:p>
            <a:r>
              <a:rPr lang="ru-RU" sz="1200" dirty="0" smtClean="0">
                <a:solidFill>
                  <a:srgbClr val="595959"/>
                </a:solidFill>
              </a:rPr>
              <a:t>Ночной </a:t>
            </a:r>
            <a:r>
              <a:rPr lang="ru-RU" sz="1200" dirty="0">
                <a:solidFill>
                  <a:srgbClr val="595959"/>
                </a:solidFill>
              </a:rPr>
              <a:t>крем (31545</a:t>
            </a:r>
            <a:r>
              <a:rPr lang="ru-RU" sz="1200" dirty="0" smtClean="0">
                <a:solidFill>
                  <a:srgbClr val="595959"/>
                </a:solidFill>
              </a:rPr>
              <a:t>)</a:t>
            </a:r>
            <a:endParaRPr lang="ru-RU" dirty="0" smtClean="0">
              <a:solidFill>
                <a:srgbClr val="595959"/>
              </a:solidFill>
              <a:cs typeface="Arial" panose="020B0604020202020204" pitchFamily="34" charset="0"/>
            </a:endParaRPr>
          </a:p>
          <a:p>
            <a:endParaRPr lang="ru-RU" sz="400" dirty="0" smtClean="0">
              <a:solidFill>
                <a:schemeClr val="tx1">
                  <a:lumMod val="65000"/>
                  <a:lumOff val="35000"/>
                </a:schemeClr>
              </a:solidFill>
              <a:cs typeface="Arial" panose="020B0604020202020204" pitchFamily="34" charset="0"/>
            </a:endParaRPr>
          </a:p>
        </p:txBody>
      </p:sp>
      <p:pic>
        <p:nvPicPr>
          <p:cNvPr id="1026" name="Picture 2" descr="Очищающая гель-пенка Nov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863" t="5065" r="35823" b="14239"/>
          <a:stretch/>
        </p:blipFill>
        <p:spPr bwMode="auto">
          <a:xfrm>
            <a:off x="279448" y="1851670"/>
            <a:ext cx="485017" cy="14958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Обновляющий тоник Nov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447" t="6481" r="35823" b="14239"/>
          <a:stretch/>
        </p:blipFill>
        <p:spPr bwMode="auto">
          <a:xfrm>
            <a:off x="596712" y="2310328"/>
            <a:ext cx="452361" cy="1206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nalexeeva\Downloads\NovAge\9208163.psd_preview.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65" t="12517" r="11242" b="22627"/>
          <a:stretch/>
        </p:blipFill>
        <p:spPr bwMode="auto">
          <a:xfrm>
            <a:off x="1032450" y="2294598"/>
            <a:ext cx="1595334" cy="1222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8609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1761660"/>
            <a:ext cx="7772400" cy="1728192"/>
          </a:xfrm>
        </p:spPr>
        <p:txBody>
          <a:bodyPr/>
          <a:lstStyle/>
          <a:p>
            <a:pPr marL="0" indent="0"/>
            <a:r>
              <a:rPr lang="ru-RU" dirty="0" smtClean="0">
                <a:solidFill>
                  <a:prstClr val="black">
                    <a:lumMod val="65000"/>
                    <a:lumOff val="35000"/>
                  </a:prstClr>
                </a:solidFill>
                <a:latin typeface="+mn-lt"/>
                <a:cs typeface="Arial" panose="020B0604020202020204" pitchFamily="34" charset="0"/>
              </a:rPr>
              <a:t> Какой </a:t>
            </a:r>
            <a:br>
              <a:rPr lang="ru-RU" dirty="0" smtClean="0">
                <a:solidFill>
                  <a:prstClr val="black">
                    <a:lumMod val="65000"/>
                    <a:lumOff val="35000"/>
                  </a:prstClr>
                </a:solidFill>
                <a:latin typeface="+mn-lt"/>
                <a:cs typeface="Arial" panose="020B0604020202020204" pitchFamily="34" charset="0"/>
              </a:rPr>
            </a:br>
            <a:r>
              <a:rPr lang="ru-RU" sz="3600" b="1" dirty="0" smtClean="0">
                <a:solidFill>
                  <a:srgbClr val="EEECE1">
                    <a:lumMod val="50000"/>
                  </a:srgbClr>
                </a:solidFill>
                <a:latin typeface="+mn-lt"/>
                <a:cs typeface="Arial" panose="020B0604020202020204" pitchFamily="34" charset="0"/>
              </a:rPr>
              <a:t>легендарный продукт по уходу за жирной кожей </a:t>
            </a:r>
            <a:br>
              <a:rPr lang="ru-RU" sz="3600" b="1" dirty="0" smtClean="0">
                <a:solidFill>
                  <a:srgbClr val="EEECE1">
                    <a:lumMod val="50000"/>
                  </a:srgbClr>
                </a:solidFill>
                <a:latin typeface="+mn-lt"/>
                <a:cs typeface="Arial" panose="020B0604020202020204" pitchFamily="34" charset="0"/>
              </a:rPr>
            </a:br>
            <a:r>
              <a:rPr lang="ru-RU" sz="3600" dirty="0" smtClean="0">
                <a:solidFill>
                  <a:prstClr val="black">
                    <a:lumMod val="65000"/>
                    <a:lumOff val="35000"/>
                  </a:prstClr>
                </a:solidFill>
                <a:latin typeface="+mn-lt"/>
                <a:cs typeface="Arial" panose="020B0604020202020204" pitchFamily="34" charset="0"/>
              </a:rPr>
              <a:t>возвращается </a:t>
            </a:r>
            <a:r>
              <a:rPr lang="ru-RU" sz="3600" dirty="0">
                <a:solidFill>
                  <a:prstClr val="black">
                    <a:lumMod val="65000"/>
                    <a:lumOff val="35000"/>
                  </a:prstClr>
                </a:solidFill>
                <a:latin typeface="+mn-lt"/>
                <a:cs typeface="Arial" panose="020B0604020202020204" pitchFamily="34" charset="0"/>
              </a:rPr>
              <a:t>в каталоге №</a:t>
            </a:r>
            <a:r>
              <a:rPr lang="ru-RU" sz="3600" dirty="0" smtClean="0">
                <a:solidFill>
                  <a:prstClr val="black">
                    <a:lumMod val="65000"/>
                    <a:lumOff val="35000"/>
                  </a:prstClr>
                </a:solidFill>
                <a:latin typeface="+mn-lt"/>
                <a:cs typeface="Arial" panose="020B0604020202020204" pitchFamily="34" charset="0"/>
              </a:rPr>
              <a:t>8?</a:t>
            </a:r>
            <a:r>
              <a:rPr lang="ru-RU" sz="3600" dirty="0">
                <a:solidFill>
                  <a:prstClr val="black">
                    <a:lumMod val="65000"/>
                    <a:lumOff val="35000"/>
                  </a:prstClr>
                </a:solidFill>
                <a:latin typeface="+mn-lt"/>
                <a:cs typeface="Arial" panose="020B0604020202020204" pitchFamily="34" charset="0"/>
              </a:rPr>
              <a:t/>
            </a:r>
            <a:br>
              <a:rPr lang="ru-RU" sz="3600" dirty="0">
                <a:solidFill>
                  <a:prstClr val="black">
                    <a:lumMod val="65000"/>
                    <a:lumOff val="35000"/>
                  </a:prstClr>
                </a:solidFill>
                <a:latin typeface="+mn-lt"/>
                <a:cs typeface="Arial" panose="020B0604020202020204" pitchFamily="34" charset="0"/>
              </a:rPr>
            </a:br>
            <a:endParaRPr lang="ru-RU" dirty="0">
              <a:latin typeface="+mn-lt"/>
            </a:endParaRPr>
          </a:p>
        </p:txBody>
      </p:sp>
    </p:spTree>
    <p:extLst>
      <p:ext uri="{BB962C8B-B14F-4D97-AF65-F5344CB8AC3E}">
        <p14:creationId xmlns:p14="http://schemas.microsoft.com/office/powerpoint/2010/main" val="30762750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95736" y="267494"/>
            <a:ext cx="4680520" cy="45145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97919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alexeeva\Downloads\9243224.psd_previ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467" y="574367"/>
            <a:ext cx="1300066" cy="365187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61016" y="4074776"/>
            <a:ext cx="2166768" cy="276999"/>
          </a:xfrm>
          <a:prstGeom prst="rect">
            <a:avLst/>
          </a:prstGeom>
        </p:spPr>
        <p:txBody>
          <a:bodyPr wrap="square">
            <a:spAutoFit/>
          </a:bodyPr>
          <a:lstStyle/>
          <a:p>
            <a:pPr algn="ctr"/>
            <a:r>
              <a:rPr lang="ru-RU" sz="1200" dirty="0" smtClean="0">
                <a:solidFill>
                  <a:srgbClr val="595959"/>
                </a:solidFill>
              </a:rPr>
              <a:t>Код 33023</a:t>
            </a:r>
            <a:endParaRPr lang="ru-RU" sz="300" dirty="0" smtClean="0">
              <a:solidFill>
                <a:srgbClr val="595959"/>
              </a:solidFill>
            </a:endParaRPr>
          </a:p>
        </p:txBody>
      </p:sp>
      <p:sp>
        <p:nvSpPr>
          <p:cNvPr id="4" name="Content Placeholder 3"/>
          <p:cNvSpPr>
            <a:spLocks noGrp="1"/>
          </p:cNvSpPr>
          <p:nvPr>
            <p:ph idx="1"/>
          </p:nvPr>
        </p:nvSpPr>
        <p:spPr>
          <a:xfrm>
            <a:off x="2627784" y="411510"/>
            <a:ext cx="6407894" cy="1944216"/>
          </a:xfrm>
        </p:spPr>
        <p:txBody>
          <a:bodyPr>
            <a:noAutofit/>
          </a:bodyPr>
          <a:lstStyle/>
          <a:p>
            <a:pPr>
              <a:lnSpc>
                <a:spcPct val="150000"/>
              </a:lnSpc>
              <a:spcBef>
                <a:spcPts val="0"/>
              </a:spcBef>
            </a:pPr>
            <a:r>
              <a:rPr lang="ru-RU" sz="1200" dirty="0" smtClean="0">
                <a:solidFill>
                  <a:srgbClr val="595959"/>
                </a:solidFill>
              </a:rPr>
              <a:t>Масло чайного дерева – самый концентрированный формат экстракта, который гарантирует максимальную эффективность.</a:t>
            </a:r>
          </a:p>
          <a:p>
            <a:pPr>
              <a:lnSpc>
                <a:spcPct val="150000"/>
              </a:lnSpc>
              <a:spcBef>
                <a:spcPts val="0"/>
              </a:spcBef>
            </a:pPr>
            <a:r>
              <a:rPr lang="ru-RU" sz="1200" dirty="0" smtClean="0">
                <a:solidFill>
                  <a:srgbClr val="595959"/>
                </a:solidFill>
              </a:rPr>
              <a:t>В рамках концепции обновленой серии </a:t>
            </a:r>
            <a:r>
              <a:rPr lang="en-US" sz="1200" dirty="0" smtClean="0">
                <a:solidFill>
                  <a:srgbClr val="595959"/>
                </a:solidFill>
              </a:rPr>
              <a:t>Love Nature </a:t>
            </a:r>
            <a:r>
              <a:rPr lang="ru-RU" sz="1200" dirty="0" smtClean="0">
                <a:solidFill>
                  <a:srgbClr val="595959"/>
                </a:solidFill>
              </a:rPr>
              <a:t> был оставлен монокомпонент для увеличения результативности средства – только чайное дерево, без дополнительных компонентов.</a:t>
            </a:r>
            <a:endParaRPr lang="ru-RU" sz="1200" dirty="0">
              <a:solidFill>
                <a:srgbClr val="595959"/>
              </a:solidFill>
            </a:endParaRPr>
          </a:p>
          <a:p>
            <a:pPr>
              <a:lnSpc>
                <a:spcPct val="150000"/>
              </a:lnSpc>
              <a:spcBef>
                <a:spcPts val="0"/>
              </a:spcBef>
            </a:pPr>
            <a:r>
              <a:rPr lang="ru-RU" sz="1200" dirty="0">
                <a:solidFill>
                  <a:srgbClr val="595959"/>
                </a:solidFill>
              </a:rPr>
              <a:t>Наноси при первых признаках воспалений, чтобы предотвратить их появление без пересушивания кожи. </a:t>
            </a:r>
          </a:p>
        </p:txBody>
      </p:sp>
      <p:sp>
        <p:nvSpPr>
          <p:cNvPr id="5" name="Content Placeholder 4"/>
          <p:cNvSpPr>
            <a:spLocks noGrp="1"/>
          </p:cNvSpPr>
          <p:nvPr>
            <p:ph idx="10"/>
          </p:nvPr>
        </p:nvSpPr>
        <p:spPr>
          <a:xfrm>
            <a:off x="2627784" y="2427734"/>
            <a:ext cx="3456384" cy="2596998"/>
          </a:xfrm>
        </p:spPr>
        <p:txBody>
          <a:bodyPr/>
          <a:lstStyle/>
          <a:p>
            <a:pPr marL="0" indent="0">
              <a:buNone/>
            </a:pPr>
            <a:endParaRPr lang="ru-RU" sz="200" dirty="0">
              <a:solidFill>
                <a:schemeClr val="tx1">
                  <a:lumMod val="65000"/>
                  <a:lumOff val="35000"/>
                </a:schemeClr>
              </a:solidFill>
              <a:cs typeface="Arial" panose="020B0604020202020204" pitchFamily="34" charset="0"/>
            </a:endParaRPr>
          </a:p>
          <a:p>
            <a:r>
              <a:rPr lang="ru-RU" sz="1600" dirty="0">
                <a:solidFill>
                  <a:schemeClr val="tx1">
                    <a:lumMod val="65000"/>
                    <a:lumOff val="35000"/>
                  </a:schemeClr>
                </a:solidFill>
                <a:cs typeface="Arial" panose="020B0604020202020204" pitchFamily="34" charset="0"/>
              </a:rPr>
              <a:t>Формула с эфирным маслом чайного дерева, обладающим противомикробными и успокаивающими свойствами. </a:t>
            </a:r>
          </a:p>
          <a:p>
            <a:r>
              <a:rPr lang="ru-RU" sz="1600" dirty="0" smtClean="0">
                <a:solidFill>
                  <a:schemeClr val="tx1">
                    <a:lumMod val="65000"/>
                    <a:lumOff val="35000"/>
                  </a:schemeClr>
                </a:solidFill>
                <a:cs typeface="Arial" panose="020B0604020202020204" pitchFamily="34" charset="0"/>
              </a:rPr>
              <a:t>Особенно </a:t>
            </a:r>
            <a:r>
              <a:rPr lang="ru-RU" sz="1600" dirty="0">
                <a:solidFill>
                  <a:schemeClr val="tx1">
                    <a:lumMod val="65000"/>
                    <a:lumOff val="35000"/>
                  </a:schemeClr>
                </a:solidFill>
                <a:cs typeface="Arial" panose="020B0604020202020204" pitchFamily="34" charset="0"/>
              </a:rPr>
              <a:t>рекомендуется для жирной кожи.</a:t>
            </a:r>
          </a:p>
          <a:p>
            <a:r>
              <a:rPr lang="ru-RU" sz="1600" dirty="0" smtClean="0">
                <a:solidFill>
                  <a:schemeClr val="tx1">
                    <a:lumMod val="65000"/>
                    <a:lumOff val="35000"/>
                  </a:schemeClr>
                </a:solidFill>
                <a:cs typeface="Arial" panose="020B0604020202020204" pitchFamily="34" charset="0"/>
              </a:rPr>
              <a:t>Протестировано </a:t>
            </a:r>
            <a:r>
              <a:rPr lang="ru-RU" sz="1600" dirty="0">
                <a:solidFill>
                  <a:schemeClr val="tx1">
                    <a:lumMod val="65000"/>
                    <a:lumOff val="35000"/>
                  </a:schemeClr>
                </a:solidFill>
                <a:cs typeface="Arial" panose="020B0604020202020204" pitchFamily="34" charset="0"/>
              </a:rPr>
              <a:t>под дерматологическим контролем</a:t>
            </a:r>
          </a:p>
          <a:p>
            <a:pPr marL="0" indent="0">
              <a:buNone/>
            </a:pPr>
            <a:endParaRPr lang="ru-RU" sz="200" dirty="0">
              <a:solidFill>
                <a:schemeClr val="tx1">
                  <a:lumMod val="65000"/>
                  <a:lumOff val="35000"/>
                </a:schemeClr>
              </a:solidFill>
              <a:cs typeface="Arial" panose="020B0604020202020204" pitchFamily="34" charset="0"/>
            </a:endParaRPr>
          </a:p>
        </p:txBody>
      </p:sp>
      <p:sp>
        <p:nvSpPr>
          <p:cNvPr id="6" name="Content Placeholder 5"/>
          <p:cNvSpPr>
            <a:spLocks noGrp="1"/>
          </p:cNvSpPr>
          <p:nvPr>
            <p:ph idx="11"/>
          </p:nvPr>
        </p:nvSpPr>
        <p:spPr>
          <a:xfrm>
            <a:off x="6156176" y="2427734"/>
            <a:ext cx="2862396" cy="2599824"/>
          </a:xfrm>
        </p:spPr>
        <p:txBody>
          <a:bodyPr/>
          <a:lstStyle/>
          <a:p>
            <a:pPr marL="0" indent="0">
              <a:buNone/>
            </a:pPr>
            <a:endParaRPr lang="en-US" sz="200" b="1" dirty="0" smtClean="0">
              <a:solidFill>
                <a:schemeClr val="tx1">
                  <a:lumMod val="65000"/>
                  <a:lumOff val="35000"/>
                </a:schemeClr>
              </a:solidFill>
              <a:cs typeface="Arial" panose="020B0604020202020204" pitchFamily="34" charset="0"/>
            </a:endParaRPr>
          </a:p>
          <a:p>
            <a:pPr marL="0" indent="0">
              <a:buNone/>
            </a:pPr>
            <a:r>
              <a:rPr lang="ru-RU" sz="1600" b="1" dirty="0" smtClean="0">
                <a:solidFill>
                  <a:schemeClr val="tx1">
                    <a:lumMod val="65000"/>
                    <a:lumOff val="35000"/>
                  </a:schemeClr>
                </a:solidFill>
                <a:cs typeface="Arial" panose="020B0604020202020204" pitchFamily="34" charset="0"/>
              </a:rPr>
              <a:t>Рекомендуем приобрести вместе с этим продуктом:</a:t>
            </a:r>
          </a:p>
          <a:p>
            <a:pPr marL="0" indent="0">
              <a:buNone/>
            </a:pPr>
            <a:endParaRPr lang="ru-RU" sz="300" b="1" dirty="0" smtClean="0">
              <a:solidFill>
                <a:schemeClr val="tx1">
                  <a:lumMod val="65000"/>
                  <a:lumOff val="35000"/>
                </a:schemeClr>
              </a:solidFill>
              <a:cs typeface="Arial" panose="020B0604020202020204" pitchFamily="34" charset="0"/>
            </a:endParaRPr>
          </a:p>
          <a:p>
            <a:r>
              <a:rPr lang="ru-RU" dirty="0" smtClean="0">
                <a:solidFill>
                  <a:schemeClr val="tx1">
                    <a:lumMod val="65000"/>
                    <a:lumOff val="35000"/>
                  </a:schemeClr>
                </a:solidFill>
                <a:cs typeface="Arial" panose="020B0604020202020204" pitchFamily="34" charset="0"/>
              </a:rPr>
              <a:t>Матирующий </a:t>
            </a:r>
            <a:r>
              <a:rPr lang="ru-RU" dirty="0">
                <a:solidFill>
                  <a:schemeClr val="tx1">
                    <a:lumMod val="65000"/>
                    <a:lumOff val="35000"/>
                  </a:schemeClr>
                </a:solidFill>
                <a:cs typeface="Arial" panose="020B0604020202020204" pitchFamily="34" charset="0"/>
              </a:rPr>
              <a:t>тоник «Чайное </a:t>
            </a:r>
            <a:r>
              <a:rPr lang="ru-RU" dirty="0" smtClean="0">
                <a:solidFill>
                  <a:schemeClr val="tx1">
                    <a:lumMod val="65000"/>
                    <a:lumOff val="35000"/>
                  </a:schemeClr>
                </a:solidFill>
                <a:cs typeface="Arial" panose="020B0604020202020204" pitchFamily="34" charset="0"/>
              </a:rPr>
              <a:t>дерево</a:t>
            </a:r>
            <a:r>
              <a:rPr lang="ru-RU" dirty="0">
                <a:solidFill>
                  <a:schemeClr val="tx1">
                    <a:lumMod val="65000"/>
                    <a:lumOff val="35000"/>
                  </a:schemeClr>
                </a:solidFill>
                <a:cs typeface="Arial" panose="020B0604020202020204" pitchFamily="34" charset="0"/>
              </a:rPr>
              <a:t>» </a:t>
            </a:r>
            <a:r>
              <a:rPr lang="ru-RU" dirty="0" smtClean="0">
                <a:solidFill>
                  <a:schemeClr val="tx1">
                    <a:lumMod val="65000"/>
                    <a:lumOff val="35000"/>
                  </a:schemeClr>
                </a:solidFill>
                <a:cs typeface="Arial" panose="020B0604020202020204" pitchFamily="34" charset="0"/>
              </a:rPr>
              <a:t>(30126)</a:t>
            </a:r>
            <a:endParaRPr lang="ru-RU" dirty="0">
              <a:solidFill>
                <a:schemeClr val="tx1">
                  <a:lumMod val="65000"/>
                  <a:lumOff val="35000"/>
                </a:schemeClr>
              </a:solidFill>
              <a:cs typeface="Arial" panose="020B0604020202020204" pitchFamily="34" charset="0"/>
            </a:endParaRPr>
          </a:p>
          <a:p>
            <a:r>
              <a:rPr lang="ru-RU" dirty="0" smtClean="0">
                <a:solidFill>
                  <a:schemeClr val="tx1">
                    <a:lumMod val="65000"/>
                    <a:lumOff val="35000"/>
                  </a:schemeClr>
                </a:solidFill>
                <a:cs typeface="Arial" panose="020B0604020202020204" pitchFamily="34" charset="0"/>
              </a:rPr>
              <a:t>Очищающий </a:t>
            </a:r>
            <a:r>
              <a:rPr lang="ru-RU" dirty="0">
                <a:solidFill>
                  <a:schemeClr val="tx1">
                    <a:lumMod val="65000"/>
                    <a:lumOff val="35000"/>
                  </a:schemeClr>
                </a:solidFill>
                <a:cs typeface="Arial" panose="020B0604020202020204" pitchFamily="34" charset="0"/>
              </a:rPr>
              <a:t>гель для лица</a:t>
            </a:r>
          </a:p>
          <a:p>
            <a:pPr marL="0" indent="0">
              <a:buNone/>
            </a:pPr>
            <a:r>
              <a:rPr lang="ru-RU" dirty="0" smtClean="0">
                <a:solidFill>
                  <a:schemeClr val="tx1">
                    <a:lumMod val="65000"/>
                    <a:lumOff val="35000"/>
                  </a:schemeClr>
                </a:solidFill>
                <a:cs typeface="Arial" panose="020B0604020202020204" pitchFamily="34" charset="0"/>
              </a:rPr>
              <a:t>        «</a:t>
            </a:r>
            <a:r>
              <a:rPr lang="ru-RU" dirty="0">
                <a:solidFill>
                  <a:schemeClr val="tx1">
                    <a:lumMod val="65000"/>
                    <a:lumOff val="35000"/>
                  </a:schemeClr>
                </a:solidFill>
                <a:cs typeface="Arial" panose="020B0604020202020204" pitchFamily="34" charset="0"/>
              </a:rPr>
              <a:t>Чайное дерево» </a:t>
            </a:r>
            <a:r>
              <a:rPr lang="ru-RU" dirty="0" smtClean="0">
                <a:solidFill>
                  <a:schemeClr val="tx1">
                    <a:lumMod val="65000"/>
                    <a:lumOff val="35000"/>
                  </a:schemeClr>
                </a:solidFill>
                <a:cs typeface="Arial" panose="020B0604020202020204" pitchFamily="34" charset="0"/>
              </a:rPr>
              <a:t>(30153)</a:t>
            </a:r>
            <a:endParaRPr lang="ru-RU" dirty="0">
              <a:solidFill>
                <a:schemeClr val="tx1">
                  <a:lumMod val="65000"/>
                  <a:lumOff val="35000"/>
                </a:schemeClr>
              </a:solidFill>
              <a:cs typeface="Arial" panose="020B0604020202020204" pitchFamily="34" charset="0"/>
            </a:endParaRPr>
          </a:p>
          <a:p>
            <a:r>
              <a:rPr lang="ru-RU" dirty="0" smtClean="0">
                <a:solidFill>
                  <a:schemeClr val="tx1">
                    <a:lumMod val="65000"/>
                    <a:lumOff val="35000"/>
                  </a:schemeClr>
                </a:solidFill>
                <a:cs typeface="Arial" panose="020B0604020202020204" pitchFamily="34" charset="0"/>
              </a:rPr>
              <a:t>Крем </a:t>
            </a:r>
            <a:r>
              <a:rPr lang="ru-RU" dirty="0">
                <a:solidFill>
                  <a:schemeClr val="tx1">
                    <a:lumMod val="65000"/>
                    <a:lumOff val="35000"/>
                  </a:schemeClr>
                </a:solidFill>
                <a:cs typeface="Arial" panose="020B0604020202020204" pitchFamily="34" charset="0"/>
              </a:rPr>
              <a:t>для лица «Чайное дерево» (</a:t>
            </a:r>
            <a:r>
              <a:rPr lang="ru-RU" dirty="0" smtClean="0">
                <a:solidFill>
                  <a:schemeClr val="tx1">
                    <a:lumMod val="65000"/>
                    <a:lumOff val="35000"/>
                  </a:schemeClr>
                </a:solidFill>
                <a:cs typeface="Arial" panose="020B0604020202020204" pitchFamily="34" charset="0"/>
              </a:rPr>
              <a:t>30124)</a:t>
            </a:r>
            <a:endParaRPr lang="ru-RU" sz="400" dirty="0" smtClean="0">
              <a:solidFill>
                <a:schemeClr val="tx1">
                  <a:lumMod val="65000"/>
                  <a:lumOff val="35000"/>
                </a:schemeClr>
              </a:solidFill>
              <a:cs typeface="Arial" panose="020B0604020202020204" pitchFamily="34" charset="0"/>
            </a:endParaRPr>
          </a:p>
        </p:txBody>
      </p:sp>
      <p:sp>
        <p:nvSpPr>
          <p:cNvPr id="10" name="Rectangle 9"/>
          <p:cNvSpPr/>
          <p:nvPr/>
        </p:nvSpPr>
        <p:spPr>
          <a:xfrm>
            <a:off x="575556" y="18505"/>
            <a:ext cx="7560840" cy="430887"/>
          </a:xfrm>
          <a:prstGeom prst="rect">
            <a:avLst/>
          </a:prstGeom>
        </p:spPr>
        <p:txBody>
          <a:bodyPr wrap="square">
            <a:spAutoFit/>
          </a:bodyPr>
          <a:lstStyle/>
          <a:p>
            <a:r>
              <a:rPr lang="ru-RU" sz="2200" b="1" dirty="0" smtClean="0">
                <a:solidFill>
                  <a:schemeClr val="tx1">
                    <a:lumMod val="65000"/>
                    <a:lumOff val="35000"/>
                  </a:schemeClr>
                </a:solidFill>
                <a:cs typeface="Arial" panose="020B0604020202020204" pitchFamily="34" charset="0"/>
              </a:rPr>
              <a:t>Антибактериальное </a:t>
            </a:r>
            <a:r>
              <a:rPr lang="ru-RU" sz="2200" b="1" dirty="0">
                <a:solidFill>
                  <a:schemeClr val="tx1">
                    <a:lumMod val="65000"/>
                    <a:lumOff val="35000"/>
                  </a:schemeClr>
                </a:solidFill>
                <a:cs typeface="Arial" panose="020B0604020202020204" pitchFamily="34" charset="0"/>
              </a:rPr>
              <a:t>средство «Чайное дерево</a:t>
            </a:r>
            <a:r>
              <a:rPr lang="ru-RU" sz="2200" b="1" dirty="0" smtClean="0">
                <a:solidFill>
                  <a:schemeClr val="tx1">
                    <a:lumMod val="65000"/>
                    <a:lumOff val="35000"/>
                  </a:schemeClr>
                </a:solidFill>
                <a:cs typeface="Arial" panose="020B0604020202020204" pitchFamily="34" charset="0"/>
              </a:rPr>
              <a:t>»</a:t>
            </a:r>
            <a:endParaRPr lang="en-US" sz="2200" b="1" dirty="0">
              <a:solidFill>
                <a:schemeClr val="tx1">
                  <a:lumMod val="65000"/>
                  <a:lumOff val="35000"/>
                </a:schemeClr>
              </a:solidFill>
              <a:cs typeface="Arial" panose="020B0604020202020204" pitchFamily="34" charset="0"/>
            </a:endParaRPr>
          </a:p>
        </p:txBody>
      </p:sp>
      <p:sp>
        <p:nvSpPr>
          <p:cNvPr id="9" name="Title 1"/>
          <p:cNvSpPr txBox="1">
            <a:spLocks/>
          </p:cNvSpPr>
          <p:nvPr/>
        </p:nvSpPr>
        <p:spPr>
          <a:xfrm>
            <a:off x="691607" y="4764943"/>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82 - 83</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ctangle 7"/>
          <p:cNvSpPr/>
          <p:nvPr/>
        </p:nvSpPr>
        <p:spPr>
          <a:xfrm>
            <a:off x="-698500" y="2796531"/>
            <a:ext cx="4572000" cy="461665"/>
          </a:xfrm>
          <a:prstGeom prst="rect">
            <a:avLst/>
          </a:prstGeom>
        </p:spPr>
        <p:txBody>
          <a:bodyPr>
            <a:spAutoFit/>
          </a:bodyPr>
          <a:lstStyle/>
          <a:p>
            <a:pPr algn="ctr"/>
            <a:r>
              <a:rPr lang="ru-RU" dirty="0">
                <a:solidFill>
                  <a:srgbClr val="595959"/>
                </a:solidFill>
              </a:rPr>
              <a:t> </a:t>
            </a:r>
          </a:p>
          <a:p>
            <a:pPr algn="ctr"/>
            <a:endParaRPr lang="ru-RU" sz="600" dirty="0">
              <a:solidFill>
                <a:srgbClr val="595959"/>
              </a:solidFill>
            </a:endParaRPr>
          </a:p>
        </p:txBody>
      </p:sp>
    </p:spTree>
    <p:extLst>
      <p:ext uri="{BB962C8B-B14F-4D97-AF65-F5344CB8AC3E}">
        <p14:creationId xmlns:p14="http://schemas.microsoft.com/office/powerpoint/2010/main" val="31313511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3608" y="1599642"/>
            <a:ext cx="7772400" cy="1728192"/>
          </a:xfrm>
        </p:spPr>
        <p:txBody>
          <a:bodyPr/>
          <a:lstStyle/>
          <a:p>
            <a:pPr marL="0" indent="0"/>
            <a:r>
              <a:rPr lang="ru-RU" dirty="0" smtClean="0">
                <a:solidFill>
                  <a:prstClr val="black">
                    <a:lumMod val="65000"/>
                    <a:lumOff val="35000"/>
                  </a:prstClr>
                </a:solidFill>
                <a:latin typeface="+mn-lt"/>
                <a:cs typeface="Arial" panose="020B0604020202020204" pitchFamily="34" charset="0"/>
              </a:rPr>
              <a:t> </a:t>
            </a:r>
            <a:r>
              <a:rPr lang="ru-RU" b="1" dirty="0" smtClean="0">
                <a:solidFill>
                  <a:srgbClr val="EEECE1">
                    <a:lumMod val="50000"/>
                  </a:srgbClr>
                </a:solidFill>
                <a:latin typeface="+mn-lt"/>
                <a:cs typeface="Arial" panose="020B0604020202020204" pitchFamily="34" charset="0"/>
              </a:rPr>
              <a:t>Какая трендовая летняя коллекция</a:t>
            </a:r>
            <a:br>
              <a:rPr lang="ru-RU" b="1" dirty="0" smtClean="0">
                <a:solidFill>
                  <a:srgbClr val="EEECE1">
                    <a:lumMod val="50000"/>
                  </a:srgbClr>
                </a:solidFill>
                <a:latin typeface="+mn-lt"/>
                <a:cs typeface="Arial" panose="020B0604020202020204" pitchFamily="34" charset="0"/>
              </a:rPr>
            </a:br>
            <a:r>
              <a:rPr lang="ru-RU" dirty="0" smtClean="0">
                <a:solidFill>
                  <a:prstClr val="black">
                    <a:lumMod val="65000"/>
                    <a:lumOff val="35000"/>
                  </a:prstClr>
                </a:solidFill>
                <a:latin typeface="+mn-lt"/>
                <a:cs typeface="Arial" panose="020B0604020202020204" pitchFamily="34" charset="0"/>
              </a:rPr>
              <a:t>выходит в рамках</a:t>
            </a:r>
            <a:r>
              <a:rPr lang="ru-RU" b="1" dirty="0">
                <a:solidFill>
                  <a:srgbClr val="EEECE1">
                    <a:lumMod val="50000"/>
                  </a:srgbClr>
                </a:solidFill>
                <a:latin typeface="+mn-lt"/>
                <a:cs typeface="Arial" panose="020B0604020202020204" pitchFamily="34" charset="0"/>
              </a:rPr>
              <a:t/>
            </a:r>
            <a:br>
              <a:rPr lang="ru-RU" b="1" dirty="0">
                <a:solidFill>
                  <a:srgbClr val="EEECE1">
                    <a:lumMod val="50000"/>
                  </a:srgbClr>
                </a:solidFill>
                <a:latin typeface="+mn-lt"/>
                <a:cs typeface="Arial" panose="020B0604020202020204" pitchFamily="34" charset="0"/>
              </a:rPr>
            </a:br>
            <a:r>
              <a:rPr lang="ru-RU" dirty="0" smtClean="0">
                <a:solidFill>
                  <a:prstClr val="black">
                    <a:lumMod val="65000"/>
                    <a:lumOff val="35000"/>
                  </a:prstClr>
                </a:solidFill>
                <a:latin typeface="+mn-lt"/>
                <a:cs typeface="Arial" panose="020B0604020202020204" pitchFamily="34" charset="0"/>
              </a:rPr>
              <a:t>бренда </a:t>
            </a:r>
            <a:r>
              <a:rPr lang="en-US" dirty="0" smtClean="0">
                <a:solidFill>
                  <a:prstClr val="black">
                    <a:lumMod val="65000"/>
                    <a:lumOff val="35000"/>
                  </a:prstClr>
                </a:solidFill>
                <a:latin typeface="+mn-lt"/>
                <a:cs typeface="Arial" panose="020B0604020202020204" pitchFamily="34" charset="0"/>
              </a:rPr>
              <a:t>The ONE</a:t>
            </a:r>
            <a:r>
              <a:rPr lang="ru-RU" dirty="0" smtClean="0">
                <a:solidFill>
                  <a:prstClr val="black">
                    <a:lumMod val="65000"/>
                    <a:lumOff val="35000"/>
                  </a:prstClr>
                </a:solidFill>
                <a:latin typeface="+mn-lt"/>
                <a:cs typeface="Arial" panose="020B0604020202020204" pitchFamily="34" charset="0"/>
              </a:rPr>
              <a:t> ?</a:t>
            </a:r>
            <a:endParaRPr lang="ru-RU" dirty="0">
              <a:latin typeface="+mn-lt"/>
            </a:endParaRPr>
          </a:p>
        </p:txBody>
      </p:sp>
    </p:spTree>
    <p:extLst>
      <p:ext uri="{BB962C8B-B14F-4D97-AF65-F5344CB8AC3E}">
        <p14:creationId xmlns:p14="http://schemas.microsoft.com/office/powerpoint/2010/main" val="32282245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99592" y="915566"/>
            <a:ext cx="7128792" cy="32856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09940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a:off x="4287970" y="2609708"/>
            <a:ext cx="4451083" cy="594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10800000">
            <a:off x="4172541" y="3203774"/>
            <a:ext cx="4566513" cy="648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a:off x="4287971" y="2069648"/>
            <a:ext cx="4451083" cy="543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a:off x="4287971" y="1551776"/>
            <a:ext cx="4451083" cy="463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a:off x="4287970" y="989529"/>
            <a:ext cx="4451084" cy="485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505590" y="1005576"/>
            <a:ext cx="4170866" cy="769441"/>
          </a:xfrm>
          <a:prstGeom prst="rect">
            <a:avLst/>
          </a:prstGeom>
          <a:noFill/>
        </p:spPr>
        <p:txBody>
          <a:bodyPr wrap="square" rtlCol="0">
            <a:spAutoFit/>
          </a:bodyPr>
          <a:lstStyle/>
          <a:p>
            <a:r>
              <a:rPr lang="ru-RU" sz="2200" dirty="0" err="1" smtClean="0">
                <a:solidFill>
                  <a:schemeClr val="tx1">
                    <a:lumMod val="65000"/>
                    <a:lumOff val="35000"/>
                  </a:schemeClr>
                </a:solidFill>
                <a:cs typeface="Arial" panose="020B0604020202020204" pitchFamily="34" charset="0"/>
              </a:rPr>
              <a:t>Суперпредложение</a:t>
            </a:r>
            <a:r>
              <a:rPr lang="ru-RU" sz="2200" dirty="0" smtClean="0">
                <a:solidFill>
                  <a:schemeClr val="tx1">
                    <a:lumMod val="65000"/>
                    <a:lumOff val="35000"/>
                  </a:schemeClr>
                </a:solidFill>
                <a:cs typeface="Arial" panose="020B0604020202020204" pitchFamily="34" charset="0"/>
              </a:rPr>
              <a:t> в начале каталога</a:t>
            </a:r>
            <a:endParaRPr lang="ru-RU" sz="2200" dirty="0">
              <a:solidFill>
                <a:schemeClr val="tx1">
                  <a:lumMod val="65000"/>
                  <a:lumOff val="35000"/>
                </a:schemeClr>
              </a:solidFill>
              <a:cs typeface="Arial" panose="020B0604020202020204" pitchFamily="34" charset="0"/>
            </a:endParaRPr>
          </a:p>
        </p:txBody>
      </p:sp>
      <p:sp>
        <p:nvSpPr>
          <p:cNvPr id="13" name="TextBox 12"/>
          <p:cNvSpPr txBox="1"/>
          <p:nvPr/>
        </p:nvSpPr>
        <p:spPr>
          <a:xfrm>
            <a:off x="4514965" y="1707655"/>
            <a:ext cx="3768822" cy="430887"/>
          </a:xfrm>
          <a:prstGeom prst="rect">
            <a:avLst/>
          </a:prstGeom>
          <a:noFill/>
        </p:spPr>
        <p:txBody>
          <a:bodyPr wrap="square" rtlCol="0">
            <a:spAutoFit/>
          </a:bodyPr>
          <a:lstStyle/>
          <a:p>
            <a:r>
              <a:rPr lang="ru-RU" sz="2200" dirty="0" smtClean="0">
                <a:solidFill>
                  <a:schemeClr val="tx1">
                    <a:lumMod val="65000"/>
                    <a:lumOff val="35000"/>
                  </a:schemeClr>
                </a:solidFill>
                <a:cs typeface="Arial" panose="020B0604020202020204" pitchFamily="34" charset="0"/>
              </a:rPr>
              <a:t>Драйвер каталога</a:t>
            </a:r>
            <a:endParaRPr lang="ru-RU" sz="2200" dirty="0">
              <a:solidFill>
                <a:schemeClr val="tx1">
                  <a:lumMod val="65000"/>
                  <a:lumOff val="35000"/>
                </a:schemeClr>
              </a:solidFill>
              <a:cs typeface="Arial" panose="020B0604020202020204" pitchFamily="34" charset="0"/>
            </a:endParaRPr>
          </a:p>
        </p:txBody>
      </p:sp>
      <p:sp>
        <p:nvSpPr>
          <p:cNvPr id="14" name="TextBox 13"/>
          <p:cNvSpPr txBox="1"/>
          <p:nvPr/>
        </p:nvSpPr>
        <p:spPr>
          <a:xfrm>
            <a:off x="4512126" y="2102682"/>
            <a:ext cx="4226927" cy="769441"/>
          </a:xfrm>
          <a:prstGeom prst="rect">
            <a:avLst/>
          </a:prstGeom>
          <a:noFill/>
        </p:spPr>
        <p:txBody>
          <a:bodyPr wrap="square" rtlCol="0">
            <a:spAutoFit/>
          </a:bodyPr>
          <a:lstStyle/>
          <a:p>
            <a:r>
              <a:rPr lang="ru-RU" sz="2200" dirty="0" smtClean="0">
                <a:solidFill>
                  <a:schemeClr val="tx1">
                    <a:lumMod val="65000"/>
                    <a:lumOff val="35000"/>
                  </a:schemeClr>
                </a:solidFill>
                <a:cs typeface="Arial" panose="020B0604020202020204" pitchFamily="34" charset="0"/>
              </a:rPr>
              <a:t>Суперпредложени</a:t>
            </a:r>
            <a:r>
              <a:rPr lang="ru-RU" sz="2200" dirty="0">
                <a:solidFill>
                  <a:schemeClr val="tx1">
                    <a:lumMod val="65000"/>
                    <a:lumOff val="35000"/>
                  </a:schemeClr>
                </a:solidFill>
                <a:cs typeface="Arial" panose="020B0604020202020204" pitchFamily="34" charset="0"/>
              </a:rPr>
              <a:t>е</a:t>
            </a:r>
            <a:r>
              <a:rPr lang="ru-RU" sz="2200" dirty="0" smtClean="0">
                <a:solidFill>
                  <a:schemeClr val="tx1">
                    <a:lumMod val="65000"/>
                    <a:lumOff val="35000"/>
                  </a:schemeClr>
                </a:solidFill>
                <a:cs typeface="Arial" panose="020B0604020202020204" pitchFamily="34" charset="0"/>
              </a:rPr>
              <a:t> в </a:t>
            </a:r>
            <a:r>
              <a:rPr lang="ru-RU" sz="2200" dirty="0">
                <a:solidFill>
                  <a:schemeClr val="tx1">
                    <a:lumMod val="65000"/>
                    <a:lumOff val="35000"/>
                  </a:schemeClr>
                </a:solidFill>
                <a:cs typeface="Arial" panose="020B0604020202020204" pitchFamily="34" charset="0"/>
              </a:rPr>
              <a:t>конце </a:t>
            </a:r>
            <a:r>
              <a:rPr lang="ru-RU" sz="2200" dirty="0" smtClean="0">
                <a:solidFill>
                  <a:schemeClr val="tx1">
                    <a:lumMod val="65000"/>
                    <a:lumOff val="35000"/>
                  </a:schemeClr>
                </a:solidFill>
                <a:cs typeface="Arial" panose="020B0604020202020204" pitchFamily="34" charset="0"/>
              </a:rPr>
              <a:t>каталога</a:t>
            </a:r>
            <a:endParaRPr lang="ru-RU" sz="2200" dirty="0">
              <a:solidFill>
                <a:schemeClr val="tx1">
                  <a:lumMod val="65000"/>
                  <a:lumOff val="35000"/>
                </a:schemeClr>
              </a:solidFill>
              <a:cs typeface="Arial" panose="020B0604020202020204" pitchFamily="34" charset="0"/>
            </a:endParaRPr>
          </a:p>
        </p:txBody>
      </p:sp>
      <p:sp>
        <p:nvSpPr>
          <p:cNvPr id="21" name="TextBox 20"/>
          <p:cNvSpPr txBox="1"/>
          <p:nvPr/>
        </p:nvSpPr>
        <p:spPr>
          <a:xfrm>
            <a:off x="4499992" y="3328771"/>
            <a:ext cx="4032448" cy="769441"/>
          </a:xfrm>
          <a:prstGeom prst="rect">
            <a:avLst/>
          </a:prstGeom>
          <a:noFill/>
        </p:spPr>
        <p:txBody>
          <a:bodyPr wrap="square" rtlCol="0">
            <a:spAutoFit/>
          </a:bodyPr>
          <a:lstStyle/>
          <a:p>
            <a:r>
              <a:rPr lang="ru-RU" sz="2200" dirty="0" smtClean="0">
                <a:solidFill>
                  <a:schemeClr val="tx1">
                    <a:lumMod val="65000"/>
                    <a:lumOff val="35000"/>
                  </a:schemeClr>
                </a:solidFill>
                <a:cs typeface="Arial" panose="020B0604020202020204" pitchFamily="34" charset="0"/>
              </a:rPr>
              <a:t>Предложение на задней обложке каталога</a:t>
            </a:r>
            <a:endParaRPr lang="ru-RU" sz="2200" dirty="0">
              <a:solidFill>
                <a:schemeClr val="tx1">
                  <a:lumMod val="65000"/>
                  <a:lumOff val="35000"/>
                </a:schemeClr>
              </a:solidFill>
              <a:cs typeface="Arial" panose="020B0604020202020204" pitchFamily="34" charset="0"/>
            </a:endParaRPr>
          </a:p>
        </p:txBody>
      </p:sp>
      <p:sp>
        <p:nvSpPr>
          <p:cNvPr id="23" name="Rectangle 22"/>
          <p:cNvSpPr/>
          <p:nvPr/>
        </p:nvSpPr>
        <p:spPr>
          <a:xfrm>
            <a:off x="241256" y="119703"/>
            <a:ext cx="7211064" cy="677108"/>
          </a:xfrm>
          <a:prstGeom prst="rect">
            <a:avLst/>
          </a:prstGeom>
        </p:spPr>
        <p:txBody>
          <a:bodyPr wrap="square">
            <a:spAutoFit/>
          </a:bodyPr>
          <a:lstStyle/>
          <a:p>
            <a:r>
              <a:rPr lang="ru-RU" sz="3800" dirty="0" smtClean="0">
                <a:solidFill>
                  <a:schemeClr val="tx1">
                    <a:lumMod val="65000"/>
                    <a:lumOff val="35000"/>
                  </a:schemeClr>
                </a:solidFill>
                <a:cs typeface="Arial" panose="020B0604020202020204" pitchFamily="34" charset="0"/>
              </a:rPr>
              <a:t>ФОКУС КАТАЛОГА</a:t>
            </a:r>
            <a:endParaRPr lang="en-US" sz="3800" dirty="0">
              <a:solidFill>
                <a:schemeClr val="tx1">
                  <a:lumMod val="65000"/>
                  <a:lumOff val="35000"/>
                </a:schemeClr>
              </a:solidFill>
              <a:cs typeface="Arial" panose="020B0604020202020204" pitchFamily="34" charset="0"/>
            </a:endParaRPr>
          </a:p>
        </p:txBody>
      </p:sp>
      <p:sp>
        <p:nvSpPr>
          <p:cNvPr id="15" name="TextBox 14"/>
          <p:cNvSpPr txBox="1"/>
          <p:nvPr/>
        </p:nvSpPr>
        <p:spPr>
          <a:xfrm>
            <a:off x="4499993" y="2943328"/>
            <a:ext cx="4388485" cy="430887"/>
          </a:xfrm>
          <a:prstGeom prst="rect">
            <a:avLst/>
          </a:prstGeom>
          <a:noFill/>
        </p:spPr>
        <p:txBody>
          <a:bodyPr wrap="square" rtlCol="0">
            <a:spAutoFit/>
          </a:bodyPr>
          <a:lstStyle/>
          <a:p>
            <a:r>
              <a:rPr lang="ru-RU" sz="2200" dirty="0">
                <a:solidFill>
                  <a:schemeClr val="tx1">
                    <a:lumMod val="65000"/>
                    <a:lumOff val="35000"/>
                  </a:schemeClr>
                </a:solidFill>
                <a:cs typeface="Arial" panose="020B0604020202020204" pitchFamily="34" charset="0"/>
              </a:rPr>
              <a:t>Главные продукты каталога</a:t>
            </a:r>
          </a:p>
        </p:txBody>
      </p:sp>
      <p:pic>
        <p:nvPicPr>
          <p:cNvPr id="2" name="Picture 1"/>
          <p:cNvPicPr>
            <a:picLocks noChangeAspect="1"/>
          </p:cNvPicPr>
          <p:nvPr/>
        </p:nvPicPr>
        <p:blipFill>
          <a:blip r:embed="rId8"/>
          <a:stretch>
            <a:fillRect/>
          </a:stretch>
        </p:blipFill>
        <p:spPr>
          <a:xfrm>
            <a:off x="917610" y="1005576"/>
            <a:ext cx="3445091" cy="3195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5563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700526" y="729244"/>
            <a:ext cx="6407894" cy="1698489"/>
          </a:xfrm>
        </p:spPr>
        <p:txBody>
          <a:bodyPr>
            <a:noAutofit/>
          </a:bodyPr>
          <a:lstStyle/>
          <a:p>
            <a:pPr>
              <a:lnSpc>
                <a:spcPct val="150000"/>
              </a:lnSpc>
              <a:spcBef>
                <a:spcPts val="0"/>
              </a:spcBef>
            </a:pPr>
            <a:r>
              <a:rPr lang="ru-RU" sz="1200" dirty="0">
                <a:solidFill>
                  <a:srgbClr val="595959"/>
                </a:solidFill>
              </a:rPr>
              <a:t>Бренд </a:t>
            </a:r>
            <a:r>
              <a:rPr lang="en-US" sz="1200" dirty="0">
                <a:solidFill>
                  <a:srgbClr val="595959"/>
                </a:solidFill>
              </a:rPr>
              <a:t>The ONE</a:t>
            </a:r>
            <a:r>
              <a:rPr lang="ru-RU" sz="1200" dirty="0">
                <a:solidFill>
                  <a:srgbClr val="595959"/>
                </a:solidFill>
              </a:rPr>
              <a:t> – это подиумная косметика по доступной цене</a:t>
            </a:r>
            <a:r>
              <a:rPr lang="ru-RU" sz="1200" dirty="0" smtClean="0">
                <a:solidFill>
                  <a:srgbClr val="595959"/>
                </a:solidFill>
              </a:rPr>
              <a:t>.</a:t>
            </a:r>
          </a:p>
          <a:p>
            <a:pPr marL="0" indent="0">
              <a:lnSpc>
                <a:spcPct val="150000"/>
              </a:lnSpc>
              <a:spcBef>
                <a:spcPts val="0"/>
              </a:spcBef>
              <a:buNone/>
            </a:pPr>
            <a:endParaRPr lang="ru-RU" sz="200" dirty="0">
              <a:solidFill>
                <a:srgbClr val="595959"/>
              </a:solidFill>
            </a:endParaRPr>
          </a:p>
          <a:p>
            <a:pPr>
              <a:lnSpc>
                <a:spcPct val="150000"/>
              </a:lnSpc>
              <a:spcBef>
                <a:spcPts val="0"/>
              </a:spcBef>
            </a:pPr>
            <a:r>
              <a:rPr lang="ru-RU" sz="1200" dirty="0">
                <a:solidFill>
                  <a:srgbClr val="595959"/>
                </a:solidFill>
              </a:rPr>
              <a:t>Оттенки лака созданы с учетом ультра-модных трендов </a:t>
            </a:r>
            <a:r>
              <a:rPr lang="ru-RU" sz="1200" dirty="0" smtClean="0">
                <a:solidFill>
                  <a:srgbClr val="595959"/>
                </a:solidFill>
              </a:rPr>
              <a:t>лета</a:t>
            </a:r>
            <a:r>
              <a:rPr lang="en-US" sz="1200" dirty="0">
                <a:solidFill>
                  <a:srgbClr val="595959"/>
                </a:solidFill>
              </a:rPr>
              <a:t>.</a:t>
            </a:r>
            <a:endParaRPr lang="ru-RU" sz="1200" dirty="0">
              <a:solidFill>
                <a:srgbClr val="595959"/>
              </a:solidFill>
            </a:endParaRPr>
          </a:p>
          <a:p>
            <a:pPr>
              <a:lnSpc>
                <a:spcPct val="150000"/>
              </a:lnSpc>
              <a:spcBef>
                <a:spcPts val="0"/>
              </a:spcBef>
            </a:pPr>
            <a:r>
              <a:rPr lang="ru-RU" sz="1200" dirty="0">
                <a:solidFill>
                  <a:srgbClr val="595959"/>
                </a:solidFill>
              </a:rPr>
              <a:t>Морские оттенки присутствуют в коллекциях люкс-брендов.</a:t>
            </a:r>
          </a:p>
          <a:p>
            <a:pPr>
              <a:lnSpc>
                <a:spcPct val="150000"/>
              </a:lnSpc>
              <a:spcBef>
                <a:spcPts val="0"/>
              </a:spcBef>
            </a:pPr>
            <a:r>
              <a:rPr lang="ru-RU" sz="1200" dirty="0">
                <a:solidFill>
                  <a:srgbClr val="595959"/>
                </a:solidFill>
              </a:rPr>
              <a:t>Оттенок- хамелеон  меняет цвет в зависимости от  угла </a:t>
            </a:r>
            <a:r>
              <a:rPr lang="ru-RU" sz="1200" dirty="0" smtClean="0">
                <a:solidFill>
                  <a:srgbClr val="595959"/>
                </a:solidFill>
              </a:rPr>
              <a:t>зрения</a:t>
            </a:r>
            <a:r>
              <a:rPr lang="en-US" sz="1200" dirty="0" smtClean="0">
                <a:solidFill>
                  <a:srgbClr val="595959"/>
                </a:solidFill>
              </a:rPr>
              <a:t>/</a:t>
            </a:r>
            <a:endParaRPr lang="ru-RU" sz="1200" dirty="0">
              <a:solidFill>
                <a:srgbClr val="595959"/>
              </a:solidFill>
            </a:endParaRPr>
          </a:p>
          <a:p>
            <a:pPr>
              <a:lnSpc>
                <a:spcPct val="150000"/>
              </a:lnSpc>
              <a:spcBef>
                <a:spcPts val="0"/>
              </a:spcBef>
            </a:pPr>
            <a:r>
              <a:rPr lang="ru-RU" sz="1200" dirty="0">
                <a:solidFill>
                  <a:srgbClr val="595959"/>
                </a:solidFill>
              </a:rPr>
              <a:t>Вы можете комбинировать цвета коллекции </a:t>
            </a:r>
            <a:r>
              <a:rPr lang="ru-RU" sz="1200" dirty="0" smtClean="0">
                <a:solidFill>
                  <a:srgbClr val="595959"/>
                </a:solidFill>
              </a:rPr>
              <a:t>для </a:t>
            </a:r>
            <a:r>
              <a:rPr lang="ru-RU" sz="1200" dirty="0">
                <a:solidFill>
                  <a:srgbClr val="595959"/>
                </a:solidFill>
              </a:rPr>
              <a:t>создания уникального дизайна </a:t>
            </a:r>
            <a:r>
              <a:rPr lang="ru-RU" sz="1200" dirty="0" smtClean="0">
                <a:solidFill>
                  <a:srgbClr val="595959"/>
                </a:solidFill>
              </a:rPr>
              <a:t>ногтей</a:t>
            </a:r>
            <a:r>
              <a:rPr lang="en-US" sz="1200" dirty="0" smtClean="0">
                <a:solidFill>
                  <a:srgbClr val="595959"/>
                </a:solidFill>
              </a:rPr>
              <a:t>.</a:t>
            </a:r>
            <a:endParaRPr lang="ru-RU" sz="1200" dirty="0">
              <a:solidFill>
                <a:srgbClr val="595959"/>
              </a:solidFill>
            </a:endParaRPr>
          </a:p>
          <a:p>
            <a:pPr>
              <a:lnSpc>
                <a:spcPct val="150000"/>
              </a:lnSpc>
            </a:pPr>
            <a:endParaRPr lang="ru-RU" sz="1200" dirty="0">
              <a:solidFill>
                <a:srgbClr val="595959"/>
              </a:solidFill>
              <a:ea typeface="Calibri" panose="020F0502020204030204" pitchFamily="34" charset="0"/>
              <a:cs typeface="Times New Roman" panose="02020603050405020304" pitchFamily="18" charset="0"/>
            </a:endParaRPr>
          </a:p>
        </p:txBody>
      </p:sp>
      <p:sp>
        <p:nvSpPr>
          <p:cNvPr id="9" name="Title 1"/>
          <p:cNvSpPr txBox="1">
            <a:spLocks/>
          </p:cNvSpPr>
          <p:nvPr/>
        </p:nvSpPr>
        <p:spPr>
          <a:xfrm>
            <a:off x="700745" y="4634116"/>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6 - 7</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ctangle 10"/>
          <p:cNvSpPr/>
          <p:nvPr/>
        </p:nvSpPr>
        <p:spPr>
          <a:xfrm>
            <a:off x="690501" y="3867894"/>
            <a:ext cx="1594420" cy="900246"/>
          </a:xfrm>
          <a:prstGeom prst="rect">
            <a:avLst/>
          </a:prstGeom>
        </p:spPr>
        <p:txBody>
          <a:bodyPr wrap="square">
            <a:spAutoFit/>
          </a:bodyPr>
          <a:lstStyle/>
          <a:p>
            <a:pPr algn="ctr"/>
            <a:r>
              <a:rPr lang="ru-RU" sz="1050" dirty="0" smtClean="0">
                <a:solidFill>
                  <a:srgbClr val="595959"/>
                </a:solidFill>
              </a:rPr>
              <a:t> </a:t>
            </a:r>
            <a:r>
              <a:rPr lang="ru-RU" sz="1050" dirty="0">
                <a:solidFill>
                  <a:srgbClr val="595959"/>
                </a:solidFill>
              </a:rPr>
              <a:t>Стойкий лак для ногтей </a:t>
            </a:r>
            <a:r>
              <a:rPr lang="ru-RU" sz="1050" dirty="0" err="1">
                <a:solidFill>
                  <a:srgbClr val="595959"/>
                </a:solidFill>
              </a:rPr>
              <a:t>The</a:t>
            </a:r>
            <a:r>
              <a:rPr lang="ru-RU" sz="1050" dirty="0">
                <a:solidFill>
                  <a:srgbClr val="595959"/>
                </a:solidFill>
              </a:rPr>
              <a:t> </a:t>
            </a:r>
            <a:r>
              <a:rPr lang="ru-RU" sz="1050" dirty="0" smtClean="0">
                <a:solidFill>
                  <a:srgbClr val="595959"/>
                </a:solidFill>
              </a:rPr>
              <a:t>ONE</a:t>
            </a:r>
          </a:p>
          <a:p>
            <a:pPr algn="ctr"/>
            <a:r>
              <a:rPr lang="ru-RU" sz="1050" dirty="0" smtClean="0">
                <a:solidFill>
                  <a:srgbClr val="595959"/>
                </a:solidFill>
              </a:rPr>
              <a:t>Коды </a:t>
            </a:r>
          </a:p>
          <a:p>
            <a:pPr algn="ctr"/>
            <a:r>
              <a:rPr lang="ru-RU" sz="1050" dirty="0" smtClean="0">
                <a:solidFill>
                  <a:srgbClr val="595959"/>
                </a:solidFill>
              </a:rPr>
              <a:t>32707 – 32710, 33126</a:t>
            </a:r>
          </a:p>
          <a:p>
            <a:pPr algn="ctr"/>
            <a:endParaRPr lang="ru-RU" sz="1050" dirty="0" smtClean="0">
              <a:solidFill>
                <a:srgbClr val="595959"/>
              </a:solidFill>
            </a:endParaRPr>
          </a:p>
        </p:txBody>
      </p:sp>
      <p:sp>
        <p:nvSpPr>
          <p:cNvPr id="2" name="Rectangle 1"/>
          <p:cNvSpPr/>
          <p:nvPr/>
        </p:nvSpPr>
        <p:spPr>
          <a:xfrm>
            <a:off x="467544" y="61069"/>
            <a:ext cx="7800308" cy="707886"/>
          </a:xfrm>
          <a:prstGeom prst="rect">
            <a:avLst/>
          </a:prstGeom>
        </p:spPr>
        <p:txBody>
          <a:bodyPr wrap="square">
            <a:spAutoFit/>
          </a:bodyPr>
          <a:lstStyle/>
          <a:p>
            <a:r>
              <a:rPr lang="ru-RU" sz="2000" b="1" dirty="0" smtClean="0">
                <a:solidFill>
                  <a:srgbClr val="595959"/>
                </a:solidFill>
              </a:rPr>
              <a:t>Стойкие </a:t>
            </a:r>
            <a:r>
              <a:rPr lang="ru-RU" sz="2000" b="1" dirty="0">
                <a:solidFill>
                  <a:srgbClr val="595959"/>
                </a:solidFill>
              </a:rPr>
              <a:t>лак для ногтей </a:t>
            </a:r>
            <a:r>
              <a:rPr lang="ru-RU" sz="2000" b="1" dirty="0" err="1" smtClean="0">
                <a:solidFill>
                  <a:srgbClr val="595959"/>
                </a:solidFill>
              </a:rPr>
              <a:t>The</a:t>
            </a:r>
            <a:r>
              <a:rPr lang="ru-RU" sz="2000" b="1" dirty="0" smtClean="0">
                <a:solidFill>
                  <a:srgbClr val="595959"/>
                </a:solidFill>
              </a:rPr>
              <a:t> ONE и тени-карандаш </a:t>
            </a:r>
            <a:r>
              <a:rPr lang="ru-RU" sz="2000" b="1" dirty="0">
                <a:solidFill>
                  <a:srgbClr val="595959"/>
                </a:solidFill>
              </a:rPr>
              <a:t>для век </a:t>
            </a:r>
            <a:r>
              <a:rPr lang="ru-RU" sz="2000" b="1" dirty="0" err="1">
                <a:solidFill>
                  <a:srgbClr val="595959"/>
                </a:solidFill>
              </a:rPr>
              <a:t>The</a:t>
            </a:r>
            <a:r>
              <a:rPr lang="ru-RU" sz="2000" b="1" dirty="0">
                <a:solidFill>
                  <a:srgbClr val="595959"/>
                </a:solidFill>
              </a:rPr>
              <a:t> ONE </a:t>
            </a:r>
            <a:r>
              <a:rPr lang="ru-RU" sz="2000" b="1" dirty="0" err="1">
                <a:solidFill>
                  <a:srgbClr val="595959"/>
                </a:solidFill>
              </a:rPr>
              <a:t>Colour</a:t>
            </a:r>
            <a:r>
              <a:rPr lang="ru-RU" sz="2000" b="1" dirty="0">
                <a:solidFill>
                  <a:srgbClr val="595959"/>
                </a:solidFill>
              </a:rPr>
              <a:t> </a:t>
            </a:r>
            <a:r>
              <a:rPr lang="ru-RU" sz="2000" b="1" dirty="0" err="1">
                <a:solidFill>
                  <a:srgbClr val="595959"/>
                </a:solidFill>
              </a:rPr>
              <a:t>Unlimited</a:t>
            </a:r>
            <a:endParaRPr lang="ru-RU" sz="2000" b="1" dirty="0">
              <a:solidFill>
                <a:srgbClr val="595959"/>
              </a:solidFill>
            </a:endParaRPr>
          </a:p>
        </p:txBody>
      </p:sp>
      <p:sp>
        <p:nvSpPr>
          <p:cNvPr id="10" name="Content Placeholder 5"/>
          <p:cNvSpPr>
            <a:spLocks noGrp="1"/>
          </p:cNvSpPr>
          <p:nvPr>
            <p:ph idx="11"/>
          </p:nvPr>
        </p:nvSpPr>
        <p:spPr>
          <a:xfrm>
            <a:off x="5907820" y="2515727"/>
            <a:ext cx="3127858" cy="2492258"/>
          </a:xfrm>
        </p:spPr>
        <p:txBody>
          <a:bodyPr/>
          <a:lstStyle/>
          <a:p>
            <a:pPr marL="0" indent="0">
              <a:buNone/>
            </a:pPr>
            <a:r>
              <a:rPr lang="ru-RU" sz="1600" b="1" dirty="0">
                <a:solidFill>
                  <a:schemeClr val="tx1">
                    <a:lumMod val="65000"/>
                    <a:lumOff val="35000"/>
                  </a:schemeClr>
                </a:solidFill>
                <a:cs typeface="Arial" panose="020B0604020202020204" pitchFamily="34" charset="0"/>
              </a:rPr>
              <a:t>Рекомендуем приобрести вместе с этим продуктом:</a:t>
            </a:r>
          </a:p>
          <a:p>
            <a:pPr marL="0" indent="0">
              <a:buNone/>
            </a:pPr>
            <a:r>
              <a:rPr lang="ru-RU" sz="600" b="1" dirty="0" smtClean="0">
                <a:solidFill>
                  <a:schemeClr val="tx1">
                    <a:lumMod val="65000"/>
                    <a:lumOff val="35000"/>
                  </a:schemeClr>
                </a:solidFill>
                <a:cs typeface="Arial" panose="020B0604020202020204" pitchFamily="34" charset="0"/>
              </a:rPr>
              <a:t> </a:t>
            </a:r>
            <a:endParaRPr lang="ru-RU" sz="600" b="1" dirty="0">
              <a:solidFill>
                <a:schemeClr val="tx1">
                  <a:lumMod val="65000"/>
                  <a:lumOff val="35000"/>
                </a:schemeClr>
              </a:solidFill>
              <a:cs typeface="Arial" panose="020B0604020202020204" pitchFamily="34" charset="0"/>
            </a:endParaRPr>
          </a:p>
          <a:p>
            <a:r>
              <a:rPr lang="ru-RU" dirty="0">
                <a:solidFill>
                  <a:schemeClr val="tx1">
                    <a:lumMod val="65000"/>
                    <a:lumOff val="35000"/>
                  </a:schemeClr>
                </a:solidFill>
                <a:cs typeface="Arial" panose="020B0604020202020204" pitchFamily="34" charset="0"/>
              </a:rPr>
              <a:t>Сумочка-</a:t>
            </a:r>
            <a:r>
              <a:rPr lang="ru-RU" dirty="0" err="1">
                <a:solidFill>
                  <a:schemeClr val="tx1">
                    <a:lumMod val="65000"/>
                    <a:lumOff val="35000"/>
                  </a:schemeClr>
                </a:solidFill>
                <a:cs typeface="Arial" panose="020B0604020202020204" pitchFamily="34" charset="0"/>
              </a:rPr>
              <a:t>клатч</a:t>
            </a:r>
            <a:r>
              <a:rPr lang="ru-RU" dirty="0">
                <a:solidFill>
                  <a:schemeClr val="tx1">
                    <a:lumMod val="65000"/>
                    <a:lumOff val="35000"/>
                  </a:schemeClr>
                </a:solidFill>
                <a:cs typeface="Arial" panose="020B0604020202020204" pitchFamily="34" charset="0"/>
              </a:rPr>
              <a:t> «Лагуна» (28855) </a:t>
            </a:r>
          </a:p>
          <a:p>
            <a:r>
              <a:rPr lang="ru-RU" dirty="0" smtClean="0">
                <a:solidFill>
                  <a:schemeClr val="tx1">
                    <a:lumMod val="65000"/>
                    <a:lumOff val="35000"/>
                  </a:schemeClr>
                </a:solidFill>
                <a:cs typeface="Arial" panose="020B0604020202020204" pitchFamily="34" charset="0"/>
              </a:rPr>
              <a:t>Платье-</a:t>
            </a:r>
            <a:r>
              <a:rPr lang="ru-RU" dirty="0" err="1" smtClean="0">
                <a:solidFill>
                  <a:schemeClr val="tx1">
                    <a:lumMod val="65000"/>
                    <a:lumOff val="35000"/>
                  </a:schemeClr>
                </a:solidFill>
                <a:cs typeface="Arial" panose="020B0604020202020204" pitchFamily="34" charset="0"/>
              </a:rPr>
              <a:t>трансформер</a:t>
            </a:r>
            <a:r>
              <a:rPr lang="ru-RU" dirty="0" smtClean="0">
                <a:solidFill>
                  <a:schemeClr val="tx1">
                    <a:lumMod val="65000"/>
                    <a:lumOff val="35000"/>
                  </a:schemeClr>
                </a:solidFill>
                <a:cs typeface="Arial" panose="020B0604020202020204" pitchFamily="34" charset="0"/>
              </a:rPr>
              <a:t> </a:t>
            </a:r>
            <a:r>
              <a:rPr lang="ru-RU" dirty="0">
                <a:solidFill>
                  <a:schemeClr val="tx1">
                    <a:lumMod val="65000"/>
                    <a:lumOff val="35000"/>
                  </a:schemeClr>
                </a:solidFill>
                <a:cs typeface="Arial" panose="020B0604020202020204" pitchFamily="34" charset="0"/>
              </a:rPr>
              <a:t>«Лагуна</a:t>
            </a:r>
            <a:r>
              <a:rPr lang="ru-RU" dirty="0" smtClean="0">
                <a:solidFill>
                  <a:schemeClr val="tx1">
                    <a:lumMod val="65000"/>
                    <a:lumOff val="35000"/>
                  </a:schemeClr>
                </a:solidFill>
                <a:cs typeface="Arial" panose="020B0604020202020204" pitchFamily="34" charset="0"/>
              </a:rPr>
              <a:t>»</a:t>
            </a:r>
            <a:r>
              <a:rPr lang="ru-RU" dirty="0">
                <a:solidFill>
                  <a:schemeClr val="tx1">
                    <a:lumMod val="65000"/>
                    <a:lumOff val="35000"/>
                  </a:schemeClr>
                </a:solidFill>
                <a:cs typeface="Arial" panose="020B0604020202020204" pitchFamily="34" charset="0"/>
              </a:rPr>
              <a:t> </a:t>
            </a:r>
            <a:r>
              <a:rPr lang="ru-RU" dirty="0" smtClean="0">
                <a:solidFill>
                  <a:schemeClr val="tx1">
                    <a:lumMod val="65000"/>
                    <a:lumOff val="35000"/>
                  </a:schemeClr>
                </a:solidFill>
                <a:cs typeface="Arial" panose="020B0604020202020204" pitchFamily="34" charset="0"/>
              </a:rPr>
              <a:t>(28858) </a:t>
            </a:r>
          </a:p>
          <a:p>
            <a:r>
              <a:rPr lang="ru-RU" dirty="0" smtClean="0">
                <a:solidFill>
                  <a:schemeClr val="tx1">
                    <a:lumMod val="65000"/>
                    <a:lumOff val="35000"/>
                  </a:schemeClr>
                </a:solidFill>
                <a:cs typeface="Arial" panose="020B0604020202020204" pitchFamily="34" charset="0"/>
              </a:rPr>
              <a:t>Солнцезащитные </a:t>
            </a:r>
            <a:r>
              <a:rPr lang="ru-RU" dirty="0">
                <a:solidFill>
                  <a:schemeClr val="tx1">
                    <a:lumMod val="65000"/>
                    <a:lumOff val="35000"/>
                  </a:schemeClr>
                </a:solidFill>
                <a:cs typeface="Arial" panose="020B0604020202020204" pitchFamily="34" charset="0"/>
              </a:rPr>
              <a:t>очки «Лагуна</a:t>
            </a:r>
            <a:r>
              <a:rPr lang="ru-RU" dirty="0" smtClean="0">
                <a:solidFill>
                  <a:schemeClr val="tx1">
                    <a:lumMod val="65000"/>
                    <a:lumOff val="35000"/>
                  </a:schemeClr>
                </a:solidFill>
                <a:cs typeface="Arial" panose="020B0604020202020204" pitchFamily="34" charset="0"/>
              </a:rPr>
              <a:t>» (28859)</a:t>
            </a:r>
            <a:endParaRPr lang="ru-RU" dirty="0">
              <a:solidFill>
                <a:schemeClr val="tx1">
                  <a:lumMod val="65000"/>
                  <a:lumOff val="35000"/>
                </a:schemeClr>
              </a:solidFill>
              <a:cs typeface="Arial" panose="020B0604020202020204" pitchFamily="34" charset="0"/>
            </a:endParaRPr>
          </a:p>
          <a:p>
            <a:endParaRPr lang="ru-RU" dirty="0">
              <a:solidFill>
                <a:schemeClr val="tx1">
                  <a:lumMod val="65000"/>
                  <a:lumOff val="35000"/>
                </a:schemeClr>
              </a:solidFill>
              <a:cs typeface="Arial" panose="020B0604020202020204" pitchFamily="34" charset="0"/>
            </a:endParaRPr>
          </a:p>
          <a:p>
            <a:endParaRPr lang="ru-RU" sz="1100" dirty="0">
              <a:solidFill>
                <a:schemeClr val="tx1">
                  <a:lumMod val="65000"/>
                  <a:lumOff val="35000"/>
                </a:schemeClr>
              </a:solidFill>
              <a:cs typeface="Arial" panose="020B0604020202020204" pitchFamily="34" charset="0"/>
            </a:endParaRPr>
          </a:p>
          <a:p>
            <a:endParaRPr lang="ru-RU" sz="1100" dirty="0" smtClean="0">
              <a:solidFill>
                <a:schemeClr val="tx1">
                  <a:lumMod val="65000"/>
                  <a:lumOff val="35000"/>
                </a:schemeClr>
              </a:solidFill>
              <a:cs typeface="Arial" panose="020B0604020202020204" pitchFamily="34" charset="0"/>
            </a:endParaRPr>
          </a:p>
        </p:txBody>
      </p:sp>
      <p:sp>
        <p:nvSpPr>
          <p:cNvPr id="13" name="Content Placeholder 4"/>
          <p:cNvSpPr txBox="1">
            <a:spLocks/>
          </p:cNvSpPr>
          <p:nvPr/>
        </p:nvSpPr>
        <p:spPr>
          <a:xfrm>
            <a:off x="2699792" y="2515727"/>
            <a:ext cx="3205402" cy="2484276"/>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0"/>
              </a:spcBef>
              <a:buNone/>
            </a:pPr>
            <a:endParaRPr lang="ru-RU" sz="1200" b="1" dirty="0" smtClean="0">
              <a:solidFill>
                <a:srgbClr val="595959"/>
              </a:solidFill>
            </a:endParaRPr>
          </a:p>
          <a:p>
            <a:pPr marL="0" lvl="0" indent="0">
              <a:spcBef>
                <a:spcPts val="0"/>
              </a:spcBef>
              <a:buNone/>
            </a:pPr>
            <a:r>
              <a:rPr lang="ru-RU" sz="1200" b="1" dirty="0" smtClean="0">
                <a:solidFill>
                  <a:srgbClr val="595959"/>
                </a:solidFill>
              </a:rPr>
              <a:t>Стойкий </a:t>
            </a:r>
            <a:r>
              <a:rPr lang="ru-RU" sz="1200" b="1" dirty="0">
                <a:solidFill>
                  <a:srgbClr val="595959"/>
                </a:solidFill>
              </a:rPr>
              <a:t>лак для ногтей </a:t>
            </a:r>
            <a:r>
              <a:rPr lang="en-US" sz="1200" b="1" dirty="0">
                <a:solidFill>
                  <a:srgbClr val="595959"/>
                </a:solidFill>
              </a:rPr>
              <a:t>The ONE</a:t>
            </a:r>
          </a:p>
          <a:p>
            <a:pPr marL="0" lvl="0" indent="0">
              <a:spcBef>
                <a:spcPts val="0"/>
              </a:spcBef>
              <a:buNone/>
            </a:pPr>
            <a:r>
              <a:rPr lang="ru-RU" sz="1050" dirty="0" smtClean="0">
                <a:solidFill>
                  <a:srgbClr val="595959"/>
                </a:solidFill>
              </a:rPr>
              <a:t>• Высокая стойкость </a:t>
            </a:r>
            <a:r>
              <a:rPr lang="ru-RU" sz="1050" dirty="0">
                <a:solidFill>
                  <a:srgbClr val="595959"/>
                </a:solidFill>
              </a:rPr>
              <a:t>и плотность покрытия.</a:t>
            </a:r>
          </a:p>
          <a:p>
            <a:pPr marL="0" lvl="0" indent="0">
              <a:spcBef>
                <a:spcPts val="0"/>
              </a:spcBef>
              <a:buNone/>
            </a:pPr>
            <a:r>
              <a:rPr lang="ru-RU" sz="1050" dirty="0" smtClean="0">
                <a:solidFill>
                  <a:srgbClr val="595959"/>
                </a:solidFill>
              </a:rPr>
              <a:t>• Технология </a:t>
            </a:r>
            <a:r>
              <a:rPr lang="ru-RU" sz="1050" dirty="0" err="1">
                <a:solidFill>
                  <a:srgbClr val="595959"/>
                </a:solidFill>
              </a:rPr>
              <a:t>Expert</a:t>
            </a:r>
            <a:r>
              <a:rPr lang="ru-RU" sz="1050" dirty="0">
                <a:solidFill>
                  <a:srgbClr val="595959"/>
                </a:solidFill>
              </a:rPr>
              <a:t> </a:t>
            </a:r>
            <a:r>
              <a:rPr lang="ru-RU" sz="1050" dirty="0" err="1" smtClean="0">
                <a:solidFill>
                  <a:srgbClr val="595959"/>
                </a:solidFill>
              </a:rPr>
              <a:t>Gel</a:t>
            </a:r>
            <a:r>
              <a:rPr lang="ru-RU" sz="1050" dirty="0" smtClean="0">
                <a:solidFill>
                  <a:srgbClr val="595959"/>
                </a:solidFill>
              </a:rPr>
              <a:t>.</a:t>
            </a:r>
            <a:endParaRPr lang="ru-RU" sz="1050" dirty="0">
              <a:solidFill>
                <a:srgbClr val="595959"/>
              </a:solidFill>
            </a:endParaRPr>
          </a:p>
          <a:p>
            <a:pPr marL="0" lvl="0" indent="0">
              <a:spcBef>
                <a:spcPts val="0"/>
              </a:spcBef>
              <a:buNone/>
            </a:pPr>
            <a:r>
              <a:rPr lang="ru-RU" sz="1050" dirty="0" smtClean="0">
                <a:solidFill>
                  <a:srgbClr val="595959"/>
                </a:solidFill>
              </a:rPr>
              <a:t>• Широкая кисточка – удобное нанесение.</a:t>
            </a:r>
          </a:p>
          <a:p>
            <a:pPr marL="0" lvl="0" indent="0">
              <a:spcBef>
                <a:spcPts val="0"/>
              </a:spcBef>
              <a:buNone/>
            </a:pPr>
            <a:r>
              <a:rPr lang="ru-RU" sz="1050" dirty="0" smtClean="0">
                <a:solidFill>
                  <a:srgbClr val="595959"/>
                </a:solidFill>
              </a:rPr>
              <a:t>• 5 </a:t>
            </a:r>
            <a:r>
              <a:rPr lang="ru-RU" sz="1050" dirty="0">
                <a:solidFill>
                  <a:srgbClr val="595959"/>
                </a:solidFill>
              </a:rPr>
              <a:t>новых </a:t>
            </a:r>
            <a:r>
              <a:rPr lang="ru-RU" sz="1050" dirty="0" smtClean="0">
                <a:solidFill>
                  <a:srgbClr val="595959"/>
                </a:solidFill>
              </a:rPr>
              <a:t>оттенков Хит </a:t>
            </a:r>
            <a:r>
              <a:rPr lang="ru-RU" sz="1050" dirty="0">
                <a:solidFill>
                  <a:srgbClr val="595959"/>
                </a:solidFill>
              </a:rPr>
              <a:t>коллекции – оттенок-хамелеон Античная </a:t>
            </a:r>
            <a:r>
              <a:rPr lang="ru-RU" sz="1050" dirty="0" smtClean="0">
                <a:solidFill>
                  <a:srgbClr val="595959"/>
                </a:solidFill>
              </a:rPr>
              <a:t>Бронза</a:t>
            </a:r>
            <a:r>
              <a:rPr lang="ru-RU" sz="1050" dirty="0">
                <a:solidFill>
                  <a:srgbClr val="595959"/>
                </a:solidFill>
              </a:rPr>
              <a:t>.</a:t>
            </a:r>
            <a:endParaRPr lang="ru-RU" sz="1200" b="1" dirty="0" smtClean="0">
              <a:solidFill>
                <a:srgbClr val="595959"/>
              </a:solidFill>
            </a:endParaRPr>
          </a:p>
          <a:p>
            <a:pPr marL="0" lvl="0" indent="0">
              <a:spcBef>
                <a:spcPts val="0"/>
              </a:spcBef>
              <a:buNone/>
            </a:pPr>
            <a:endParaRPr lang="ru-RU" sz="1200" b="1" dirty="0" smtClean="0">
              <a:solidFill>
                <a:srgbClr val="595959"/>
              </a:solidFill>
            </a:endParaRPr>
          </a:p>
          <a:p>
            <a:pPr marL="0" lvl="0" indent="0">
              <a:spcBef>
                <a:spcPts val="0"/>
              </a:spcBef>
              <a:buNone/>
            </a:pPr>
            <a:r>
              <a:rPr lang="ru-RU" sz="1200" b="1" dirty="0" smtClean="0">
                <a:solidFill>
                  <a:srgbClr val="595959"/>
                </a:solidFill>
              </a:rPr>
              <a:t>Стойкие </a:t>
            </a:r>
            <a:r>
              <a:rPr lang="ru-RU" sz="1200" b="1" dirty="0">
                <a:solidFill>
                  <a:srgbClr val="595959"/>
                </a:solidFill>
              </a:rPr>
              <a:t>тени-карандаш для век </a:t>
            </a:r>
            <a:r>
              <a:rPr lang="en-US" sz="1200" b="1" dirty="0">
                <a:solidFill>
                  <a:srgbClr val="595959"/>
                </a:solidFill>
              </a:rPr>
              <a:t>The ONE </a:t>
            </a:r>
            <a:r>
              <a:rPr lang="en-US" sz="1200" b="1" dirty="0" err="1">
                <a:solidFill>
                  <a:srgbClr val="595959"/>
                </a:solidFill>
              </a:rPr>
              <a:t>Colour</a:t>
            </a:r>
            <a:r>
              <a:rPr lang="en-US" sz="1200" b="1" dirty="0">
                <a:solidFill>
                  <a:srgbClr val="595959"/>
                </a:solidFill>
              </a:rPr>
              <a:t> </a:t>
            </a:r>
            <a:r>
              <a:rPr lang="en-US" sz="1200" b="1" dirty="0" smtClean="0">
                <a:solidFill>
                  <a:srgbClr val="595959"/>
                </a:solidFill>
              </a:rPr>
              <a:t>Unlimited</a:t>
            </a:r>
            <a:endParaRPr lang="ru-RU" sz="1200" b="1" dirty="0" smtClean="0">
              <a:solidFill>
                <a:srgbClr val="595959"/>
              </a:solidFill>
            </a:endParaRPr>
          </a:p>
          <a:p>
            <a:pPr marL="0" indent="0">
              <a:spcBef>
                <a:spcPts val="0"/>
              </a:spcBef>
              <a:buNone/>
            </a:pPr>
            <a:r>
              <a:rPr lang="ru-RU" sz="1050" b="1" dirty="0">
                <a:solidFill>
                  <a:srgbClr val="595959"/>
                </a:solidFill>
              </a:rPr>
              <a:t>• </a:t>
            </a:r>
            <a:r>
              <a:rPr lang="ru-RU" sz="1050" dirty="0">
                <a:solidFill>
                  <a:srgbClr val="595959"/>
                </a:solidFill>
              </a:rPr>
              <a:t>Водостойкие тени-карандаш </a:t>
            </a:r>
            <a:r>
              <a:rPr lang="ru-RU" sz="1050" dirty="0" smtClean="0">
                <a:solidFill>
                  <a:srgbClr val="595959"/>
                </a:solidFill>
              </a:rPr>
              <a:t>в </a:t>
            </a:r>
            <a:r>
              <a:rPr lang="ru-RU" sz="1050" dirty="0">
                <a:solidFill>
                  <a:srgbClr val="595959"/>
                </a:solidFill>
              </a:rPr>
              <a:t>форме </a:t>
            </a:r>
            <a:r>
              <a:rPr lang="ru-RU" sz="1050" dirty="0" err="1" smtClean="0">
                <a:solidFill>
                  <a:srgbClr val="595959"/>
                </a:solidFill>
              </a:rPr>
              <a:t>стика</a:t>
            </a:r>
            <a:r>
              <a:rPr lang="ru-RU" sz="1050" dirty="0" smtClean="0">
                <a:solidFill>
                  <a:srgbClr val="595959"/>
                </a:solidFill>
              </a:rPr>
              <a:t>.      • Кремовая текстура </a:t>
            </a:r>
            <a:r>
              <a:rPr lang="ru-RU" sz="1050" dirty="0">
                <a:solidFill>
                  <a:srgbClr val="595959"/>
                </a:solidFill>
              </a:rPr>
              <a:t>легко </a:t>
            </a:r>
            <a:r>
              <a:rPr lang="ru-RU" sz="1050" dirty="0" smtClean="0">
                <a:solidFill>
                  <a:srgbClr val="595959"/>
                </a:solidFill>
              </a:rPr>
              <a:t>растушёвывается </a:t>
            </a:r>
            <a:r>
              <a:rPr lang="ru-RU" sz="1050" dirty="0">
                <a:solidFill>
                  <a:srgbClr val="595959"/>
                </a:solidFill>
              </a:rPr>
              <a:t>не </a:t>
            </a:r>
            <a:r>
              <a:rPr lang="ru-RU" sz="1050" dirty="0" smtClean="0">
                <a:solidFill>
                  <a:srgbClr val="595959"/>
                </a:solidFill>
              </a:rPr>
              <a:t>размазывается.</a:t>
            </a:r>
            <a:endParaRPr lang="ru-RU" sz="400" dirty="0">
              <a:solidFill>
                <a:srgbClr val="595959"/>
              </a:solidFill>
            </a:endParaRPr>
          </a:p>
          <a:p>
            <a:pPr marL="0" lvl="0" indent="0">
              <a:spcBef>
                <a:spcPts val="0"/>
              </a:spcBef>
              <a:buNone/>
            </a:pPr>
            <a:endParaRPr lang="ru-RU" sz="400" dirty="0" smtClean="0">
              <a:solidFill>
                <a:srgbClr val="595959"/>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3817" t="2401" r="8251" b="30400"/>
          <a:stretch/>
        </p:blipFill>
        <p:spPr>
          <a:xfrm>
            <a:off x="1224439" y="890032"/>
            <a:ext cx="726017" cy="1244601"/>
          </a:xfrm>
          <a:prstGeom prst="rect">
            <a:avLst/>
          </a:prstGeom>
        </p:spPr>
      </p:pic>
      <p:sp>
        <p:nvSpPr>
          <p:cNvPr id="5" name="Rectangle 4"/>
          <p:cNvSpPr/>
          <p:nvPr/>
        </p:nvSpPr>
        <p:spPr>
          <a:xfrm>
            <a:off x="624655" y="2376787"/>
            <a:ext cx="1925584" cy="738664"/>
          </a:xfrm>
          <a:prstGeom prst="rect">
            <a:avLst/>
          </a:prstGeom>
        </p:spPr>
        <p:txBody>
          <a:bodyPr wrap="square">
            <a:spAutoFit/>
          </a:bodyPr>
          <a:lstStyle/>
          <a:p>
            <a:pPr algn="ctr"/>
            <a:r>
              <a:rPr lang="ru-RU" sz="1050" dirty="0">
                <a:solidFill>
                  <a:srgbClr val="595959"/>
                </a:solidFill>
              </a:rPr>
              <a:t>Стойкие тени-карандаш для век </a:t>
            </a:r>
            <a:r>
              <a:rPr lang="ru-RU" sz="1050" dirty="0" err="1">
                <a:solidFill>
                  <a:srgbClr val="595959"/>
                </a:solidFill>
              </a:rPr>
              <a:t>The</a:t>
            </a:r>
            <a:r>
              <a:rPr lang="ru-RU" sz="1050" dirty="0">
                <a:solidFill>
                  <a:srgbClr val="595959"/>
                </a:solidFill>
              </a:rPr>
              <a:t> ONE </a:t>
            </a:r>
            <a:r>
              <a:rPr lang="ru-RU" sz="1050" dirty="0" err="1">
                <a:solidFill>
                  <a:srgbClr val="595959"/>
                </a:solidFill>
              </a:rPr>
              <a:t>Colour</a:t>
            </a:r>
            <a:r>
              <a:rPr lang="ru-RU" sz="1050" dirty="0">
                <a:solidFill>
                  <a:srgbClr val="595959"/>
                </a:solidFill>
              </a:rPr>
              <a:t> </a:t>
            </a:r>
            <a:r>
              <a:rPr lang="ru-RU" sz="1050" dirty="0" err="1" smtClean="0">
                <a:solidFill>
                  <a:srgbClr val="595959"/>
                </a:solidFill>
              </a:rPr>
              <a:t>Unlimited</a:t>
            </a:r>
            <a:endParaRPr lang="ru-RU" sz="1050" dirty="0" smtClean="0">
              <a:solidFill>
                <a:srgbClr val="595959"/>
              </a:solidFill>
            </a:endParaRPr>
          </a:p>
          <a:p>
            <a:pPr algn="ctr"/>
            <a:r>
              <a:rPr lang="ru-RU" sz="1050" dirty="0" smtClean="0">
                <a:solidFill>
                  <a:srgbClr val="595959"/>
                </a:solidFill>
              </a:rPr>
              <a:t>Коды 32722 - 32724</a:t>
            </a:r>
            <a:endParaRPr lang="ru-RU" sz="1050" dirty="0">
              <a:solidFill>
                <a:srgbClr val="595959"/>
              </a:solidFill>
            </a:endParaRPr>
          </a:p>
        </p:txBody>
      </p:sp>
      <p:pic>
        <p:nvPicPr>
          <p:cNvPr id="4098" name="Picture 2" descr="C:\Users\nalexeeva\Downloads\9243880.psd_preview.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7617"/>
          <a:stretch/>
        </p:blipFill>
        <p:spPr bwMode="auto">
          <a:xfrm>
            <a:off x="791321" y="3087153"/>
            <a:ext cx="414353" cy="71634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nalexeeva\Downloads\9243881.psd_preview.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099" t="4886" r="27174" b="47752"/>
          <a:stretch/>
        </p:blipFill>
        <p:spPr bwMode="auto">
          <a:xfrm>
            <a:off x="1205674" y="3134963"/>
            <a:ext cx="212348" cy="6444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nalexeeva\Downloads\9243882.psd_preview.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9980"/>
          <a:stretch/>
        </p:blipFill>
        <p:spPr bwMode="auto">
          <a:xfrm>
            <a:off x="1442398" y="3087153"/>
            <a:ext cx="341340" cy="716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9245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87474"/>
            <a:ext cx="7344816" cy="677108"/>
          </a:xfrm>
          <a:prstGeom prst="rect">
            <a:avLst/>
          </a:prstGeom>
        </p:spPr>
        <p:txBody>
          <a:bodyPr wrap="square">
            <a:spAutoFit/>
          </a:bodyPr>
          <a:lstStyle/>
          <a:p>
            <a:r>
              <a:rPr lang="ru-RU" sz="3800" dirty="0" smtClean="0">
                <a:solidFill>
                  <a:schemeClr val="tx1">
                    <a:lumMod val="65000"/>
                    <a:lumOff val="35000"/>
                  </a:schemeClr>
                </a:solidFill>
                <a:cs typeface="Arial" panose="020B0604020202020204" pitchFamily="34" charset="0"/>
              </a:rPr>
              <a:t>Должен быть в каждом заказе</a:t>
            </a:r>
            <a:endParaRPr lang="en-US" sz="3800" dirty="0">
              <a:solidFill>
                <a:schemeClr val="tx1">
                  <a:lumMod val="65000"/>
                  <a:lumOff val="35000"/>
                </a:schemeClr>
              </a:solidFill>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555776" y="987574"/>
            <a:ext cx="4193598" cy="3876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49631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4565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2"/>
          </p:nvPr>
        </p:nvSpPr>
        <p:spPr/>
        <p:txBody>
          <a:bodyPr/>
          <a:lstStyle/>
          <a:p>
            <a:fld id="{292A17E8-3E31-6340-9299-55479716AC89}" type="datetime1">
              <a:rPr lang="en-GB" smtClean="0">
                <a:solidFill>
                  <a:prstClr val="white"/>
                </a:solidFill>
              </a:rPr>
              <a:pPr/>
              <a:t>17/05/2016</a:t>
            </a:fld>
            <a:endParaRPr lang="sv-SE" dirty="0">
              <a:solidFill>
                <a:prstClr val="white"/>
              </a:solidFill>
            </a:endParaRPr>
          </a:p>
        </p:txBody>
      </p:sp>
      <p:sp>
        <p:nvSpPr>
          <p:cNvPr id="6" name="Footer Placeholder 5"/>
          <p:cNvSpPr>
            <a:spLocks noGrp="1"/>
          </p:cNvSpPr>
          <p:nvPr>
            <p:ph type="ftr" sz="quarter" idx="3"/>
          </p:nvPr>
        </p:nvSpPr>
        <p:spPr/>
        <p:txBody>
          <a:bodyPr/>
          <a:lstStyle/>
          <a:p>
            <a:r>
              <a:rPr lang="en-US" dirty="0" smtClean="0">
                <a:solidFill>
                  <a:prstClr val="white"/>
                </a:solidFill>
              </a:rPr>
              <a:t>Copyright ©2014 by Oriflame Cosmetics SA</a:t>
            </a:r>
            <a:endParaRPr lang="sv-SE" sz="800" dirty="0">
              <a:solidFill>
                <a:prstClr val="white"/>
              </a:solidFill>
            </a:endParaRPr>
          </a:p>
        </p:txBody>
      </p:sp>
      <p:sp>
        <p:nvSpPr>
          <p:cNvPr id="7" name="Slide Number Placeholder 6"/>
          <p:cNvSpPr>
            <a:spLocks noGrp="1"/>
          </p:cNvSpPr>
          <p:nvPr>
            <p:ph type="sldNum" sz="quarter" idx="4"/>
          </p:nvPr>
        </p:nvSpPr>
        <p:spPr/>
        <p:txBody>
          <a:bodyPr/>
          <a:lstStyle/>
          <a:p>
            <a:fld id="{F8C3A03E-2591-4D09-83D1-82A7B163E028}" type="slidenum">
              <a:rPr lang="sv-SE" smtClean="0">
                <a:solidFill>
                  <a:prstClr val="white"/>
                </a:solidFill>
              </a:rPr>
              <a:pPr/>
              <a:t>23</a:t>
            </a:fld>
            <a:endParaRPr lang="sv-SE" dirty="0">
              <a:solidFill>
                <a:prstClr val="white"/>
              </a:solidFill>
            </a:endParaRPr>
          </a:p>
        </p:txBody>
      </p:sp>
    </p:spTree>
    <p:extLst>
      <p:ext uri="{BB962C8B-B14F-4D97-AF65-F5344CB8AC3E}">
        <p14:creationId xmlns:p14="http://schemas.microsoft.com/office/powerpoint/2010/main" val="446228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031690"/>
            <a:ext cx="7772400" cy="1728192"/>
          </a:xfrm>
        </p:spPr>
        <p:txBody>
          <a:bodyPr/>
          <a:lstStyle/>
          <a:p>
            <a:r>
              <a:rPr lang="ru-RU" dirty="0" smtClean="0">
                <a:solidFill>
                  <a:schemeClr val="tx1">
                    <a:lumMod val="65000"/>
                    <a:lumOff val="35000"/>
                  </a:schemeClr>
                </a:solidFill>
                <a:latin typeface="+mn-lt"/>
                <a:cs typeface="Arial" panose="020B0604020202020204" pitchFamily="34" charset="0"/>
              </a:rPr>
              <a:t>Какой </a:t>
            </a:r>
            <a:r>
              <a:rPr lang="ru-RU" sz="3600" b="1" dirty="0" smtClean="0">
                <a:solidFill>
                  <a:srgbClr val="FFCCFF"/>
                </a:solidFill>
                <a:effectLst>
                  <a:outerShdw blurRad="38100" dist="38100" dir="2700000" algn="tl">
                    <a:srgbClr val="000000">
                      <a:alpha val="43137"/>
                    </a:srgbClr>
                  </a:outerShdw>
                </a:effectLst>
                <a:latin typeface="+mn-lt"/>
                <a:cs typeface="Arial" panose="020B0604020202020204" pitchFamily="34" charset="0"/>
              </a:rPr>
              <a:t> </a:t>
            </a:r>
            <a:r>
              <a:rPr lang="ru-RU" dirty="0" smtClean="0">
                <a:solidFill>
                  <a:srgbClr val="595959"/>
                </a:solidFill>
                <a:latin typeface="+mn-lt"/>
                <a:cs typeface="Arial" panose="020B0604020202020204" pitchFamily="34" charset="0"/>
              </a:rPr>
              <a:t>женский</a:t>
            </a:r>
            <a:r>
              <a:rPr lang="ru-RU" sz="3600" b="1" dirty="0" smtClean="0">
                <a:solidFill>
                  <a:srgbClr val="FFCCFF"/>
                </a:solidFill>
                <a:effectLst>
                  <a:outerShdw blurRad="38100" dist="38100" dir="2700000" algn="tl">
                    <a:srgbClr val="000000">
                      <a:alpha val="43137"/>
                    </a:srgbClr>
                  </a:outerShdw>
                </a:effectLst>
                <a:latin typeface="+mn-lt"/>
                <a:cs typeface="Arial" panose="020B0604020202020204" pitchFamily="34" charset="0"/>
              </a:rPr>
              <a:t> </a:t>
            </a:r>
            <a:br>
              <a:rPr lang="ru-RU" sz="3600" b="1" dirty="0" smtClean="0">
                <a:solidFill>
                  <a:srgbClr val="FFCCFF"/>
                </a:solidFill>
                <a:effectLst>
                  <a:outerShdw blurRad="38100" dist="38100" dir="2700000" algn="tl">
                    <a:srgbClr val="000000">
                      <a:alpha val="43137"/>
                    </a:srgbClr>
                  </a:outerShdw>
                </a:effectLst>
                <a:latin typeface="+mn-lt"/>
                <a:cs typeface="Arial" panose="020B0604020202020204" pitchFamily="34" charset="0"/>
              </a:rPr>
            </a:br>
            <a:r>
              <a:rPr lang="ru-RU" sz="3600" b="1" dirty="0" smtClean="0">
                <a:solidFill>
                  <a:srgbClr val="FFCCFF"/>
                </a:solidFill>
                <a:effectLst>
                  <a:outerShdw blurRad="38100" dist="38100" dir="2700000" algn="tl">
                    <a:srgbClr val="000000">
                      <a:alpha val="43137"/>
                    </a:srgbClr>
                  </a:outerShdw>
                </a:effectLst>
                <a:latin typeface="+mn-lt"/>
                <a:cs typeface="Arial" panose="020B0604020202020204" pitchFamily="34" charset="0"/>
              </a:rPr>
              <a:t>аромат в морском тренде</a:t>
            </a:r>
            <a:br>
              <a:rPr lang="ru-RU" sz="3600" b="1" dirty="0" smtClean="0">
                <a:solidFill>
                  <a:srgbClr val="FFCCFF"/>
                </a:solidFill>
                <a:effectLst>
                  <a:outerShdw blurRad="38100" dist="38100" dir="2700000" algn="tl">
                    <a:srgbClr val="000000">
                      <a:alpha val="43137"/>
                    </a:srgbClr>
                  </a:outerShdw>
                </a:effectLst>
                <a:latin typeface="+mn-lt"/>
                <a:cs typeface="Arial" panose="020B0604020202020204" pitchFamily="34" charset="0"/>
              </a:rPr>
            </a:br>
            <a:r>
              <a:rPr lang="ru-RU" dirty="0" smtClean="0">
                <a:solidFill>
                  <a:prstClr val="black">
                    <a:lumMod val="65000"/>
                    <a:lumOff val="35000"/>
                  </a:prstClr>
                </a:solidFill>
                <a:cs typeface="Arial" panose="020B0604020202020204" pitchFamily="34" charset="0"/>
              </a:rPr>
              <a:t>выходит в этом каталоге?</a:t>
            </a:r>
            <a:r>
              <a:rPr lang="ru-RU" dirty="0" smtClean="0">
                <a:solidFill>
                  <a:schemeClr val="tx1">
                    <a:lumMod val="65000"/>
                    <a:lumOff val="35000"/>
                  </a:schemeClr>
                </a:solidFill>
                <a:latin typeface="+mn-lt"/>
                <a:cs typeface="Arial" panose="020B0604020202020204" pitchFamily="34" charset="0"/>
              </a:rPr>
              <a:t>  </a:t>
            </a:r>
            <a:br>
              <a:rPr lang="ru-RU" dirty="0" smtClean="0">
                <a:solidFill>
                  <a:schemeClr val="tx1">
                    <a:lumMod val="65000"/>
                    <a:lumOff val="35000"/>
                  </a:schemeClr>
                </a:solidFill>
                <a:latin typeface="+mn-lt"/>
                <a:cs typeface="Arial" panose="020B0604020202020204" pitchFamily="34" charset="0"/>
              </a:rPr>
            </a:br>
            <a:r>
              <a:rPr lang="ru-RU" dirty="0" smtClean="0">
                <a:solidFill>
                  <a:schemeClr val="tx1">
                    <a:lumMod val="65000"/>
                    <a:lumOff val="35000"/>
                  </a:schemeClr>
                </a:solidFill>
                <a:latin typeface="+mn-lt"/>
                <a:cs typeface="Arial" panose="020B0604020202020204" pitchFamily="34" charset="0"/>
              </a:rPr>
              <a:t/>
            </a:r>
            <a:br>
              <a:rPr lang="ru-RU" dirty="0" smtClean="0">
                <a:solidFill>
                  <a:schemeClr val="tx1">
                    <a:lumMod val="65000"/>
                    <a:lumOff val="35000"/>
                  </a:schemeClr>
                </a:solidFill>
                <a:latin typeface="+mn-lt"/>
                <a:cs typeface="Arial" panose="020B0604020202020204" pitchFamily="34" charset="0"/>
              </a:rPr>
            </a:br>
            <a:endParaRPr lang="ru-RU" dirty="0">
              <a:latin typeface="+mn-lt"/>
            </a:endParaRPr>
          </a:p>
        </p:txBody>
      </p:sp>
    </p:spTree>
    <p:extLst>
      <p:ext uri="{BB962C8B-B14F-4D97-AF65-F5344CB8AC3E}">
        <p14:creationId xmlns:p14="http://schemas.microsoft.com/office/powerpoint/2010/main" val="1853256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43608" y="987574"/>
            <a:ext cx="7416824" cy="3434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50578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2645953" y="728519"/>
            <a:ext cx="6245709" cy="1674185"/>
          </a:xfrm>
        </p:spPr>
        <p:txBody>
          <a:bodyPr>
            <a:noAutofit/>
          </a:bodyPr>
          <a:lstStyle/>
          <a:p>
            <a:r>
              <a:rPr lang="ru-RU" dirty="0" smtClean="0">
                <a:solidFill>
                  <a:srgbClr val="595959"/>
                </a:solidFill>
              </a:rPr>
              <a:t>Именно морские ароматы считаются самым популярным летним выбором как для женщин, так и для мужчин.</a:t>
            </a:r>
          </a:p>
          <a:p>
            <a:r>
              <a:rPr lang="ru-RU" dirty="0" smtClean="0">
                <a:solidFill>
                  <a:srgbClr val="595959"/>
                </a:solidFill>
              </a:rPr>
              <a:t>Аромат </a:t>
            </a:r>
            <a:r>
              <a:rPr lang="ru-RU" dirty="0">
                <a:solidFill>
                  <a:srgbClr val="595959"/>
                </a:solidFill>
              </a:rPr>
              <a:t>выполнен следуя </a:t>
            </a:r>
            <a:r>
              <a:rPr lang="ru-RU" dirty="0" smtClean="0">
                <a:solidFill>
                  <a:srgbClr val="595959"/>
                </a:solidFill>
              </a:rPr>
              <a:t>тенденции </a:t>
            </a:r>
            <a:r>
              <a:rPr lang="ru-RU" dirty="0">
                <a:solidFill>
                  <a:srgbClr val="595959"/>
                </a:solidFill>
              </a:rPr>
              <a:t>сложных, составных </a:t>
            </a:r>
            <a:r>
              <a:rPr lang="ru-RU" dirty="0" smtClean="0">
                <a:solidFill>
                  <a:srgbClr val="595959"/>
                </a:solidFill>
              </a:rPr>
              <a:t>композиций</a:t>
            </a:r>
            <a:endParaRPr lang="en-US" dirty="0" smtClean="0">
              <a:solidFill>
                <a:srgbClr val="595959"/>
              </a:solidFill>
            </a:endParaRPr>
          </a:p>
          <a:p>
            <a:r>
              <a:rPr lang="ru-RU" dirty="0" smtClean="0">
                <a:solidFill>
                  <a:srgbClr val="595959"/>
                </a:solidFill>
              </a:rPr>
              <a:t>Сочетание </a:t>
            </a:r>
            <a:r>
              <a:rPr lang="ru-RU" dirty="0">
                <a:solidFill>
                  <a:srgbClr val="595959"/>
                </a:solidFill>
              </a:rPr>
              <a:t>морских нот и цветочных оттенков придает аромату трендовую </a:t>
            </a:r>
            <a:r>
              <a:rPr lang="ru-RU" dirty="0" smtClean="0">
                <a:solidFill>
                  <a:srgbClr val="595959"/>
                </a:solidFill>
              </a:rPr>
              <a:t>контрастность.</a:t>
            </a:r>
          </a:p>
          <a:p>
            <a:pPr marL="0" indent="0">
              <a:buNone/>
            </a:pPr>
            <a:endParaRPr lang="en-US" sz="1200" dirty="0" smtClean="0">
              <a:solidFill>
                <a:srgbClr val="595959"/>
              </a:solidFill>
            </a:endParaRPr>
          </a:p>
          <a:p>
            <a:pPr marL="0" indent="0">
              <a:buNone/>
            </a:pPr>
            <a:endParaRPr lang="ru-RU" sz="1000" dirty="0">
              <a:solidFill>
                <a:srgbClr val="595959"/>
              </a:solidFill>
            </a:endParaRPr>
          </a:p>
          <a:p>
            <a:pPr marL="0" indent="0">
              <a:buNone/>
            </a:pPr>
            <a:endParaRPr lang="ru-RU" sz="400" dirty="0">
              <a:solidFill>
                <a:srgbClr val="595959"/>
              </a:solidFill>
            </a:endParaRPr>
          </a:p>
        </p:txBody>
      </p:sp>
      <p:sp>
        <p:nvSpPr>
          <p:cNvPr id="6" name="Rectangle 5"/>
          <p:cNvSpPr/>
          <p:nvPr/>
        </p:nvSpPr>
        <p:spPr>
          <a:xfrm>
            <a:off x="438860" y="239068"/>
            <a:ext cx="7530656" cy="461665"/>
          </a:xfrm>
          <a:prstGeom prst="rect">
            <a:avLst/>
          </a:prstGeom>
        </p:spPr>
        <p:txBody>
          <a:bodyPr wrap="square">
            <a:spAutoFit/>
          </a:bodyPr>
          <a:lstStyle/>
          <a:p>
            <a:pPr lvl="0"/>
            <a:r>
              <a:rPr lang="ru-RU" sz="2400" b="1" dirty="0" smtClean="0">
                <a:solidFill>
                  <a:srgbClr val="595959"/>
                </a:solidFill>
              </a:rPr>
              <a:t>Туалетная </a:t>
            </a:r>
            <a:r>
              <a:rPr lang="ru-RU" sz="2400" b="1" dirty="0">
                <a:solidFill>
                  <a:srgbClr val="595959"/>
                </a:solidFill>
              </a:rPr>
              <a:t>вода </a:t>
            </a:r>
            <a:r>
              <a:rPr lang="ru-RU" sz="2400" b="1" dirty="0" err="1">
                <a:solidFill>
                  <a:srgbClr val="595959"/>
                </a:solidFill>
              </a:rPr>
              <a:t>Blue</a:t>
            </a:r>
            <a:r>
              <a:rPr lang="ru-RU" sz="2400" b="1" dirty="0">
                <a:solidFill>
                  <a:srgbClr val="595959"/>
                </a:solidFill>
              </a:rPr>
              <a:t> </a:t>
            </a:r>
            <a:r>
              <a:rPr lang="ru-RU" sz="2400" b="1" dirty="0" err="1">
                <a:solidFill>
                  <a:srgbClr val="595959"/>
                </a:solidFill>
              </a:rPr>
              <a:t>Wonders</a:t>
            </a:r>
            <a:endParaRPr lang="ru-RU" sz="1600" dirty="0"/>
          </a:p>
        </p:txBody>
      </p:sp>
      <p:sp>
        <p:nvSpPr>
          <p:cNvPr id="17" name="Title 1"/>
          <p:cNvSpPr txBox="1">
            <a:spLocks/>
          </p:cNvSpPr>
          <p:nvPr/>
        </p:nvSpPr>
        <p:spPr>
          <a:xfrm>
            <a:off x="777305" y="4723457"/>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prstClr val="black">
                    <a:lumMod val="65000"/>
                    <a:lumOff val="35000"/>
                  </a:prstClr>
                </a:solidFill>
                <a:cs typeface="Arial" panose="020B0604020202020204" pitchFamily="34" charset="0"/>
              </a:rPr>
              <a:t>Стр. 2-3</a:t>
            </a:r>
            <a:endParaRPr lang="en-US" sz="1200" b="1" dirty="0">
              <a:solidFill>
                <a:prstClr val="black">
                  <a:lumMod val="65000"/>
                  <a:lumOff val="35000"/>
                </a:prstClr>
              </a:solidFill>
              <a:cs typeface="Arial" panose="020B0604020202020204" pitchFamily="34" charset="0"/>
            </a:endParaRPr>
          </a:p>
        </p:txBody>
      </p:sp>
      <p:sp>
        <p:nvSpPr>
          <p:cNvPr id="18" name="Rectangle 17"/>
          <p:cNvSpPr/>
          <p:nvPr/>
        </p:nvSpPr>
        <p:spPr>
          <a:xfrm>
            <a:off x="459368" y="3668926"/>
            <a:ext cx="2249151" cy="246221"/>
          </a:xfrm>
          <a:prstGeom prst="rect">
            <a:avLst/>
          </a:prstGeom>
        </p:spPr>
        <p:txBody>
          <a:bodyPr wrap="square">
            <a:spAutoFit/>
          </a:bodyPr>
          <a:lstStyle/>
          <a:p>
            <a:pPr algn="ctr"/>
            <a:r>
              <a:rPr lang="ru-RU" sz="1000" dirty="0" smtClean="0">
                <a:solidFill>
                  <a:srgbClr val="595959"/>
                </a:solidFill>
              </a:rPr>
              <a:t>Код 32454</a:t>
            </a:r>
          </a:p>
        </p:txBody>
      </p:sp>
      <p:sp>
        <p:nvSpPr>
          <p:cNvPr id="10" name="Content Placeholder 4"/>
          <p:cNvSpPr>
            <a:spLocks noGrp="1"/>
          </p:cNvSpPr>
          <p:nvPr>
            <p:ph idx="10"/>
          </p:nvPr>
        </p:nvSpPr>
        <p:spPr>
          <a:xfrm>
            <a:off x="2627784" y="2463738"/>
            <a:ext cx="3152808" cy="2538282"/>
          </a:xfrm>
        </p:spPr>
        <p:txBody>
          <a:bodyPr/>
          <a:lstStyle/>
          <a:p>
            <a:pPr marL="0" indent="0">
              <a:buNone/>
            </a:pPr>
            <a:r>
              <a:rPr lang="ru-RU" b="1" dirty="0" smtClean="0">
                <a:solidFill>
                  <a:schemeClr val="tx1">
                    <a:lumMod val="65000"/>
                    <a:lumOff val="35000"/>
                  </a:schemeClr>
                </a:solidFill>
                <a:cs typeface="Arial" panose="020B0604020202020204" pitchFamily="34" charset="0"/>
              </a:rPr>
              <a:t>Туалетная </a:t>
            </a:r>
            <a:r>
              <a:rPr lang="ru-RU" b="1" dirty="0">
                <a:solidFill>
                  <a:schemeClr val="tx1">
                    <a:lumMod val="65000"/>
                    <a:lumOff val="35000"/>
                  </a:schemeClr>
                </a:solidFill>
                <a:cs typeface="Arial" panose="020B0604020202020204" pitchFamily="34" charset="0"/>
              </a:rPr>
              <a:t>вода </a:t>
            </a:r>
            <a:r>
              <a:rPr lang="ru-RU" b="1" dirty="0" err="1">
                <a:solidFill>
                  <a:schemeClr val="tx1">
                    <a:lumMod val="65000"/>
                    <a:lumOff val="35000"/>
                  </a:schemeClr>
                </a:solidFill>
                <a:cs typeface="Arial" panose="020B0604020202020204" pitchFamily="34" charset="0"/>
              </a:rPr>
              <a:t>Blue</a:t>
            </a:r>
            <a:r>
              <a:rPr lang="ru-RU" b="1" dirty="0">
                <a:solidFill>
                  <a:schemeClr val="tx1">
                    <a:lumMod val="65000"/>
                    <a:lumOff val="35000"/>
                  </a:schemeClr>
                </a:solidFill>
                <a:cs typeface="Arial" panose="020B0604020202020204" pitchFamily="34" charset="0"/>
              </a:rPr>
              <a:t> </a:t>
            </a:r>
            <a:r>
              <a:rPr lang="ru-RU" b="1" dirty="0" err="1" smtClean="0">
                <a:solidFill>
                  <a:schemeClr val="tx1">
                    <a:lumMod val="65000"/>
                    <a:lumOff val="35000"/>
                  </a:schemeClr>
                </a:solidFill>
                <a:cs typeface="Arial" panose="020B0604020202020204" pitchFamily="34" charset="0"/>
              </a:rPr>
              <a:t>Wonders</a:t>
            </a:r>
            <a:endParaRPr lang="ru-RU" dirty="0">
              <a:solidFill>
                <a:schemeClr val="tx1">
                  <a:lumMod val="65000"/>
                  <a:lumOff val="35000"/>
                </a:schemeClr>
              </a:solidFill>
              <a:cs typeface="Arial" panose="020B0604020202020204" pitchFamily="34" charset="0"/>
            </a:endParaRPr>
          </a:p>
          <a:p>
            <a:pPr marL="0" indent="0">
              <a:buNone/>
            </a:pPr>
            <a:endParaRPr lang="ru-RU" sz="700" b="1" dirty="0" smtClean="0">
              <a:solidFill>
                <a:schemeClr val="tx1">
                  <a:lumMod val="65000"/>
                  <a:lumOff val="35000"/>
                </a:schemeClr>
              </a:solidFill>
              <a:cs typeface="Arial" panose="020B0604020202020204" pitchFamily="34" charset="0"/>
            </a:endParaRPr>
          </a:p>
          <a:p>
            <a:pPr marL="0" indent="0">
              <a:buNone/>
            </a:pPr>
            <a:r>
              <a:rPr lang="ru-RU" b="1" dirty="0" smtClean="0">
                <a:solidFill>
                  <a:schemeClr val="tx1">
                    <a:lumMod val="65000"/>
                    <a:lumOff val="35000"/>
                  </a:schemeClr>
                </a:solidFill>
                <a:cs typeface="Arial" panose="020B0604020202020204" pitchFamily="34" charset="0"/>
              </a:rPr>
              <a:t>Тип </a:t>
            </a:r>
            <a:r>
              <a:rPr lang="ru-RU" b="1" dirty="0">
                <a:solidFill>
                  <a:schemeClr val="tx1">
                    <a:lumMod val="65000"/>
                    <a:lumOff val="35000"/>
                  </a:schemeClr>
                </a:solidFill>
                <a:cs typeface="Arial" panose="020B0604020202020204" pitchFamily="34" charset="0"/>
              </a:rPr>
              <a:t>аромата: </a:t>
            </a:r>
            <a:r>
              <a:rPr lang="ru-RU" dirty="0">
                <a:solidFill>
                  <a:schemeClr val="tx1">
                    <a:lumMod val="65000"/>
                    <a:lumOff val="35000"/>
                  </a:schemeClr>
                </a:solidFill>
                <a:cs typeface="Arial" panose="020B0604020202020204" pitchFamily="34" charset="0"/>
              </a:rPr>
              <a:t>цветочный, водный</a:t>
            </a:r>
            <a:r>
              <a:rPr lang="ru-RU" dirty="0" smtClean="0">
                <a:solidFill>
                  <a:schemeClr val="tx1">
                    <a:lumMod val="65000"/>
                    <a:lumOff val="35000"/>
                  </a:schemeClr>
                </a:solidFill>
                <a:cs typeface="Arial" panose="020B0604020202020204" pitchFamily="34" charset="0"/>
              </a:rPr>
              <a:t>.</a:t>
            </a:r>
          </a:p>
          <a:p>
            <a:pPr marL="0" indent="0">
              <a:buNone/>
            </a:pPr>
            <a:endParaRPr lang="ru-RU" sz="500" dirty="0">
              <a:solidFill>
                <a:schemeClr val="tx1">
                  <a:lumMod val="65000"/>
                  <a:lumOff val="35000"/>
                </a:schemeClr>
              </a:solidFill>
              <a:cs typeface="Arial" panose="020B0604020202020204" pitchFamily="34" charset="0"/>
            </a:endParaRPr>
          </a:p>
          <a:p>
            <a:pPr marL="0" indent="0">
              <a:buNone/>
            </a:pPr>
            <a:r>
              <a:rPr lang="ru-RU" b="1" dirty="0">
                <a:solidFill>
                  <a:schemeClr val="tx1">
                    <a:lumMod val="65000"/>
                    <a:lumOff val="35000"/>
                  </a:schemeClr>
                </a:solidFill>
                <a:cs typeface="Arial" panose="020B0604020202020204" pitchFamily="34" charset="0"/>
              </a:rPr>
              <a:t>Верхние ноты: </a:t>
            </a:r>
            <a:r>
              <a:rPr lang="ru-RU" dirty="0">
                <a:solidFill>
                  <a:schemeClr val="tx1">
                    <a:lumMod val="65000"/>
                    <a:lumOff val="35000"/>
                  </a:schemeClr>
                </a:solidFill>
                <a:cs typeface="Arial" panose="020B0604020202020204" pitchFamily="34" charset="0"/>
              </a:rPr>
              <a:t>лимон, водный гиацинт, морская соль. </a:t>
            </a:r>
            <a:endParaRPr lang="ru-RU" dirty="0" smtClean="0">
              <a:solidFill>
                <a:schemeClr val="tx1">
                  <a:lumMod val="65000"/>
                  <a:lumOff val="35000"/>
                </a:schemeClr>
              </a:solidFill>
              <a:cs typeface="Arial" panose="020B0604020202020204" pitchFamily="34" charset="0"/>
            </a:endParaRPr>
          </a:p>
          <a:p>
            <a:pPr marL="0" indent="0">
              <a:buNone/>
            </a:pPr>
            <a:endParaRPr lang="ru-RU" sz="500" dirty="0">
              <a:solidFill>
                <a:schemeClr val="tx1">
                  <a:lumMod val="65000"/>
                  <a:lumOff val="35000"/>
                </a:schemeClr>
              </a:solidFill>
              <a:cs typeface="Arial" panose="020B0604020202020204" pitchFamily="34" charset="0"/>
            </a:endParaRPr>
          </a:p>
          <a:p>
            <a:pPr marL="0" indent="0">
              <a:buNone/>
            </a:pPr>
            <a:r>
              <a:rPr lang="ru-RU" b="1" dirty="0">
                <a:solidFill>
                  <a:schemeClr val="tx1">
                    <a:lumMod val="65000"/>
                    <a:lumOff val="35000"/>
                  </a:schemeClr>
                </a:solidFill>
                <a:cs typeface="Arial" panose="020B0604020202020204" pitchFamily="34" charset="0"/>
              </a:rPr>
              <a:t>Сердце: </a:t>
            </a:r>
            <a:r>
              <a:rPr lang="ru-RU" dirty="0">
                <a:solidFill>
                  <a:schemeClr val="tx1">
                    <a:lumMod val="65000"/>
                    <a:lumOff val="35000"/>
                  </a:schemeClr>
                </a:solidFill>
                <a:cs typeface="Arial" panose="020B0604020202020204" pitchFamily="34" charset="0"/>
              </a:rPr>
              <a:t>жасмин, морской эликсир, персик. </a:t>
            </a:r>
            <a:endParaRPr lang="ru-RU" dirty="0" smtClean="0">
              <a:solidFill>
                <a:schemeClr val="tx1">
                  <a:lumMod val="65000"/>
                  <a:lumOff val="35000"/>
                </a:schemeClr>
              </a:solidFill>
              <a:cs typeface="Arial" panose="020B0604020202020204" pitchFamily="34" charset="0"/>
            </a:endParaRPr>
          </a:p>
          <a:p>
            <a:pPr marL="0" indent="0">
              <a:buNone/>
            </a:pPr>
            <a:endParaRPr lang="ru-RU" sz="500" dirty="0">
              <a:solidFill>
                <a:schemeClr val="tx1">
                  <a:lumMod val="65000"/>
                  <a:lumOff val="35000"/>
                </a:schemeClr>
              </a:solidFill>
              <a:cs typeface="Arial" panose="020B0604020202020204" pitchFamily="34" charset="0"/>
            </a:endParaRPr>
          </a:p>
          <a:p>
            <a:pPr marL="0" indent="0">
              <a:buNone/>
            </a:pPr>
            <a:r>
              <a:rPr lang="ru-RU" b="1" dirty="0">
                <a:solidFill>
                  <a:schemeClr val="tx1">
                    <a:lumMod val="65000"/>
                    <a:lumOff val="35000"/>
                  </a:schemeClr>
                </a:solidFill>
                <a:cs typeface="Arial" panose="020B0604020202020204" pitchFamily="34" charset="0"/>
              </a:rPr>
              <a:t>Шлейф: </a:t>
            </a:r>
            <a:r>
              <a:rPr lang="ru-RU" dirty="0">
                <a:solidFill>
                  <a:schemeClr val="tx1">
                    <a:lumMod val="65000"/>
                    <a:lumOff val="35000"/>
                  </a:schemeClr>
                </a:solidFill>
                <a:cs typeface="Arial" panose="020B0604020202020204" pitchFamily="34" charset="0"/>
              </a:rPr>
              <a:t>масло белого кедра, мох, серая амбра.</a:t>
            </a:r>
          </a:p>
        </p:txBody>
      </p:sp>
      <p:sp>
        <p:nvSpPr>
          <p:cNvPr id="9" name="Content Placeholder 14"/>
          <p:cNvSpPr txBox="1">
            <a:spLocks/>
          </p:cNvSpPr>
          <p:nvPr/>
        </p:nvSpPr>
        <p:spPr>
          <a:xfrm>
            <a:off x="5915135" y="2463739"/>
            <a:ext cx="2989601" cy="2538282"/>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lnSpc>
                <a:spcPct val="90000"/>
              </a:lnSpc>
              <a:spcBef>
                <a:spcPts val="1000"/>
              </a:spcBef>
              <a:buNone/>
            </a:pPr>
            <a:r>
              <a:rPr lang="ru-RU" sz="1600" b="1" dirty="0" smtClean="0">
                <a:solidFill>
                  <a:prstClr val="black">
                    <a:lumMod val="65000"/>
                    <a:lumOff val="35000"/>
                  </a:prstClr>
                </a:solidFill>
                <a:cs typeface="Arial" panose="020B0604020202020204" pitchFamily="34" charset="0"/>
              </a:rPr>
              <a:t>Рекомендуем </a:t>
            </a:r>
            <a:r>
              <a:rPr lang="ru-RU" sz="1600" b="1" dirty="0">
                <a:solidFill>
                  <a:prstClr val="black">
                    <a:lumMod val="65000"/>
                    <a:lumOff val="35000"/>
                  </a:prstClr>
                </a:solidFill>
                <a:cs typeface="Arial" panose="020B0604020202020204" pitchFamily="34" charset="0"/>
              </a:rPr>
              <a:t>приобрести вместе с этим продуктом</a:t>
            </a:r>
            <a:r>
              <a:rPr lang="ru-RU" sz="1600" b="1" dirty="0" smtClean="0">
                <a:solidFill>
                  <a:prstClr val="black">
                    <a:lumMod val="65000"/>
                    <a:lumOff val="35000"/>
                  </a:prstClr>
                </a:solidFill>
                <a:cs typeface="Arial" panose="020B0604020202020204" pitchFamily="34" charset="0"/>
              </a:rPr>
              <a:t>:</a:t>
            </a:r>
            <a:endParaRPr lang="ru-RU" sz="1300" dirty="0">
              <a:solidFill>
                <a:prstClr val="black">
                  <a:lumMod val="65000"/>
                  <a:lumOff val="35000"/>
                </a:prstClr>
              </a:solidFill>
              <a:cs typeface="Arial" panose="020B0604020202020204" pitchFamily="34" charset="0"/>
            </a:endParaRPr>
          </a:p>
          <a:p>
            <a:pPr>
              <a:lnSpc>
                <a:spcPct val="90000"/>
              </a:lnSpc>
              <a:spcBef>
                <a:spcPts val="1000"/>
              </a:spcBef>
            </a:pPr>
            <a:r>
              <a:rPr lang="ru-RU" sz="1300" dirty="0" smtClean="0">
                <a:solidFill>
                  <a:prstClr val="black">
                    <a:lumMod val="65000"/>
                    <a:lumOff val="35000"/>
                  </a:prstClr>
                </a:solidFill>
                <a:cs typeface="Arial" panose="020B0604020202020204" pitchFamily="34" charset="0"/>
              </a:rPr>
              <a:t>Освежающий </a:t>
            </a:r>
            <a:r>
              <a:rPr lang="ru-RU" sz="1300" dirty="0">
                <a:solidFill>
                  <a:prstClr val="black">
                    <a:lumMod val="65000"/>
                    <a:lumOff val="35000"/>
                  </a:prstClr>
                </a:solidFill>
                <a:cs typeface="Arial" panose="020B0604020202020204" pitchFamily="34" charset="0"/>
              </a:rPr>
              <a:t>гель для душа </a:t>
            </a:r>
            <a:r>
              <a:rPr lang="ru-RU" sz="1300" dirty="0" err="1">
                <a:solidFill>
                  <a:prstClr val="black">
                    <a:lumMod val="65000"/>
                    <a:lumOff val="35000"/>
                  </a:prstClr>
                </a:solidFill>
                <a:cs typeface="Arial" panose="020B0604020202020204" pitchFamily="34" charset="0"/>
              </a:rPr>
              <a:t>Blue</a:t>
            </a:r>
            <a:r>
              <a:rPr lang="ru-RU" sz="1300" dirty="0">
                <a:solidFill>
                  <a:prstClr val="black">
                    <a:lumMod val="65000"/>
                    <a:lumOff val="35000"/>
                  </a:prstClr>
                </a:solidFill>
                <a:cs typeface="Arial" panose="020B0604020202020204" pitchFamily="34" charset="0"/>
              </a:rPr>
              <a:t> </a:t>
            </a:r>
            <a:r>
              <a:rPr lang="ru-RU" sz="1300" dirty="0" err="1">
                <a:solidFill>
                  <a:prstClr val="black">
                    <a:lumMod val="65000"/>
                    <a:lumOff val="35000"/>
                  </a:prstClr>
                </a:solidFill>
                <a:cs typeface="Arial" panose="020B0604020202020204" pitchFamily="34" charset="0"/>
              </a:rPr>
              <a:t>Wonders</a:t>
            </a:r>
            <a:r>
              <a:rPr lang="ru-RU" sz="1300" dirty="0">
                <a:solidFill>
                  <a:prstClr val="black">
                    <a:lumMod val="65000"/>
                    <a:lumOff val="35000"/>
                  </a:prstClr>
                </a:solidFill>
                <a:cs typeface="Arial" panose="020B0604020202020204" pitchFamily="34" charset="0"/>
              </a:rPr>
              <a:t>, </a:t>
            </a:r>
            <a:r>
              <a:rPr lang="ru-RU" sz="1300" dirty="0" smtClean="0">
                <a:solidFill>
                  <a:prstClr val="black">
                    <a:lumMod val="65000"/>
                    <a:lumOff val="35000"/>
                  </a:prstClr>
                </a:solidFill>
                <a:cs typeface="Arial" panose="020B0604020202020204" pitchFamily="34" charset="0"/>
              </a:rPr>
              <a:t>32955</a:t>
            </a:r>
            <a:endParaRPr lang="ru-RU" sz="1300" dirty="0">
              <a:solidFill>
                <a:prstClr val="black">
                  <a:lumMod val="65000"/>
                  <a:lumOff val="35000"/>
                </a:prstClr>
              </a:solidFill>
              <a:cs typeface="Arial" panose="020B0604020202020204" pitchFamily="34" charset="0"/>
            </a:endParaRPr>
          </a:p>
          <a:p>
            <a:pPr>
              <a:lnSpc>
                <a:spcPct val="90000"/>
              </a:lnSpc>
              <a:spcBef>
                <a:spcPts val="1000"/>
              </a:spcBef>
            </a:pPr>
            <a:r>
              <a:rPr lang="ru-RU" sz="1300" dirty="0" smtClean="0">
                <a:solidFill>
                  <a:prstClr val="black">
                    <a:lumMod val="65000"/>
                    <a:lumOff val="35000"/>
                  </a:prstClr>
                </a:solidFill>
                <a:cs typeface="Arial" panose="020B0604020202020204" pitchFamily="34" charset="0"/>
              </a:rPr>
              <a:t>Увлажняющий </a:t>
            </a:r>
            <a:r>
              <a:rPr lang="ru-RU" sz="1300" dirty="0">
                <a:solidFill>
                  <a:prstClr val="black">
                    <a:lumMod val="65000"/>
                    <a:lumOff val="35000"/>
                  </a:prstClr>
                </a:solidFill>
                <a:cs typeface="Arial" panose="020B0604020202020204" pitchFamily="34" charset="0"/>
              </a:rPr>
              <a:t>крем для тела </a:t>
            </a:r>
            <a:r>
              <a:rPr lang="ru-RU" sz="1300" dirty="0" err="1">
                <a:solidFill>
                  <a:prstClr val="black">
                    <a:lumMod val="65000"/>
                    <a:lumOff val="35000"/>
                  </a:prstClr>
                </a:solidFill>
                <a:cs typeface="Arial" panose="020B0604020202020204" pitchFamily="34" charset="0"/>
              </a:rPr>
              <a:t>Blue</a:t>
            </a:r>
            <a:r>
              <a:rPr lang="ru-RU" sz="1300" dirty="0">
                <a:solidFill>
                  <a:prstClr val="black">
                    <a:lumMod val="65000"/>
                    <a:lumOff val="35000"/>
                  </a:prstClr>
                </a:solidFill>
                <a:cs typeface="Arial" panose="020B0604020202020204" pitchFamily="34" charset="0"/>
              </a:rPr>
              <a:t> </a:t>
            </a:r>
            <a:r>
              <a:rPr lang="ru-RU" sz="1300" dirty="0" err="1" smtClean="0">
                <a:solidFill>
                  <a:prstClr val="black">
                    <a:lumMod val="65000"/>
                    <a:lumOff val="35000"/>
                  </a:prstClr>
                </a:solidFill>
                <a:cs typeface="Arial" panose="020B0604020202020204" pitchFamily="34" charset="0"/>
              </a:rPr>
              <a:t>Wonders</a:t>
            </a:r>
            <a:r>
              <a:rPr lang="ru-RU" sz="1300" dirty="0" smtClean="0">
                <a:solidFill>
                  <a:prstClr val="black">
                    <a:lumMod val="65000"/>
                    <a:lumOff val="35000"/>
                  </a:prstClr>
                </a:solidFill>
                <a:cs typeface="Arial" panose="020B0604020202020204" pitchFamily="34" charset="0"/>
              </a:rPr>
              <a:t>, 32956</a:t>
            </a:r>
            <a:endParaRPr lang="ru-RU" sz="1300" dirty="0">
              <a:solidFill>
                <a:prstClr val="black">
                  <a:lumMod val="65000"/>
                  <a:lumOff val="35000"/>
                </a:prstClr>
              </a:solidFill>
              <a:cs typeface="Arial" panose="020B0604020202020204" pitchFamily="34" charset="0"/>
            </a:endParaRPr>
          </a:p>
          <a:p>
            <a:pPr>
              <a:lnSpc>
                <a:spcPct val="90000"/>
              </a:lnSpc>
              <a:spcBef>
                <a:spcPts val="1000"/>
              </a:spcBef>
            </a:pPr>
            <a:endParaRPr lang="ru-RU" sz="1300" dirty="0">
              <a:solidFill>
                <a:prstClr val="black">
                  <a:lumMod val="65000"/>
                  <a:lumOff val="35000"/>
                </a:prstClr>
              </a:solidFill>
              <a:cs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394" t="3801" r="12116" b="41726"/>
          <a:stretch/>
        </p:blipFill>
        <p:spPr>
          <a:xfrm>
            <a:off x="565659" y="1187079"/>
            <a:ext cx="1941283" cy="2002445"/>
          </a:xfrm>
          <a:prstGeom prst="rect">
            <a:avLst/>
          </a:prstGeom>
        </p:spPr>
      </p:pic>
    </p:spTree>
    <p:extLst>
      <p:ext uri="{BB962C8B-B14F-4D97-AF65-F5344CB8AC3E}">
        <p14:creationId xmlns:p14="http://schemas.microsoft.com/office/powerpoint/2010/main" val="33223552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707654"/>
            <a:ext cx="7772400" cy="1728192"/>
          </a:xfrm>
        </p:spPr>
        <p:txBody>
          <a:bodyPr/>
          <a:lstStyle/>
          <a:p>
            <a:pPr marL="0" indent="0"/>
            <a:r>
              <a:rPr lang="ru-RU" dirty="0" smtClean="0">
                <a:solidFill>
                  <a:srgbClr val="595959"/>
                </a:solidFill>
                <a:latin typeface="+mn-lt"/>
                <a:cs typeface="Arial" panose="020B0604020202020204" pitchFamily="34" charset="0"/>
              </a:rPr>
              <a:t>Какие</a:t>
            </a:r>
            <a:br>
              <a:rPr lang="ru-RU" dirty="0" smtClean="0">
                <a:solidFill>
                  <a:srgbClr val="595959"/>
                </a:solidFill>
                <a:latin typeface="+mn-lt"/>
                <a:cs typeface="Arial" panose="020B0604020202020204" pitchFamily="34" charset="0"/>
              </a:rPr>
            </a:br>
            <a:r>
              <a:rPr lang="ru-RU" dirty="0" smtClean="0">
                <a:solidFill>
                  <a:srgbClr val="595959"/>
                </a:solidFill>
                <a:latin typeface="+mn-lt"/>
                <a:cs typeface="Arial" panose="020B0604020202020204" pitchFamily="34" charset="0"/>
              </a:rPr>
              <a:t>продукты идеально </a:t>
            </a:r>
            <a:br>
              <a:rPr lang="ru-RU" dirty="0" smtClean="0">
                <a:solidFill>
                  <a:srgbClr val="595959"/>
                </a:solidFill>
                <a:latin typeface="+mn-lt"/>
                <a:cs typeface="Arial" panose="020B0604020202020204" pitchFamily="34" charset="0"/>
              </a:rPr>
            </a:br>
            <a:r>
              <a:rPr lang="ru-RU" sz="3600" b="1" dirty="0" smtClean="0">
                <a:solidFill>
                  <a:schemeClr val="accent1">
                    <a:lumMod val="60000"/>
                    <a:lumOff val="40000"/>
                  </a:schemeClr>
                </a:solidFill>
                <a:latin typeface="+mn-lt"/>
                <a:cs typeface="Arial" panose="020B0604020202020204" pitchFamily="34" charset="0"/>
              </a:rPr>
              <a:t>дополнят парфюмерный гардероб </a:t>
            </a:r>
            <a:br>
              <a:rPr lang="ru-RU" sz="3600" b="1" dirty="0" smtClean="0">
                <a:solidFill>
                  <a:schemeClr val="accent1">
                    <a:lumMod val="60000"/>
                    <a:lumOff val="40000"/>
                  </a:schemeClr>
                </a:solidFill>
                <a:latin typeface="+mn-lt"/>
                <a:cs typeface="Arial" panose="020B0604020202020204" pitchFamily="34" charset="0"/>
              </a:rPr>
            </a:br>
            <a:r>
              <a:rPr lang="ru-RU" dirty="0" smtClean="0">
                <a:solidFill>
                  <a:srgbClr val="595959"/>
                </a:solidFill>
                <a:latin typeface="+mn-lt"/>
                <a:cs typeface="Arial" panose="020B0604020202020204" pitchFamily="34" charset="0"/>
              </a:rPr>
              <a:t>этим летом?</a:t>
            </a:r>
            <a:r>
              <a:rPr lang="ru-RU" sz="3600" b="1" dirty="0" smtClean="0">
                <a:solidFill>
                  <a:schemeClr val="accent1">
                    <a:lumMod val="60000"/>
                    <a:lumOff val="40000"/>
                  </a:schemeClr>
                </a:solidFill>
                <a:latin typeface="+mn-lt"/>
                <a:cs typeface="Arial" panose="020B0604020202020204" pitchFamily="34" charset="0"/>
              </a:rPr>
              <a:t/>
            </a:r>
            <a:br>
              <a:rPr lang="ru-RU" sz="3600" b="1" dirty="0" smtClean="0">
                <a:solidFill>
                  <a:schemeClr val="accent1">
                    <a:lumMod val="60000"/>
                    <a:lumOff val="40000"/>
                  </a:schemeClr>
                </a:solidFill>
                <a:latin typeface="+mn-lt"/>
                <a:cs typeface="Arial" panose="020B0604020202020204" pitchFamily="34" charset="0"/>
              </a:rPr>
            </a:br>
            <a:endParaRPr lang="ru-RU" sz="2800" dirty="0">
              <a:solidFill>
                <a:srgbClr val="595959"/>
              </a:solidFill>
              <a:latin typeface="+mn-lt"/>
            </a:endParaRPr>
          </a:p>
        </p:txBody>
      </p:sp>
    </p:spTree>
    <p:extLst>
      <p:ext uri="{BB962C8B-B14F-4D97-AF65-F5344CB8AC3E}">
        <p14:creationId xmlns:p14="http://schemas.microsoft.com/office/powerpoint/2010/main" val="9850440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1560" y="843558"/>
            <a:ext cx="7920880" cy="36741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9043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2816641" y="920730"/>
            <a:ext cx="6219038" cy="1694745"/>
          </a:xfrm>
        </p:spPr>
        <p:txBody>
          <a:bodyPr>
            <a:normAutofit/>
          </a:bodyPr>
          <a:lstStyle/>
          <a:p>
            <a:pPr lvl="0"/>
            <a:r>
              <a:rPr lang="ru-RU" sz="1600" dirty="0">
                <a:solidFill>
                  <a:srgbClr val="595959"/>
                </a:solidFill>
              </a:rPr>
              <a:t>При использвании парфюмированного </a:t>
            </a:r>
            <a:r>
              <a:rPr lang="ru-RU" sz="1600" dirty="0" smtClean="0">
                <a:solidFill>
                  <a:srgbClr val="595959"/>
                </a:solidFill>
              </a:rPr>
              <a:t>крема и геля для душа  </a:t>
            </a:r>
            <a:r>
              <a:rPr lang="ru-RU" sz="1600" dirty="0">
                <a:solidFill>
                  <a:srgbClr val="595959"/>
                </a:solidFill>
              </a:rPr>
              <a:t>вместе с туалетной </a:t>
            </a:r>
            <a:r>
              <a:rPr lang="ru-RU" sz="1600" dirty="0" smtClean="0">
                <a:solidFill>
                  <a:srgbClr val="595959"/>
                </a:solidFill>
              </a:rPr>
              <a:t>водой, </a:t>
            </a:r>
            <a:r>
              <a:rPr lang="ru-RU" sz="1600" dirty="0">
                <a:solidFill>
                  <a:srgbClr val="595959"/>
                </a:solidFill>
              </a:rPr>
              <a:t>вы получаете более яркое звучаение аромата</a:t>
            </a:r>
            <a:r>
              <a:rPr lang="ru-RU" sz="1600" dirty="0" smtClean="0">
                <a:solidFill>
                  <a:srgbClr val="595959"/>
                </a:solidFill>
              </a:rPr>
              <a:t>.</a:t>
            </a:r>
          </a:p>
          <a:p>
            <a:pPr lvl="0"/>
            <a:r>
              <a:rPr lang="ru-RU" sz="1600" dirty="0" smtClean="0">
                <a:solidFill>
                  <a:srgbClr val="595959"/>
                </a:solidFill>
              </a:rPr>
              <a:t>Коллекция станет незаменимым элементом вашего летнего парфюмерного гардероба.</a:t>
            </a:r>
          </a:p>
        </p:txBody>
      </p:sp>
      <p:sp>
        <p:nvSpPr>
          <p:cNvPr id="23" name="Rectangle 22"/>
          <p:cNvSpPr/>
          <p:nvPr/>
        </p:nvSpPr>
        <p:spPr>
          <a:xfrm>
            <a:off x="563681" y="36277"/>
            <a:ext cx="7312617" cy="830997"/>
          </a:xfrm>
          <a:prstGeom prst="rect">
            <a:avLst/>
          </a:prstGeom>
        </p:spPr>
        <p:txBody>
          <a:bodyPr wrap="square">
            <a:spAutoFit/>
          </a:bodyPr>
          <a:lstStyle/>
          <a:p>
            <a:r>
              <a:rPr lang="ru-RU" sz="2400" b="1" dirty="0" smtClean="0">
                <a:solidFill>
                  <a:schemeClr val="tx1">
                    <a:lumMod val="65000"/>
                    <a:lumOff val="35000"/>
                  </a:schemeClr>
                </a:solidFill>
                <a:cs typeface="Arial" panose="020B0604020202020204" pitchFamily="34" charset="0"/>
              </a:rPr>
              <a:t>Освежающий </a:t>
            </a:r>
            <a:r>
              <a:rPr lang="ru-RU" sz="2400" b="1" dirty="0">
                <a:solidFill>
                  <a:schemeClr val="tx1">
                    <a:lumMod val="65000"/>
                    <a:lumOff val="35000"/>
                  </a:schemeClr>
                </a:solidFill>
                <a:cs typeface="Arial" panose="020B0604020202020204" pitchFamily="34" charset="0"/>
              </a:rPr>
              <a:t>гель для душа </a:t>
            </a:r>
            <a:r>
              <a:rPr lang="ru-RU" sz="2400" b="1" dirty="0" err="1">
                <a:solidFill>
                  <a:schemeClr val="tx1">
                    <a:lumMod val="65000"/>
                    <a:lumOff val="35000"/>
                  </a:schemeClr>
                </a:solidFill>
                <a:cs typeface="Arial" panose="020B0604020202020204" pitchFamily="34" charset="0"/>
              </a:rPr>
              <a:t>Blue</a:t>
            </a:r>
            <a:r>
              <a:rPr lang="ru-RU" sz="2400" b="1" dirty="0">
                <a:solidFill>
                  <a:schemeClr val="tx1">
                    <a:lumMod val="65000"/>
                    <a:lumOff val="35000"/>
                  </a:schemeClr>
                </a:solidFill>
                <a:cs typeface="Arial" panose="020B0604020202020204" pitchFamily="34" charset="0"/>
              </a:rPr>
              <a:t> </a:t>
            </a:r>
            <a:r>
              <a:rPr lang="ru-RU" sz="2400" b="1" dirty="0" err="1" smtClean="0">
                <a:solidFill>
                  <a:schemeClr val="tx1">
                    <a:lumMod val="65000"/>
                    <a:lumOff val="35000"/>
                  </a:schemeClr>
                </a:solidFill>
                <a:cs typeface="Arial" panose="020B0604020202020204" pitchFamily="34" charset="0"/>
              </a:rPr>
              <a:t>Wonders</a:t>
            </a:r>
            <a:endParaRPr lang="ru-RU" sz="2400" b="1" dirty="0" smtClean="0">
              <a:solidFill>
                <a:schemeClr val="tx1">
                  <a:lumMod val="65000"/>
                  <a:lumOff val="35000"/>
                </a:schemeClr>
              </a:solidFill>
              <a:cs typeface="Arial" panose="020B0604020202020204" pitchFamily="34" charset="0"/>
            </a:endParaRPr>
          </a:p>
          <a:p>
            <a:r>
              <a:rPr lang="ru-RU" sz="2400" b="1" dirty="0" smtClean="0">
                <a:solidFill>
                  <a:schemeClr val="tx1">
                    <a:lumMod val="65000"/>
                    <a:lumOff val="35000"/>
                  </a:schemeClr>
                </a:solidFill>
                <a:cs typeface="Arial" panose="020B0604020202020204" pitchFamily="34" charset="0"/>
              </a:rPr>
              <a:t>Увлажняющий </a:t>
            </a:r>
            <a:r>
              <a:rPr lang="ru-RU" sz="2400" b="1" dirty="0">
                <a:solidFill>
                  <a:schemeClr val="tx1">
                    <a:lumMod val="65000"/>
                    <a:lumOff val="35000"/>
                  </a:schemeClr>
                </a:solidFill>
                <a:cs typeface="Arial" panose="020B0604020202020204" pitchFamily="34" charset="0"/>
              </a:rPr>
              <a:t>крем для тела </a:t>
            </a:r>
            <a:r>
              <a:rPr lang="ru-RU" sz="2400" b="1" dirty="0" err="1">
                <a:solidFill>
                  <a:schemeClr val="tx1">
                    <a:lumMod val="65000"/>
                    <a:lumOff val="35000"/>
                  </a:schemeClr>
                </a:solidFill>
                <a:cs typeface="Arial" panose="020B0604020202020204" pitchFamily="34" charset="0"/>
              </a:rPr>
              <a:t>Blue</a:t>
            </a:r>
            <a:r>
              <a:rPr lang="ru-RU" sz="2400" b="1" dirty="0">
                <a:solidFill>
                  <a:schemeClr val="tx1">
                    <a:lumMod val="65000"/>
                    <a:lumOff val="35000"/>
                  </a:schemeClr>
                </a:solidFill>
                <a:cs typeface="Arial" panose="020B0604020202020204" pitchFamily="34" charset="0"/>
              </a:rPr>
              <a:t> </a:t>
            </a:r>
            <a:r>
              <a:rPr lang="ru-RU" sz="2400" b="1" dirty="0" err="1">
                <a:solidFill>
                  <a:schemeClr val="tx1">
                    <a:lumMod val="65000"/>
                    <a:lumOff val="35000"/>
                  </a:schemeClr>
                </a:solidFill>
                <a:cs typeface="Arial" panose="020B0604020202020204" pitchFamily="34" charset="0"/>
              </a:rPr>
              <a:t>Wonders</a:t>
            </a:r>
            <a:endParaRPr lang="en-US" sz="2400" b="1" dirty="0">
              <a:solidFill>
                <a:schemeClr val="tx1">
                  <a:lumMod val="65000"/>
                  <a:lumOff val="35000"/>
                </a:schemeClr>
              </a:solidFill>
              <a:cs typeface="Arial" panose="020B0604020202020204" pitchFamily="34" charset="0"/>
            </a:endParaRPr>
          </a:p>
        </p:txBody>
      </p:sp>
      <p:sp>
        <p:nvSpPr>
          <p:cNvPr id="9" name="Title 1"/>
          <p:cNvSpPr txBox="1">
            <a:spLocks/>
          </p:cNvSpPr>
          <p:nvPr/>
        </p:nvSpPr>
        <p:spPr>
          <a:xfrm>
            <a:off x="650686" y="4623978"/>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4 -5</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ctangle 11"/>
          <p:cNvSpPr/>
          <p:nvPr/>
        </p:nvSpPr>
        <p:spPr>
          <a:xfrm>
            <a:off x="637390" y="3147814"/>
            <a:ext cx="2009741" cy="1200329"/>
          </a:xfrm>
          <a:prstGeom prst="rect">
            <a:avLst/>
          </a:prstGeom>
        </p:spPr>
        <p:txBody>
          <a:bodyPr wrap="square">
            <a:spAutoFit/>
          </a:bodyPr>
          <a:lstStyle/>
          <a:p>
            <a:pPr algn="ctr"/>
            <a:r>
              <a:rPr lang="ru-RU" sz="1200" dirty="0" smtClean="0">
                <a:solidFill>
                  <a:srgbClr val="595959"/>
                </a:solidFill>
              </a:rPr>
              <a:t>Гель для душа</a:t>
            </a:r>
          </a:p>
          <a:p>
            <a:pPr algn="ctr"/>
            <a:r>
              <a:rPr lang="ru-RU" sz="1200" dirty="0" smtClean="0">
                <a:solidFill>
                  <a:srgbClr val="595959"/>
                </a:solidFill>
              </a:rPr>
              <a:t>Код 32955</a:t>
            </a:r>
          </a:p>
          <a:p>
            <a:pPr algn="ctr"/>
            <a:endParaRPr lang="ru-RU" sz="1200" dirty="0">
              <a:solidFill>
                <a:srgbClr val="595959"/>
              </a:solidFill>
            </a:endParaRPr>
          </a:p>
          <a:p>
            <a:pPr algn="ctr"/>
            <a:r>
              <a:rPr lang="ru-RU" sz="1200" dirty="0" smtClean="0">
                <a:solidFill>
                  <a:srgbClr val="595959"/>
                </a:solidFill>
              </a:rPr>
              <a:t>Крем для тела </a:t>
            </a:r>
          </a:p>
          <a:p>
            <a:pPr algn="ctr"/>
            <a:r>
              <a:rPr lang="ru-RU" sz="1200" dirty="0" smtClean="0">
                <a:solidFill>
                  <a:srgbClr val="595959"/>
                </a:solidFill>
              </a:rPr>
              <a:t>Код 32956</a:t>
            </a:r>
          </a:p>
          <a:p>
            <a:pPr algn="ctr"/>
            <a:endParaRPr lang="ru-RU" sz="1200" dirty="0">
              <a:solidFill>
                <a:srgbClr val="595959"/>
              </a:solidFill>
            </a:endParaRPr>
          </a:p>
        </p:txBody>
      </p:sp>
      <p:sp>
        <p:nvSpPr>
          <p:cNvPr id="7" name="Content Placeholder 13"/>
          <p:cNvSpPr txBox="1">
            <a:spLocks/>
          </p:cNvSpPr>
          <p:nvPr/>
        </p:nvSpPr>
        <p:spPr>
          <a:xfrm>
            <a:off x="2742792" y="2696309"/>
            <a:ext cx="3295411" cy="2386744"/>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ru-RU" sz="100" b="1" dirty="0" smtClean="0">
              <a:solidFill>
                <a:srgbClr val="595959"/>
              </a:solidFill>
            </a:endParaRPr>
          </a:p>
          <a:p>
            <a:pPr marL="0" indent="0">
              <a:buNone/>
            </a:pPr>
            <a:r>
              <a:rPr lang="ru-RU" dirty="0" smtClean="0">
                <a:solidFill>
                  <a:srgbClr val="595959"/>
                </a:solidFill>
              </a:rPr>
              <a:t>• Лосьон </a:t>
            </a:r>
            <a:r>
              <a:rPr lang="ru-RU" dirty="0">
                <a:solidFill>
                  <a:srgbClr val="595959"/>
                </a:solidFill>
              </a:rPr>
              <a:t>имеет нелипкую быстро впитывающуюся текстуру</a:t>
            </a:r>
            <a:r>
              <a:rPr lang="ru-RU" dirty="0" smtClean="0">
                <a:solidFill>
                  <a:srgbClr val="595959"/>
                </a:solidFill>
              </a:rPr>
              <a:t>.</a:t>
            </a:r>
          </a:p>
          <a:p>
            <a:pPr marL="0" indent="0">
              <a:buNone/>
            </a:pPr>
            <a:endParaRPr lang="ru-RU" sz="600" dirty="0">
              <a:solidFill>
                <a:srgbClr val="595959"/>
              </a:solidFill>
            </a:endParaRPr>
          </a:p>
          <a:p>
            <a:pPr marL="0" indent="0">
              <a:buNone/>
            </a:pPr>
            <a:r>
              <a:rPr lang="ru-RU" dirty="0" smtClean="0">
                <a:solidFill>
                  <a:srgbClr val="595959"/>
                </a:solidFill>
              </a:rPr>
              <a:t>• р</a:t>
            </a:r>
            <a:r>
              <a:rPr lang="en-US" dirty="0" smtClean="0">
                <a:solidFill>
                  <a:srgbClr val="595959"/>
                </a:solidFill>
              </a:rPr>
              <a:t>H</a:t>
            </a:r>
            <a:r>
              <a:rPr lang="ru-RU" dirty="0" smtClean="0">
                <a:solidFill>
                  <a:srgbClr val="595959"/>
                </a:solidFill>
              </a:rPr>
              <a:t>-сбалансированная </a:t>
            </a:r>
            <a:r>
              <a:rPr lang="ru-RU" dirty="0">
                <a:solidFill>
                  <a:srgbClr val="595959"/>
                </a:solidFill>
              </a:rPr>
              <a:t>формула геля мягко очищает, разглаживает и освежает кожу</a:t>
            </a:r>
            <a:r>
              <a:rPr lang="ru-RU" dirty="0" smtClean="0">
                <a:solidFill>
                  <a:srgbClr val="595959"/>
                </a:solidFill>
              </a:rPr>
              <a:t>.</a:t>
            </a:r>
          </a:p>
          <a:p>
            <a:pPr marL="0" indent="0">
              <a:buNone/>
            </a:pPr>
            <a:endParaRPr lang="ru-RU" sz="700" dirty="0">
              <a:solidFill>
                <a:srgbClr val="595959"/>
              </a:solidFill>
            </a:endParaRPr>
          </a:p>
          <a:p>
            <a:pPr marL="0" indent="0">
              <a:buNone/>
            </a:pPr>
            <a:r>
              <a:rPr lang="ru-RU" dirty="0" smtClean="0">
                <a:solidFill>
                  <a:srgbClr val="595959"/>
                </a:solidFill>
              </a:rPr>
              <a:t>• Увлажняющий </a:t>
            </a:r>
            <a:r>
              <a:rPr lang="ru-RU" dirty="0">
                <a:solidFill>
                  <a:srgbClr val="595959"/>
                </a:solidFill>
              </a:rPr>
              <a:t>крем для тела и освежающий гель для </a:t>
            </a:r>
            <a:r>
              <a:rPr lang="ru-RU" dirty="0" smtClean="0">
                <a:solidFill>
                  <a:srgbClr val="595959"/>
                </a:solidFill>
              </a:rPr>
              <a:t>душа</a:t>
            </a:r>
            <a:r>
              <a:rPr lang="en-US" dirty="0" smtClean="0">
                <a:solidFill>
                  <a:srgbClr val="595959"/>
                </a:solidFill>
              </a:rPr>
              <a:t> - </a:t>
            </a:r>
            <a:r>
              <a:rPr lang="ru-RU" dirty="0" smtClean="0">
                <a:solidFill>
                  <a:srgbClr val="595959"/>
                </a:solidFill>
              </a:rPr>
              <a:t> </a:t>
            </a:r>
            <a:r>
              <a:rPr lang="ru-RU" dirty="0">
                <a:solidFill>
                  <a:srgbClr val="595959"/>
                </a:solidFill>
              </a:rPr>
              <a:t>продлят звучание </a:t>
            </a:r>
            <a:r>
              <a:rPr lang="ru-RU" dirty="0" smtClean="0">
                <a:solidFill>
                  <a:srgbClr val="595959"/>
                </a:solidFill>
              </a:rPr>
              <a:t>аромата. </a:t>
            </a:r>
            <a:endParaRPr lang="ru-RU" dirty="0">
              <a:solidFill>
                <a:srgbClr val="595959"/>
              </a:solidFill>
            </a:endParaRPr>
          </a:p>
        </p:txBody>
      </p:sp>
      <p:sp>
        <p:nvSpPr>
          <p:cNvPr id="8" name="Content Placeholder 14"/>
          <p:cNvSpPr txBox="1">
            <a:spLocks/>
          </p:cNvSpPr>
          <p:nvPr/>
        </p:nvSpPr>
        <p:spPr>
          <a:xfrm>
            <a:off x="6219323" y="2696309"/>
            <a:ext cx="2816356" cy="2395721"/>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lnSpc>
                <a:spcPct val="90000"/>
              </a:lnSpc>
              <a:spcBef>
                <a:spcPts val="1000"/>
              </a:spcBef>
              <a:buNone/>
            </a:pPr>
            <a:r>
              <a:rPr lang="ru-RU" sz="1600" b="1" dirty="0" smtClean="0">
                <a:solidFill>
                  <a:prstClr val="black">
                    <a:lumMod val="65000"/>
                    <a:lumOff val="35000"/>
                  </a:prstClr>
                </a:solidFill>
                <a:cs typeface="Arial" panose="020B0604020202020204" pitchFamily="34" charset="0"/>
              </a:rPr>
              <a:t>Рекомендуем </a:t>
            </a:r>
            <a:r>
              <a:rPr lang="ru-RU" sz="1600" b="1" dirty="0">
                <a:solidFill>
                  <a:prstClr val="black">
                    <a:lumMod val="65000"/>
                    <a:lumOff val="35000"/>
                  </a:prstClr>
                </a:solidFill>
                <a:cs typeface="Arial" panose="020B0604020202020204" pitchFamily="34" charset="0"/>
              </a:rPr>
              <a:t>приобрести вместе с этим продуктом</a:t>
            </a:r>
            <a:r>
              <a:rPr lang="ru-RU" sz="1600" b="1" dirty="0" smtClean="0">
                <a:solidFill>
                  <a:prstClr val="black">
                    <a:lumMod val="65000"/>
                    <a:lumOff val="35000"/>
                  </a:prstClr>
                </a:solidFill>
                <a:cs typeface="Arial" panose="020B0604020202020204" pitchFamily="34" charset="0"/>
              </a:rPr>
              <a:t>:</a:t>
            </a:r>
          </a:p>
          <a:p>
            <a:pPr marL="0" indent="0">
              <a:lnSpc>
                <a:spcPct val="90000"/>
              </a:lnSpc>
              <a:spcBef>
                <a:spcPts val="1000"/>
              </a:spcBef>
              <a:buNone/>
            </a:pPr>
            <a:endParaRPr lang="ru-RU" sz="100" dirty="0" smtClean="0">
              <a:solidFill>
                <a:prstClr val="black">
                  <a:lumMod val="65000"/>
                  <a:lumOff val="35000"/>
                </a:prstClr>
              </a:solidFill>
              <a:cs typeface="Arial" panose="020B0604020202020204" pitchFamily="34" charset="0"/>
            </a:endParaRPr>
          </a:p>
          <a:p>
            <a:pPr>
              <a:lnSpc>
                <a:spcPct val="90000"/>
              </a:lnSpc>
              <a:spcBef>
                <a:spcPts val="1000"/>
              </a:spcBef>
            </a:pPr>
            <a:r>
              <a:rPr lang="ru-RU" sz="1300" dirty="0" smtClean="0">
                <a:solidFill>
                  <a:prstClr val="black">
                    <a:lumMod val="65000"/>
                    <a:lumOff val="35000"/>
                  </a:prstClr>
                </a:solidFill>
                <a:cs typeface="Arial" panose="020B0604020202020204" pitchFamily="34" charset="0"/>
              </a:rPr>
              <a:t>Стойкий лак для ногтей </a:t>
            </a:r>
            <a:r>
              <a:rPr lang="ru-RU" sz="1300" dirty="0" err="1">
                <a:solidFill>
                  <a:prstClr val="black">
                    <a:lumMod val="65000"/>
                    <a:lumOff val="35000"/>
                  </a:prstClr>
                </a:solidFill>
                <a:cs typeface="Arial" panose="020B0604020202020204" pitchFamily="34" charset="0"/>
              </a:rPr>
              <a:t>The</a:t>
            </a:r>
            <a:r>
              <a:rPr lang="ru-RU" sz="1300" dirty="0">
                <a:solidFill>
                  <a:prstClr val="black">
                    <a:lumMod val="65000"/>
                    <a:lumOff val="35000"/>
                  </a:prstClr>
                </a:solidFill>
                <a:cs typeface="Arial" panose="020B0604020202020204" pitchFamily="34" charset="0"/>
              </a:rPr>
              <a:t> </a:t>
            </a:r>
            <a:r>
              <a:rPr lang="ru-RU" sz="1300" dirty="0" smtClean="0">
                <a:solidFill>
                  <a:prstClr val="black">
                    <a:lumMod val="65000"/>
                    <a:lumOff val="35000"/>
                  </a:prstClr>
                </a:solidFill>
                <a:cs typeface="Arial" panose="020B0604020202020204" pitchFamily="34" charset="0"/>
              </a:rPr>
              <a:t>ONE, оттенок на выбор (32707 </a:t>
            </a:r>
            <a:r>
              <a:rPr lang="ru-RU" sz="1300" dirty="0">
                <a:solidFill>
                  <a:prstClr val="black">
                    <a:lumMod val="65000"/>
                    <a:lumOff val="35000"/>
                  </a:prstClr>
                </a:solidFill>
                <a:cs typeface="Arial" panose="020B0604020202020204" pitchFamily="34" charset="0"/>
              </a:rPr>
              <a:t>– 32710, </a:t>
            </a:r>
            <a:r>
              <a:rPr lang="ru-RU" sz="1300" dirty="0" smtClean="0">
                <a:solidFill>
                  <a:prstClr val="black">
                    <a:lumMod val="65000"/>
                    <a:lumOff val="35000"/>
                  </a:prstClr>
                </a:solidFill>
                <a:cs typeface="Arial" panose="020B0604020202020204" pitchFamily="34" charset="0"/>
              </a:rPr>
              <a:t>33126)</a:t>
            </a:r>
          </a:p>
          <a:p>
            <a:pPr>
              <a:lnSpc>
                <a:spcPct val="90000"/>
              </a:lnSpc>
              <a:spcBef>
                <a:spcPts val="1000"/>
              </a:spcBef>
            </a:pPr>
            <a:r>
              <a:rPr lang="ru-RU" sz="1300" dirty="0">
                <a:solidFill>
                  <a:prstClr val="black">
                    <a:lumMod val="65000"/>
                    <a:lumOff val="35000"/>
                  </a:prstClr>
                </a:solidFill>
                <a:cs typeface="Arial" panose="020B0604020202020204" pitchFamily="34" charset="0"/>
              </a:rPr>
              <a:t>Стойкие тени-карандаш для век </a:t>
            </a:r>
            <a:r>
              <a:rPr lang="en-US" sz="1300" dirty="0">
                <a:solidFill>
                  <a:prstClr val="black">
                    <a:lumMod val="65000"/>
                    <a:lumOff val="35000"/>
                  </a:prstClr>
                </a:solidFill>
                <a:cs typeface="Arial" panose="020B0604020202020204" pitchFamily="34" charset="0"/>
              </a:rPr>
              <a:t>The ONE </a:t>
            </a:r>
            <a:r>
              <a:rPr lang="en-US" sz="1300" dirty="0" err="1" smtClean="0">
                <a:solidFill>
                  <a:prstClr val="black">
                    <a:lumMod val="65000"/>
                    <a:lumOff val="35000"/>
                  </a:prstClr>
                </a:solidFill>
                <a:cs typeface="Arial" panose="020B0604020202020204" pitchFamily="34" charset="0"/>
              </a:rPr>
              <a:t>Colour</a:t>
            </a:r>
            <a:r>
              <a:rPr lang="ru-RU" sz="1300" dirty="0" smtClean="0">
                <a:solidFill>
                  <a:prstClr val="black">
                    <a:lumMod val="65000"/>
                    <a:lumOff val="35000"/>
                  </a:prstClr>
                </a:solidFill>
                <a:cs typeface="Arial" panose="020B0604020202020204" pitchFamily="34" charset="0"/>
              </a:rPr>
              <a:t> </a:t>
            </a:r>
            <a:r>
              <a:rPr lang="en-US" sz="1300" dirty="0" smtClean="0">
                <a:solidFill>
                  <a:prstClr val="black">
                    <a:lumMod val="65000"/>
                    <a:lumOff val="35000"/>
                  </a:prstClr>
                </a:solidFill>
                <a:cs typeface="Arial" panose="020B0604020202020204" pitchFamily="34" charset="0"/>
              </a:rPr>
              <a:t>Unlimited</a:t>
            </a:r>
            <a:r>
              <a:rPr lang="ru-RU" sz="1300" dirty="0" smtClean="0">
                <a:solidFill>
                  <a:prstClr val="black">
                    <a:lumMod val="65000"/>
                    <a:lumOff val="35000"/>
                  </a:prstClr>
                </a:solidFill>
                <a:cs typeface="Arial" panose="020B0604020202020204" pitchFamily="34" charset="0"/>
              </a:rPr>
              <a:t>, оттенок на выбор (32722 – 32724)</a:t>
            </a:r>
            <a:endParaRPr lang="ru-RU" sz="1300" dirty="0">
              <a:solidFill>
                <a:prstClr val="black">
                  <a:lumMod val="65000"/>
                  <a:lumOff val="35000"/>
                </a:prstClr>
              </a:solidFill>
              <a:cs typeface="Arial" panose="020B0604020202020204" pitchFamily="34" charset="0"/>
            </a:endParaRPr>
          </a:p>
          <a:p>
            <a:pPr>
              <a:lnSpc>
                <a:spcPct val="90000"/>
              </a:lnSpc>
              <a:spcBef>
                <a:spcPts val="1000"/>
              </a:spcBef>
            </a:pPr>
            <a:endParaRPr lang="ru-RU" sz="1300" dirty="0">
              <a:solidFill>
                <a:prstClr val="black">
                  <a:lumMod val="65000"/>
                  <a:lumOff val="35000"/>
                </a:prstClr>
              </a:solidFill>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108" t="6601" r="7127" b="3800"/>
          <a:stretch/>
        </p:blipFill>
        <p:spPr>
          <a:xfrm>
            <a:off x="706156" y="1150010"/>
            <a:ext cx="1872208" cy="1788378"/>
          </a:xfrm>
          <a:prstGeom prst="rect">
            <a:avLst/>
          </a:prstGeom>
        </p:spPr>
      </p:pic>
    </p:spTree>
    <p:extLst>
      <p:ext uri="{BB962C8B-B14F-4D97-AF65-F5344CB8AC3E}">
        <p14:creationId xmlns:p14="http://schemas.microsoft.com/office/powerpoint/2010/main" val="14298041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139702"/>
            <a:ext cx="8064896" cy="1728192"/>
          </a:xfrm>
        </p:spPr>
        <p:txBody>
          <a:bodyPr/>
          <a:lstStyle/>
          <a:p>
            <a:r>
              <a:rPr lang="ru-RU" dirty="0" smtClean="0">
                <a:solidFill>
                  <a:srgbClr val="595959"/>
                </a:solidFill>
                <a:latin typeface="+mn-lt"/>
                <a:cs typeface="Arial" panose="020B0604020202020204" pitchFamily="34" charset="0"/>
              </a:rPr>
              <a:t>Какие</a:t>
            </a:r>
            <a:r>
              <a:rPr lang="ru-RU" b="1" dirty="0" smtClean="0">
                <a:solidFill>
                  <a:schemeClr val="accent2">
                    <a:lumMod val="40000"/>
                    <a:lumOff val="60000"/>
                  </a:schemeClr>
                </a:solidFill>
                <a:latin typeface="+mn-lt"/>
                <a:cs typeface="Arial" panose="020B0604020202020204" pitchFamily="34" charset="0"/>
              </a:rPr>
              <a:t> </a:t>
            </a:r>
            <a:br>
              <a:rPr lang="ru-RU" b="1" dirty="0" smtClean="0">
                <a:solidFill>
                  <a:schemeClr val="accent2">
                    <a:lumMod val="40000"/>
                    <a:lumOff val="60000"/>
                  </a:schemeClr>
                </a:solidFill>
                <a:latin typeface="+mn-lt"/>
                <a:cs typeface="Arial" panose="020B0604020202020204" pitchFamily="34" charset="0"/>
              </a:rPr>
            </a:br>
            <a:r>
              <a:rPr lang="ru-RU" b="1" dirty="0" smtClean="0">
                <a:solidFill>
                  <a:schemeClr val="accent2">
                    <a:lumMod val="40000"/>
                    <a:lumOff val="60000"/>
                  </a:schemeClr>
                </a:solidFill>
                <a:latin typeface="+mn-lt"/>
                <a:cs typeface="Arial" panose="020B0604020202020204" pitchFamily="34" charset="0"/>
              </a:rPr>
              <a:t>ультрамодные парные ароматы</a:t>
            </a:r>
            <a:r>
              <a:rPr lang="ru-RU" dirty="0" smtClean="0">
                <a:solidFill>
                  <a:srgbClr val="595959"/>
                </a:solidFill>
                <a:latin typeface="+mn-lt"/>
                <a:cs typeface="Arial" panose="020B0604020202020204" pitchFamily="34" charset="0"/>
              </a:rPr>
              <a:t/>
            </a:r>
            <a:br>
              <a:rPr lang="ru-RU" dirty="0" smtClean="0">
                <a:solidFill>
                  <a:srgbClr val="595959"/>
                </a:solidFill>
                <a:latin typeface="+mn-lt"/>
                <a:cs typeface="Arial" panose="020B0604020202020204" pitchFamily="34" charset="0"/>
              </a:rPr>
            </a:br>
            <a:r>
              <a:rPr lang="ru-RU" dirty="0" smtClean="0">
                <a:solidFill>
                  <a:schemeClr val="tx1">
                    <a:lumMod val="65000"/>
                    <a:lumOff val="35000"/>
                  </a:schemeClr>
                </a:solidFill>
                <a:latin typeface="+mn-lt"/>
                <a:cs typeface="Arial" panose="020B0604020202020204" pitchFamily="34" charset="0"/>
              </a:rPr>
              <a:t>выходят в каталоге №8? </a:t>
            </a:r>
            <a:r>
              <a:rPr lang="ru-RU" b="1" dirty="0" smtClean="0">
                <a:solidFill>
                  <a:schemeClr val="accent2">
                    <a:lumMod val="40000"/>
                    <a:lumOff val="60000"/>
                  </a:schemeClr>
                </a:solidFill>
                <a:latin typeface="+mn-lt"/>
                <a:cs typeface="Arial" panose="020B0604020202020204" pitchFamily="34" charset="0"/>
              </a:rPr>
              <a:t/>
            </a:r>
            <a:br>
              <a:rPr lang="ru-RU" b="1" dirty="0" smtClean="0">
                <a:solidFill>
                  <a:schemeClr val="accent2">
                    <a:lumMod val="40000"/>
                    <a:lumOff val="60000"/>
                  </a:schemeClr>
                </a:solidFill>
                <a:latin typeface="+mn-lt"/>
                <a:cs typeface="Arial" panose="020B0604020202020204" pitchFamily="34" charset="0"/>
              </a:rPr>
            </a:br>
            <a:r>
              <a:rPr lang="ru-RU" dirty="0">
                <a:solidFill>
                  <a:schemeClr val="tx1">
                    <a:lumMod val="65000"/>
                    <a:lumOff val="35000"/>
                  </a:schemeClr>
                </a:solidFill>
                <a:latin typeface="+mn-lt"/>
                <a:cs typeface="Arial" panose="020B0604020202020204" pitchFamily="34" charset="0"/>
              </a:rPr>
              <a:t/>
            </a:r>
            <a:br>
              <a:rPr lang="ru-RU" dirty="0">
                <a:solidFill>
                  <a:schemeClr val="tx1">
                    <a:lumMod val="65000"/>
                    <a:lumOff val="35000"/>
                  </a:schemeClr>
                </a:solidFill>
                <a:latin typeface="+mn-lt"/>
                <a:cs typeface="Arial" panose="020B0604020202020204" pitchFamily="34" charset="0"/>
              </a:rPr>
            </a:br>
            <a:r>
              <a:rPr lang="ru-RU" sz="3600" b="1" dirty="0" smtClean="0">
                <a:solidFill>
                  <a:schemeClr val="accent2">
                    <a:lumMod val="60000"/>
                    <a:lumOff val="40000"/>
                  </a:schemeClr>
                </a:solidFill>
                <a:latin typeface="+mn-lt"/>
                <a:cs typeface="Arial" panose="020B0604020202020204" pitchFamily="34" charset="0"/>
              </a:rPr>
              <a:t/>
            </a:r>
            <a:br>
              <a:rPr lang="ru-RU" sz="3600" b="1" dirty="0" smtClean="0">
                <a:solidFill>
                  <a:schemeClr val="accent2">
                    <a:lumMod val="60000"/>
                    <a:lumOff val="40000"/>
                  </a:schemeClr>
                </a:solidFill>
                <a:latin typeface="+mn-lt"/>
                <a:cs typeface="Arial" panose="020B0604020202020204" pitchFamily="34" charset="0"/>
              </a:rPr>
            </a:br>
            <a:r>
              <a:rPr lang="ru-RU" sz="3600" b="1" dirty="0" smtClean="0">
                <a:solidFill>
                  <a:schemeClr val="accent2">
                    <a:lumMod val="60000"/>
                    <a:lumOff val="40000"/>
                  </a:schemeClr>
                </a:solidFill>
                <a:latin typeface="+mn-lt"/>
                <a:cs typeface="Arial" panose="020B0604020202020204" pitchFamily="34" charset="0"/>
              </a:rPr>
              <a:t> </a:t>
            </a:r>
            <a:endParaRPr lang="ru-RU" dirty="0">
              <a:latin typeface="+mn-lt"/>
            </a:endParaRPr>
          </a:p>
        </p:txBody>
      </p:sp>
    </p:spTree>
    <p:extLst>
      <p:ext uri="{BB962C8B-B14F-4D97-AF65-F5344CB8AC3E}">
        <p14:creationId xmlns:p14="http://schemas.microsoft.com/office/powerpoint/2010/main" val="262230547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21222</TotalTime>
  <Words>1949</Words>
  <Application>Microsoft Office PowerPoint</Application>
  <PresentationFormat>On-screen Show (16:9)</PresentationFormat>
  <Paragraphs>426</Paragraphs>
  <Slides>23</Slides>
  <Notes>18</Notes>
  <HiddenSlides>0</HiddenSlides>
  <MMClips>0</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1_Тема Office</vt:lpstr>
      <vt:lpstr>7_Тема Office</vt:lpstr>
      <vt:lpstr>8_Тема Office</vt:lpstr>
      <vt:lpstr>PowerPoint Presentation</vt:lpstr>
      <vt:lpstr>PowerPoint Presentation</vt:lpstr>
      <vt:lpstr>Какой  женский  аромат в морском тренде выходит в этом каталоге?    </vt:lpstr>
      <vt:lpstr>PowerPoint Presentation</vt:lpstr>
      <vt:lpstr>PowerPoint Presentation</vt:lpstr>
      <vt:lpstr>Какие продукты идеально  дополнят парфюмерный гардероб  этим летом? </vt:lpstr>
      <vt:lpstr>PowerPoint Presentation</vt:lpstr>
      <vt:lpstr>PowerPoint Presentation</vt:lpstr>
      <vt:lpstr>Какие  ультрамодные парные ароматы выходят в каталоге №8?     </vt:lpstr>
      <vt:lpstr>PowerPoint Presentation</vt:lpstr>
      <vt:lpstr>PowerPoint Presentation</vt:lpstr>
      <vt:lpstr>В какой  серии бренда интенсивного ухода NovAge  выходит летняя версия комплексного ухода за кожей лица </vt:lpstr>
      <vt:lpstr>PowerPoint Presentation</vt:lpstr>
      <vt:lpstr>PowerPoint Presentation</vt:lpstr>
      <vt:lpstr> Какой  легендарный продукт по уходу за жирной кожей  возвращается в каталоге №8? </vt:lpstr>
      <vt:lpstr>PowerPoint Presentation</vt:lpstr>
      <vt:lpstr>PowerPoint Presentation</vt:lpstr>
      <vt:lpstr> Какая трендовая летняя коллекция выходит в рамках бренда The ONE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Alexeeva, Natalia</dc:creator>
  <cp:lastModifiedBy>Alexeeva, Natalia</cp:lastModifiedBy>
  <cp:revision>679</cp:revision>
  <cp:lastPrinted>2015-04-09T09:36:16Z</cp:lastPrinted>
  <dcterms:created xsi:type="dcterms:W3CDTF">2015-03-19T10:21:20Z</dcterms:created>
  <dcterms:modified xsi:type="dcterms:W3CDTF">2016-05-18T10:42:05Z</dcterms:modified>
</cp:coreProperties>
</file>