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82" r:id="rId2"/>
    <p:sldMasterId id="2147483732" r:id="rId3"/>
  </p:sldMasterIdLst>
  <p:notesMasterIdLst>
    <p:notesMasterId r:id="rId30"/>
  </p:notesMasterIdLst>
  <p:handoutMasterIdLst>
    <p:handoutMasterId r:id="rId31"/>
  </p:handoutMasterIdLst>
  <p:sldIdLst>
    <p:sldId id="257" r:id="rId4"/>
    <p:sldId id="285" r:id="rId5"/>
    <p:sldId id="258" r:id="rId6"/>
    <p:sldId id="259" r:id="rId7"/>
    <p:sldId id="310" r:id="rId8"/>
    <p:sldId id="261" r:id="rId9"/>
    <p:sldId id="262" r:id="rId10"/>
    <p:sldId id="294" r:id="rId11"/>
    <p:sldId id="291" r:id="rId12"/>
    <p:sldId id="322" r:id="rId13"/>
    <p:sldId id="324" r:id="rId14"/>
    <p:sldId id="328" r:id="rId15"/>
    <p:sldId id="329" r:id="rId16"/>
    <p:sldId id="330" r:id="rId17"/>
    <p:sldId id="316" r:id="rId18"/>
    <p:sldId id="317" r:id="rId19"/>
    <p:sldId id="318" r:id="rId20"/>
    <p:sldId id="325" r:id="rId21"/>
    <p:sldId id="326" r:id="rId22"/>
    <p:sldId id="327" r:id="rId23"/>
    <p:sldId id="332" r:id="rId24"/>
    <p:sldId id="333" r:id="rId25"/>
    <p:sldId id="334" r:id="rId26"/>
    <p:sldId id="280" r:id="rId27"/>
    <p:sldId id="320" r:id="rId28"/>
    <p:sldId id="287" r:id="rId29"/>
  </p:sldIdLst>
  <p:sldSz cx="9144000" cy="5143500" type="screen16x9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595959"/>
    <a:srgbClr val="948A54"/>
    <a:srgbClr val="FF99CC"/>
    <a:srgbClr val="CC0099"/>
    <a:srgbClr val="9966F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04" autoAdjust="0"/>
    <p:restoredTop sz="48833" autoAdjust="0"/>
  </p:normalViewPr>
  <p:slideViewPr>
    <p:cSldViewPr>
      <p:cViewPr varScale="1">
        <p:scale>
          <a:sx n="73" d="100"/>
          <a:sy n="73" d="100"/>
        </p:scale>
        <p:origin x="-2712" y="-96"/>
      </p:cViewPr>
      <p:guideLst>
        <p:guide orient="horz" pos="216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9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2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27050-E888-4021-BA44-06E9BCBF50FE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74A17-938F-42F4-A5F8-7A0B6A280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BD60D-E07F-4D29-A79B-BA37E018C887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DFB95-1AC9-489C-A3E8-0FB4261F3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036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895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202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Часто возраст, на который женщина себя ощущает и на который она выглядит, не совпадает с ее реальным возрастом.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того чтобы выявить взаимосвязь между восприятием старения и его реальными признаками, ученые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Орифлэйм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провели беспрецедентное масштабное исследование визуальной оценки возраста женщин AGE REFLECT TM, с помощью которого удалось определить, какие возрастные признаки и несовершенства кожи играют решающую роль в восприятии возраста женщин.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 REFLECT TM – это больше, чем просто инновационная методика, это масштабное аппаратное исследование, которое было проведено компанией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Орифлэйм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по всему миру. В России в исследовании AGE REFLECT TM приняли участие более 1000 женщин, что подтверждает объективность полученных результатов.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ходе исследования было выявлено, что основным признаком старения кожи в возрасте 40+, влияющий на внешний вид женщин и визуально делающий их старше, является ухудшение упругости кожи.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Упругость кожи – это ее способность противостоять растяжению и восстанавливать свою исходную форму после деформации. Когда кожа теряет эластичность под воздействием генетических и внешних факторов, она становится менее упругой и медленнее возвращается в исходное состояние.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Уровень упругости зависит от клеток соединительной ткани – фибробластов, которые вырабатывают эластин. Фибробласты молодой кожи очень гибкие и вырабатывают достаточно эластина для того, чтобы кожа была упругой и эластичной, но, с возрастом, эти важные клетки кожи становятся все менее гибкими и уже не могут синтезировать достаточное количество эластина.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основе имеющихся данных, наши ученые совершили прорыв в области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лифтинга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восстановления упругости кожи 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была создана линия средств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Ultimate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Lift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Новэйдж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Алтимейт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Лифт).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Ultimate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Lift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это комплекс высокоэффективных средств, применение которых повышает упругость кожи, по отношению к исходному состоянию, 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70%!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Ингредиенты: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Ключевой ингредиент 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запатентованного комплекса AspartoLift – производная аспарагиновой кислоты.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Эта незаменимая натуральная аминокислота, необходима человеческому организму для поддержания активности и нормального функционирования клеток. Проведенные учеными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Орифлэйм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лабораторные испытания показали, что применение технологии AspartoLift на твердых фибробластах восстанавливает их гибкость, улучшая синтез эластина, – как если бы клетки «помолодели» на 20 лет.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Дополнительные ингредиенты: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Экстракт стволовых клеток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Буддлея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Давида -  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препятствует разрушению коллагеновых волокон и стимулирует выработку собственного коллагена. Борется с мелкими и глубокими морщинами.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Серия рекомендуется для всех типов кожи, в возрасте 40+.  В серии есть все необходимые продукты для грамотного, 4-х шагового ухода* за лицом: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*4-х шаговая система ежедневного ухода построена таким образом, что каждый шаги идеально дополняет предыдущий. Выполняя все 4 шага программы и затрачивая всего по 2 минуты утром и вечером, вы сможете достичь максимальных результатов.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этап – Очищение: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32597 Очищающее молочко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 мл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Текстура: густое и насыщенное молочко.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Создано на основе технологии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NutriPlus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с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антивозрастным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действием.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Мягко очищает, удаляя макияж и загрязнения, освежая и делая кожу мягкой и бархатистой.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Флакон с дозатором – это удобство и экономичность в использовании.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32742 Смягчающий тоник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 мл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Тоник с увлажняющей технологией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HydraPlus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Завершает очищение и насыщает кожу влагой, придавая ей свежесть, мягкость, гладкость и здоровое сияние.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этап – Уход за кожей вокруг глаз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31542 Крем-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лифтинг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для кожи вокруг глаз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Ultimate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Lift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15 мл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Мгновенно разглаживает и смягчает кожу, придавая ей свежий вид.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При регулярном применении укрепляет, подтягивает и повышает эластичность кожи вокруг глаз, сглаживая морщинки и визуально омолаживая взгляд.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Удобный и гигиеничный дозатор позволяет использовать оптимальное количество средства для 1 применения.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этап – Активатор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31543 Сыворотка-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лифтинг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для лица и шеи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Ultimate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Lift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30 мл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Укрепляет, подтягивает и повышает эластичность кожи при регулярном применении, сглаживая морщинки и подтягивая контуры лица и шеи.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Мгновенно смягчает и питает кожу.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Визуально выравнивает тон кожи благодаря светоотражающим микрочастицам.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Удобство в применении - упаковка с дозатором, который разработан таким образом, что 1 нажатие = 1 порция средства, достаточная для лица и шеи.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этап - Основной уход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31540 Дневной крем-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лифтинг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SPF 15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Ultimate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Lift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50 мл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Комфортная, сливочная текстура -  подходит для всех типов кожи.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Возвращает коже упругость и эластичность, делая ее более подтянутой, сокращает морщины.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Содержит SPF 15 и защищает кожу от фотостарения.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Имеет деликатный и нежный аромат. 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31541 Ночной крем-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лифтинг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Ultimate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Lift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50 мл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Питательный ночной крем с богатой насыщенной текстурой.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Активно питает кожу, возвращает ей упругость и эластичность во время сна, заметно подтягивает контуры лица при регулярном применении.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Обращаем Ваше внимание, что комплексное применение средств дает более быстрый визуально заметный результат, за счет того, что каждое последующее средство дополняет/усиливает действие предыдущего. 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 можете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как обычно, </a:t>
            </a: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приобрести все продукты серии</a:t>
            </a: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1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Ultimate</a:t>
            </a: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Lift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как </a:t>
            </a: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составе набора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Набор комплексного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лифтинг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-ухода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Ultimate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Lift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код 28968,  можно приобрести  всего за 6299 рублей! Экономия при покупке набора составит 2700 рублей.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 и по отдельности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При этом обращаем Ваше внимание, что </a:t>
            </a: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только в этом каталоге действуют 20%-</a:t>
            </a:r>
            <a:r>
              <a:rPr lang="ru-RU" sz="11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ная</a:t>
            </a: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скидкана</a:t>
            </a: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 продукта из набора </a:t>
            </a:r>
            <a:r>
              <a:rPr lang="ru-RU" sz="11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1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Ultimate</a:t>
            </a: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Lift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Очищающее молочко </a:t>
            </a:r>
            <a:r>
              <a:rPr lang="ru-RU" sz="11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559 рублей, скидка 20%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Смягчающий тоник </a:t>
            </a:r>
            <a:r>
              <a:rPr lang="ru-RU" sz="11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 559 рублей, скидка 20%.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Крем-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лифтинг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для кожи вокруг глаз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Ultimate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Lift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1550 рублей.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Сыворотка-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лифтинг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для лица и шеи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Ultimate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Lift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2650 рублей.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Дневной крем-</a:t>
            </a:r>
            <a:r>
              <a:rPr lang="ru-RU" sz="11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лифтинг</a:t>
            </a: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SPF 15 </a:t>
            </a:r>
            <a:r>
              <a:rPr lang="ru-RU" sz="11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Ultimate</a:t>
            </a: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Lift</a:t>
            </a: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1359рублей, скидка 20%.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Ночной крем-</a:t>
            </a:r>
            <a:r>
              <a:rPr lang="ru-RU" sz="11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лифтинг</a:t>
            </a: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Ultimate</a:t>
            </a: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Lift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 1359рублей, скидка 20%.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 компонентах. Это интересно: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Аспарагиновая кислота присутствует в организме человека. Функции аспарагиновой кислоты и ее влияние на организм человека начали активно изучать в начале ХХ века. Оказалось, что она является катализатором большинства обменных процессов в организме, способствуя антиоксидантной защите. О том, что она обладает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антивозрастным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действием на кожу, стало известно совсем недавно. Это новинка среди косметических ингредиентов. Особенность ее состоит в том, что она способствует выработке, необходимых для упругости кожи, коллагена и эластина, за счет непосредственной стимуляции работы клеток дермы.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Буддлея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Давида (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никодемия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бабочковый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куст) – свое название этот вид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буддлеи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получил в честь французского натуралиста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Армана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Давида, который описал это растение и ввел в культуру еще в 1890 году. Экстракт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буддлеи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оказывает двойное действие на кожу: с одной стороны- удерживает влагу внутри эпидермиса, с другой стороны – действует на дерму (укрепляет клетки, стимулирует клеточное дыхание), повышая эластичность и упругость кожи.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854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19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875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Период летних отпусков уже стартовал, а это значит самое время задуматься не только о покупке нового купального костюма, но и обновить свой запас солнцезащитных средств, которые обеспечат надежную защиту от ультрафиолетовых лучей.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 последним научным данным чрезмерное пребывание под солнцем является причиной раннего появления морщин, обезвоженности кожи и пигментных пятен. Правильно организованная защита от ультрафиолета должна быть направлена на всю кожу в целом.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Производители косметики используют для защиты от солнца специальные ингредиенты, которые не действуют непосредственно на кожу, а являются «ловушками» для свободных радикалов, не пропуская их повреждающего действия на клетки. Количество этих ингредиентов и уровень защиты от солнца определяет в косметическом средстве SPF – фактор (англ.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Sun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Protection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Factor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фактор защиты от солнца). Чем больше защитных ингредиентов, тем выше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SPF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тем лучше и сильнее защита.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Продукты солнцезащитной серии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Sun Zone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сочетают в себе и высокую защиту, и уход за кожей.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32280 Увлажняющий солнцезащитный спрей для тела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Sun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Zone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с высокой степенью защиты SPF 50 150 мл.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Средство да в одном: экстра-защита, уход и увлажнение.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Высокая степень защиты от ультрафиолета –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SPF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50. Эффективно защищает от излучения спектра UVA/UVB, фотостарения и свободных радикалов.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Легкая текстура, быстро впитывается, не оставляет на коже жирных следов.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Удобный в использовании спрей-аэрозоль позволяет средству ровным слоем распределиться по коже.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Формула средства защищает даже в воде*.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Протестирован под дерматологическим контролем.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*По результатам клинических тестов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Это интересно: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Экстракт граната – богат аскорбиновой, лимонной, яблочной кислотами; витаминами А, В, С, Е и К; микроэлементами: калий, медь и фосфор и пр.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Это источник антиоксидантов, который защищает кожу от преждевременного старения.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 древних времен гранат был широко известен как фрукт, дарящий красоту. Его употребляли просто как плод, в виде джема, конфет, сока и коктейлей во многих странах.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Внимание!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 действующем каталоге на все средства серии 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Sun Zone 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действуют летние скидки от 20 до 30%.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32280 Увлажняющий солнцезащитный спрей для тела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Sun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Zone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с высокой степенью защиты SPF 50 вы можете приобрести всего за 699 рублей.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i="1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772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215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Покупатели бывают разными.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Есть импульсивные – это покупатели, которые принимают решение о покупке за доли секунд. Их девиз: «понравилось, зачем ждать, надо брать!».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Второй тип – скрупулезный. Всегда знает, чего хочет, прежде чем купить, обязательно ознакомится с достоинствами продукта (ингредиенты, свойства, где, кем создавался и производился продукт и т.п.) Девиз таких людей «Обдуманные покупки».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Третий тип – грамотный/ профессиональный покупатель. Такой покупатель с удовольствием совершит импульсивную покупку долгожданного косметического или парфюмерного средства, все преимущества которого изучены вдоль и поперек, и при этом он это приобретет по самой привлекательной цене. Их девиз: «выгода 2- в- 1: я пользуюсь продуктом высокого качества и при этом экономлю!»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Девятый каталог этого года – это рай для таких покупателей! 137 страниц для покупок для вашего удовольствия без ущерба для вашего бюджета.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Обратите внимание на страницы № 66-67, где представлена 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парфюмерная вода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Giordani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Gold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Essenza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50 мл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(код 31816) со скидкой 35%!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Парфюмерная вода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Giordani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Gold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Essenza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это шедевр парфюмерного искусства.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Уникальность аромата </a:t>
            </a: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GG </a:t>
            </a:r>
            <a:r>
              <a:rPr lang="en-US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Essenza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эксклюзивная парфюмерная нота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Essenza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®, которая раскрывается в сердце композиции. Для создания ноты было использовано высококонцентрированное эфирное масло флердоранжа премиального качества, которое позволило добиться исключительной стойкости аромата. В букете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Giordani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Gold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Essenza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цветок апельсинового дерева – настоящая парфюмерная икона – приобрел новое звучание, соединив традиции классики с искусством современности.  Благодаря повышенной концентрации ароматических веществ, парфюм обладает высокой стойкостью, сохраняя звучание более 8 часов.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Парфюмерная вода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Giordani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Gold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Essenza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творение знаменитого французского парфюмера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Фабриса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Пеллегрена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«Работа над извлечением экстракта флердоранжа потребовала много времени. Один раз в неделю мы с командой специалистов устанавливали на аппаратах определенную температуру и уровень давления, чтобы получить эфирное масло высочайшего качества. Нам потребовалось несколько месяцев, чтобы добиться желаемого результата, и исходя из этого мы создали Парфюмерную воду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Giordani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Gold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Essenza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»,- говорит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Фабрис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Пеллегрен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Описание 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флакона: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Уникальность премиального аромата Giordani Gold Essenza подчеркивает роскошный дизайнерский флакон из тяжелого стекла, крышка которого украшена логотипом GG и листом 24-каратного золота.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Описание аромата: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Тип аромата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цветочно-древесный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Верхние ноты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калабрийские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цитрусы, бергамот, лимон, мандарин.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Ноты «сердца»: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эксклюзивная нота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Essenza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® на основе эфирного масла флердоранжа, жасмин, зеленый миндаль.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Базовые ноты: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тосканское дерево, амбра, мускус.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Только в этом каталоге парфюмерная вода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Giordani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Gold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Essenza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всего за 1949 рублей со скидкой 35% и экономией 1051 рубль при покупке.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Досье парфюмера: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Знаменитый французский парфюмер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Фабриса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Пеллегрена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родился в семье парфюмера. И поэтому всю свою жизнь был страстно увлечен созданием прекрасных ароматов для всемирно известных брендов.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Как-то ранним утром, прогуливаясь по апельсиновой роще на острове Сицилия, к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Фабрису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пришло вдохновение. Первые лучи солнца освещали верхушки деревьев, и тогда до него донесся изумительный аромат – тончайшее благоухание бесчисленного количества апельсиновых цветов. Казалось, что этот аромат сияет золотыми бликами в лучах солнца, и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Фабрис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решил во что бы то ни стало передать это удивительное ощущение в новом парфюме </a:t>
            </a: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GG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Essenza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«Уникальная парфюмерная нота на основе эфирного масла флердоранжа была создана эксклюзивно для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Орифлэйм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Эта нота никогда не будет использована ни в одном другом аромате, кроме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Giordani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Gold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Essenza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»,-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говорит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Фабрис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Пеллегрен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Наиболее яркие достижения парфюмера: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VIP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Him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Playboy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Black XS L </a:t>
            </a:r>
            <a:r>
              <a:rPr lang="en-US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excès</a:t>
            </a: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Paco</a:t>
            </a: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Rabanne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Nina Fantasy </a:t>
            </a:r>
            <a:r>
              <a:rPr lang="en-US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Nina Ricci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Infinite Rush </a:t>
            </a:r>
            <a:r>
              <a:rPr lang="en-US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Oriflame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Full for Life Denim Collection Homme and Femme </a:t>
            </a:r>
            <a:r>
              <a:rPr lang="en-US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Diesel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en-US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Womanity</a:t>
            </a: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Thierry </a:t>
            </a:r>
            <a:r>
              <a:rPr lang="en-US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Mugler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11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186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37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Обновленная серия по уходу за мужской кожей «Норд», появившаяся у нас в ассортименте во 2 каталоге 2016 года, продолжает расширять свое портфолио.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 этом каталоге выходят 2 продукта для ухода за чувствительной мужской кожей* «Норд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Сенситив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*Чувствительная мужская кожа. Ее хозяин постоянно ощущает после бритья жжение. Нередко на кожном покрове наблюдаются покраснения и шелушении. Именно поэтому при подборе косметических средств для ухода за чувствительной кожей нужно учитывать следующие моменты: максимально щадящие формулы на основе защитных, увлажняющих и успокаивающих ингредиентов.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Этим критериям полностью отвечают средства «Норд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Сенситив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Преимущества серии: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к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омплекс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Arctic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Pro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Defence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на основе экстракта корня радиолы розовой. Ее также называют золотым корнем за ее полезные свойства. Экстракт предотвращает преждевременное старение кожи, защищает ее от вредного воздействия солнечных лучей (исследование, опубликованное в «Журнале косметической дерматологии» (июнь 2008)). Это надежный барьер от ультрафиолета даже при чувствительной коже.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экстракт алоэ 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восстанавливает естественный баланс влажности кожи, смягчает и успокаивает чувствительную кожу. Алоэ часто называют "скорой помощью" на нашем подоконнике, «домашним доктором». О целебных свойствах алоэ было известно еще 3 тысячи лет назад. Так листья древовидного алоэ содержат: эфирные масла, ферменты, смолистые вещества, витамины В, С, Е, бета-каротин, аминокислоты (порядка 20!).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удобный и стильный дизайн.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А также: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Аллантоин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в пене для бритья успокаивает, восстанавливает чувствительную кожу. 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Кокосовая кислота, входящая в состав крема после бритья, обладает противовоспалительными свойствами, используются для смягчения кожи.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32016	Пена для бритья для чувствительной кожи «Норд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Сенситив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», 200 мл.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Пена имеет ультра - густую консистенцию, равномерно распределяется по коже, подготавливает к процессу бритья, делая волос мягче. Технология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Glide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обеспечивает гладкость скольжения и плотность прилегания лезвия.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Подходит для чувствительной кожи.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Расходуется очень экономно, за счет текстуры и дозатора.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Не содержит спирт.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Используется ежедневно или по мере необходимости.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32017	Крем для чувствительной кожи лица «Норд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Сенситив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», 50 мл.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Обеспечит мягкий уход после бритья.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Подходит для чувствительной кожи.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Быстро впитывается, смягчает, и улучшает состояние кожи.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Моментально освежает кожу, снимает раздражение, увлажняет на 24 часа уже после 1 применения.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С охлаждающим эффектом.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Применяется каждый раз после бритья.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1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 варианта покупки: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11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Вы можете приобрести продукты серии «Норд </a:t>
            </a:r>
            <a:r>
              <a:rPr lang="ru-RU" sz="11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Сенситив</a:t>
            </a:r>
            <a:r>
              <a:rPr lang="ru-RU" sz="11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» как по отдельности: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Пена для бритья для чувствительной кожи «Норд </a:t>
            </a:r>
            <a:r>
              <a:rPr lang="ru-RU" sz="11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Сенситив</a:t>
            </a:r>
            <a:r>
              <a:rPr lang="ru-RU" sz="11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», код 32016, за 349 рублей.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Крем для чувствительной кожи лица «Норд </a:t>
            </a:r>
            <a:r>
              <a:rPr lang="ru-RU" sz="11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Сенситив</a:t>
            </a:r>
            <a:r>
              <a:rPr lang="ru-RU" sz="11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», код 32017, за 319 рублей.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11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Так и в составе набора: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	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Набор «Норд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Сенситив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», код 118323, со скидкой 55% всего за 399 рублей! В набор входит: крем для чувствительной кожи лица и пена для бритья для чувствительной кожи.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Напомним, серия «Норд» - это уже 3 линейки средств для качественного ухода за мужской кожей: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«Норд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Ориджинал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 с комплексом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Arctic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Defence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и цинком.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«Норд – Энергетик» с комплексом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Arctic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Defence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женьшенем и минералами.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«Норд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Сенситив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 с комплексом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Arctic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Defence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и экстрактом алоэ для чувствительной кожи.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456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23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Тема нового каталога –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«Летняя шикономия – я люблю скидки».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Скидки – это потрясающее время, когда ты можешь позволить все, что ты желаешь! Вот почему все мы любим СКИДКИ! Все предложения действуют с 19 июня 2016 года по 9 июля 2016 года*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Красивейшие помады, гели для душа с цветочными ароматами, а также большой выбор других необходимых продуктов для ухода за собой. И все это по невероятно выгодным ценам!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Разве это не звучит как летний рай? Наслаждайтесь им с нами!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*Обращаем Ваше внимание, на то, что коммуникация по срокам действия каталога изменена. Теперь мы делаем акцент на период действия предложений каталога. Количество каталогов, выпускаемых ежегодно компанией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не поменяется и останется прежним: 17 каталогов в год!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9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Фокусы каталога: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в начале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интересные предложения со значительными скидками на нескольких разворотах в самом начале каталога, объединённые общими темами.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2)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Драйвер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– это очень привлекательный продукт, который можно получить по выгодной цене при условии размещения заказа на определенную сумму. Драйвером текущего 9-го каталога является акция на покупку парфюмерной воды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Amazing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Paradise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в 10-м каталоге этого года, который будет действовать с 10 июля по 30 июля 2016 года. Сделай заказ на сумму 500 рублей в этом каталоге и на 500 рублей в следующем каталоге, и получи возможность в 10-ом каталоге приобрести аромат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Amazing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Paradise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* всего за 1079 рублей, со скидкой 55%!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в конце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это дополнительные интересные предложения с суперскидками на нескольких разворотах в самом конце каталога, объединённые общими темами.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4) Главные продукты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это популярные продукты с большой скидкой, они расположены внутри каталога. Потенциально это самые продаваемые продукты из текущего каталога. Дизайн страниц с такими продуктами намеренно отличается от остальных страниц с целью привлечения внимания.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на задней обложке каталога -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это предложение называется «Дверь в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», так как многие клиенты начинают просмотр каталога с конца. Как правило, в каждом заказе есть этот продукт!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5) Кроме того, в каталоге, конечно, представлены ВСЕ категории продуктов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Вэлнэс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уход за кожей лица, декоративная косметика, ароматы, уход за волосами, уход за телом и аксессуары. При просмотре каталога стоит обратить внимание на продукты в разных категориях, чтобы найти именно то, что нужно вам.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269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Согласно исследованиям, только 15% женщин долго пользуются одним и тем же ароматом. Оставшиеся 85% часто меняют свои ароматы.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Но есть бестселлеры, любимые ароматы большинства, которые чаще всего выбирают именно из-за того, что их можно комбинировать с выбранным образом, который хочется подчеркнуть!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Из-за большого объема мы не всегда можем взять с собой свой любимы аромат, так как он может не поместиться в нашу сумочку или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клатч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Поэтому мини версии любимых ароматов очень популярны среди покупателей.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Помещается в сумочке,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клатче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, косметичке!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Удобный дизайн флакона с распылителем.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Возможность менять/обновлять аромат в течение дня.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Возможность иметь несколько ароматов, при этом сэкономив.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На страницах этого каталога представлены лимитированная коллекция миниатюр самых популярных женских ароматов.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32678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Amber Elixir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,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Мини-спрей 15 мл.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Восточный аромат с нотами ванили, черной смородины, манящего гелиотропа и роскошного сандалового дерева. Предназначен для женщины, выбирающий стиль соблазнительной элегантности.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32679 </a:t>
            </a:r>
            <a:r>
              <a:rPr lang="en-US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Eclat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Femme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, Мини-спрей 15 мл.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Пленяющий красотой и волшебным ароматом жасмин стал главной составляющей букета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Eclat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Femme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, в который также входят ноты черной смородины, мандарина, флердоранжа и древесные ноты в шлейфе. Утонченный и изысканный аромат для той, кто излучает уверенность и стиль в каждом своем движении. Идеальный баланс между классикой и современностью.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32680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So Fever Her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, Мини-спрей 15 мл.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Аромат-провокация, аромат-соблазн, аромат-интрига! Насыщенные ноты свежей смородины, волнующе-сладкого сандала и пряных цветков имбиря обволакивают кожу теплым облаком.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Игривый чувственный аромат отодвигает привычные границы и обнажает истинную страсть.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32681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Divine Idol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, Мини-спрей 15 мл.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Благородный завораживающий аромат с центральной нотой золотого ириса и цветочных, древесных и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шипровых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аккордов. Пленительный шлейф из утонченных нот амбры,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шипра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и мускуса следует за вами вереницей обожателей. Идеально подходит для уверенных в себе,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харизматичных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и амбициозных женщин.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EuropeanPi-One"/>
                <a:cs typeface="GillSansAltOneWGL-Bold"/>
              </a:rPr>
              <a:t>Любой флакон туалетной воды в формате мини-спрея всего за 149 рублей!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EuropeanPi-One"/>
                <a:cs typeface="GillSansAltOneWGL-Bold"/>
              </a:rPr>
              <a:t> </a:t>
            </a:r>
            <a:endParaRPr lang="ru-RU" sz="110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856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Компания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начавшая свою работу в 1967 году с предложения серии средств по уходу за лицом, и, за более чем 40-летнюю историю существования, завоевала доверие миллионов консультантов и клиентов. В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накоплен уникальный опыт в области ухода за кожей, и компания имеет в своем ассортименте не только средства по уходу за лицом, но и средства по уходу за телом, волосами, руками, ногами, продукты декоративной косметики и ароматы.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2008 год* стал переломным для компании: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предложила новый подход к красоте - «Красота изнутри и снаружи». В нашем ассортименте появились продукты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Вэлнэс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*!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*2008 год – глобальный запуск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Вэлнэс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12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2009 год – запуск продуктов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Вэллнэс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в регионе СНГ.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Что такое продукты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Вэлнэс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сегодня?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Это шведское качество, которому можно доверять: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100% натуральные питательные ингредиенты;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0% искусственных вкусовых добавок, красителей, консервантов и ГМО;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 международных сертификатов качества и безопасности;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Портфолио из 16 вкусных и полезных продуктов для всей семьи;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Положительные результаты от употребления в разных странах мира.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Менее чем за 6 лет эти продукты стали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МЕГАпопуляными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Сегодня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Вэлнэс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продается в 39 странах, из них 10 стран – это регион СНГ;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Более чем 100 000 подписчиков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ежекаталожно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158 миллионов порций коктейля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Нэчурал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Баланс были выпиты со времени его запуска!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Были употреблены 210 миллионов порций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Вэлнэс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Пэка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Это значит, что со времени запуска витамины пили каждую секунду!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Сегодня ассортимент продукции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Вэлнэс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насчитывает 16 продуктов для взрослых и детей, которые помогают сбалансировать наше питание и обеспечить необходимое для организма количество макро-* и нутриентов**.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Макронутриенты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это «строительный материал» для всех клеточных структур. Это белки, жиры, углеводы и клетчатка. (супы и коктейли)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**Микронутриенты – дополнительные питательные вещества: витамины, минералы, антиоксиданты, которые имеют также огромное значение для здоровья человека (витамины для взрослых и детей,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нутрикомплекс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для волос и ногтей).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При этом, компания дает выбор: приобрести все необходимые микронутриенты в 1 продукте (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Вэлнэс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Пэке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для мужчин/женщин) или приобрести любое из составляющих ВП в отдельной упаковке. Это особенно выгодно, в период распродаж, когда и на эти, отдельные составляющие есть скидка.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Такое заманчивое предложение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делает в 9-ом каталоге, где можно приобрести комплекс «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Мультивитамины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и минералы» для мужчин или женщин со скидкой 20% от регулярной стоимости.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Преимущества продуктов: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Две идеально сбалансированные формулы из витаминов и минералов, специально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разработанные с учетом ежедневных потребностей женского и мужского организмов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Разработан и протестирован всемирно известными учеными из Швеции.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Клинически доказана безопасность и эффективность.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Произведены в соответствии с высочайшими стандартами фармацевтического производства (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GMP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Не содержит ГМО, искусственных красителей, бычьего и свиного желатина.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 состав входит 12 витаминов и 10 минералов: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ct val="106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мужской содержит рекомендованную дневную норму магния, хрома,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>
              <a:lnSpc>
                <a:spcPct val="106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селена и цинка.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женский 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одержит рекомендованную дневную норму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железа, кальция и фолиевой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кислоты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ct val="106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Результат от регулярного использования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Вэлнэс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Пэка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 повышение жизненного тонуса,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у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крепление иммунной системы.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Комплекс «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Мультивитамины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и минералы» для мужчин (код 22795) и для женщин (код 22794) со скидкой 20% всего за 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1189 рублей каждый.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055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05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Делать покупки из этого каталога – одно удовольствие и на это есть несколько причин: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во-первых, как всегда удобная навигация по каталогу, которая очень облегчает выбор.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во-вторых, в нашем каталоге, как в глянцевом журнале, можно найти массу полезных советов по применению косметических средств, а также рекомендаций по созданию модного образа и трендов весны-лета 2016.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в-третьих, данный каталог– это сплошные скидки на новые и уже любимые многими продукты.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Ну, и в-четвертых, сделав заказ всего лишь на 500 рублей по этому каталогу, вы автоматически выполняете 1 часть акции между 9-ым и 10-ым каталогами и получаете возможность приобрести парфюмерную воду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Amazing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Paradise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со скидкой 55% в 10 –ом каталоге, период действия которого с 10 июля по 30 июля 2016 года.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32504 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Парфюмерная вода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Amazing Paradise, 50 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мл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ТРОПИЧЕСКИЙ РАЙ – ВЛЕКУЩИЙ И НЕОБЫКНОВЕННЫЙ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представляет эксклюзивный аромат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Amazing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Paradise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уникальной «райской каплей» в сердце – нотой редкого эквадорского цветка, цветущего лишь раз в три года.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Описание флакона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ультраженственный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и невероятно чувственный, флакон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Amazing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Paradise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сделан из высококачественного тяжеловесного стекла, а колпачок украшен дисками, цвета морской волны.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Описание аромата: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Тип аромата: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цветочный, фруктовый, зеленый.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Верхние ноты: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листья фиалки, 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зеленая гуава,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цветки мандарина.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Сердце: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малина,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эксклюзивный редчайший цветок «райская капля»,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жасмин.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Шлейф: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мускус, стручки ванили,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огненное дерево.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Авторы аромата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Amazing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Paradise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Эвелин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Буланже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и Александра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Карлин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Внимание!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﻿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Не упусти возможность приобрести парфюмерную воду </a:t>
            </a:r>
            <a:r>
              <a:rPr lang="ru-RU" sz="12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Amazing</a:t>
            </a: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Paradise</a:t>
            </a: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в десятом каталоге со скидкой 55%!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Условия акции: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сделай заказ на сумму 500 рублей в 9-ом каталоге (период действия с19 июня по 9 июля 2016 года) и на 500 рублей в 10-ом каталоге (период действия с10 июля по 30 июля 2016 года), и получи возможность в 10-ом каталоге приобрести аромат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Amazing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Paradise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всего за 1079 рублей, со скидкой 55%!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*Предложение действительно при единовременном заказе продуктов. Для заказа товара по специальной цене из этого каталога указывай в бланке специальный код. В случае если продукт, продающийся по специальной цене, закончится, мы предложим замену.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671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49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­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21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Каждая женщина хочет быть красивой и ухоженной, всегда и везде, при любых обстоятельствах. И, если 70% женщин обращают внимания на уход за лицом, то только 40% женщин ухаживают за кожей тела.  Объясняют это все по-разному: усталость, нехватка времени, отсутствие денежных средств и тому подобные причины. Безусловно, если говорить о салонных процедурах, то можно согласиться, что далеко не каждая представительница прекрасного пола, может себе позволить дорогой качественный уход у профессионалов красоты. Но, нужно помнить о том, что есть средства для домашнего ухода, сравнимые по качеству и по результату с салонными продуктами. Домашний уход удобен и по минимальным затратам времени, и по экономии средств.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 домашний уход прост и состоит из двух, этапов: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Регулярное очищение кожи, с помощью средств для ванны или для душа.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Использование лосьона или крема для тела, после очищения, для предотвращения потери влаги и сухости кожи.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 страницах № 104-105 представлена премиальная серия по уходу за кожей тела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Essense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&amp;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(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Эссенс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и Ко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), где есть все необходимые продукты для домашнего ухода.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Она уникальна тем, что в ней объединены натуральные эфирные масла розы и сандала высочайшего качества, эксклюзивные парфюмерные ингредиенты, роскошные текстуры и изысканные упаковки.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Essense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&amp;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– это наслаждение в процессе ухода за кожей!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Только в текущем каталоге вы можете приобрести эти продукты с небывалой скидкой - 40%!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31855 Мыло с розой и сандалом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Essense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150 г.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Ощущение увлажненной кожи*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Обогащено маслом ши для дополнительного питания*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*Свойства ингредиентов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Мыло с розой и сандалом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Essense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всего за 145 рублей.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31853 Жидкое мыло для рук с розой и сандалом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Essense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300 мл.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Жидкое мыло с великолепным ароматом и натуральными эфирными маслами розы и сандала.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Клинически доказанное увлажнение*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Подходит для сухой кожи**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pH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-сбалансировано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*Инструментальный тест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**Свойства ингредиентов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Жидкое мыло для рук с розой и сандалом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Essense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всего за 319 рублей.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31854 Лосьон для рук и тела с розой и сандалом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Essense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300 мл.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Увлажняет и защищает кожу* за счет содержания миндального масла и витамина 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Легкая нежная текстура позволяет лосьону быстро впитываться.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*Свойства ингредиентов.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осьон для рук и тела с розой и сандалом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Essense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&amp;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 всего за 489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pyблей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aramondforOriflame-Italic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Это интересно: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Натуральное эфирное масло розы – одно из самых дорогостоящих эфирных масел. Высокая стоимость объясняется тем, что для получения одного килограмма масла требуется порядка 5 000 килограммов сырья. Масло розы обладает антиоксидантными свойствами, улучшающими эластичность кожи, прекрасно увлажняет и смягчает кожу и дарит ей женственный романтический аромат розы.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Натуральное эфирное масло сандала: его применение насчитывает более четырех тысячелетий. Его удивительные свойства были записаны на санскрите в древних писаниях. Оно смягчает и успокаивает кожу, тонизируя ее и продлевая ощущение свежести. Дарит коже выразительный, и в то же время нежный древесный аромат.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Essense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– это наслаждение в процессе ухода за кожей и идеальный подарок для женщины, которая обладает прекрасным вкусом, с удовольствием заботится о себе и своих близких и выбирает самые лучшие средства, вдохновленные природой.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772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5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93962" y="2193962"/>
            <a:ext cx="5143503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120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76214" y="2139701"/>
            <a:ext cx="51435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14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93962" y="2193962"/>
            <a:ext cx="5143503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96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44307" y="2157956"/>
            <a:ext cx="51435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0" name="Picture 9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327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57958" y="2157958"/>
            <a:ext cx="5143502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0" name="Picture 9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5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65952" y="2149964"/>
            <a:ext cx="51435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2" name="Picture 11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5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76214" y="2139701"/>
            <a:ext cx="51435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0" name="Picture 9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925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321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032BBDB-C7E1-4B55-A4B2-5B438713971A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4F2E504-5903-4968-901B-1307BC280A30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263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B\Desktop\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8335"/>
            <a:ext cx="9252000" cy="5206355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870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A874CCE-37EF-CE40-8532-E181A22C46D2}" type="datetime1">
              <a:rPr lang="en-GB" smtClean="0">
                <a:solidFill>
                  <a:prstClr val="white"/>
                </a:solidFill>
              </a:rPr>
              <a:pPr/>
              <a:t>01/06/2016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8700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Copyright ©2014 by Oriflame Cosmetics SA</a:t>
            </a:r>
            <a:endParaRPr lang="sv-SE" sz="800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870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F8C3A03E-2591-4D09-83D1-82A7B163E028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192" y="1683027"/>
            <a:ext cx="5328592" cy="137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12533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780" y="57939"/>
            <a:ext cx="908365" cy="78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http://mlm-oriflame.at.ua/bumaga.jp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5"/>
          <a:stretch/>
        </p:blipFill>
        <p:spPr bwMode="auto">
          <a:xfrm>
            <a:off x="4893673" y="2605998"/>
            <a:ext cx="1071186" cy="41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oriflame-su.ru/wp-content/uploads/2012/08/images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121" y="1578299"/>
            <a:ext cx="804272" cy="66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677spo.com/i/p/1380571866.jp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121" y="492681"/>
            <a:ext cx="768314" cy="78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NALEXEEVA\Downloads\ori_foun_color_primary.ai.jpg"/>
          <p:cNvPicPr/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2810" y="3309862"/>
            <a:ext cx="792218" cy="7024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1375684" y="1673885"/>
            <a:ext cx="324036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На церемонии награждения премии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«Товар Года – 2014»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Орифлэйм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впервые был награжден в специальной номинации «За высокое качество в категории Декоративная косметика» 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5964858" y="3260987"/>
            <a:ext cx="30716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Компания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Орифлэйм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оказывает поддержку нуждающимся детям и помогает получить образование </a:t>
            </a:r>
            <a:r>
              <a:rPr lang="ru-RU" sz="105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молодым женщинам в рамках 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благотворительных </a:t>
            </a:r>
            <a:r>
              <a:rPr lang="ru-RU" sz="105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программ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. </a:t>
            </a:r>
            <a:endParaRPr lang="en-US" sz="1050" kern="120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Calibri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5875028" y="436925"/>
            <a:ext cx="326393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Продукция Орифлэйм и ее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компоненты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не тестировались на животных 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в процессе разработки. Компания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Орифлэйм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придерживается этого принципа со дня своего основания – 1967 г.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5940282" y="1422696"/>
            <a:ext cx="3179143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100% качество продукции. Наша косметика изготовлена по новейшим технологиям с жестким контролем производства и соблюдением принципов безопасности для окружающей среды.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358503" y="77747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На церемонии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TopBeauty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Awards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2013 обновленная линия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Optimals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от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Орифлэйм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признана лучшей среди средств по уходу за кожей. 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latin typeface="Times New Roman"/>
              <a:ea typeface="Times New Roman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5964859" y="2448810"/>
            <a:ext cx="3179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Бумага для каталога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производится из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возобновляемых лесных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ресурсов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что подтверждено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сертификатом </a:t>
            </a:r>
            <a:r>
              <a:rPr lang="en-GB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Rainforest Alliance</a:t>
            </a:r>
            <a:r>
              <a:rPr lang="en-GB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(Тропического альянса).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Times New Roman"/>
            </a:endParaRPr>
          </a:p>
          <a:p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1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375684" y="908885"/>
            <a:ext cx="3205997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Парфюмерная вода </a:t>
            </a:r>
            <a:r>
              <a:rPr lang="en-US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Possess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была названа Лучшим женским ароматом года и  получила премию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FiFi 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Russian Fragrance Awards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2014.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5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1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78" y="1865521"/>
            <a:ext cx="478190" cy="81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952973"/>
            <a:ext cx="1077724" cy="581238"/>
          </a:xfrm>
          <a:prstGeom prst="rect">
            <a:avLst/>
          </a:prstGeom>
        </p:spPr>
      </p:pic>
      <p:pic>
        <p:nvPicPr>
          <p:cNvPr id="16" name="Picture 2" descr="\\msk-ent01.msk.ori.local\groups\Regional Communications\2015\Corporate PR\TopBeauty Awards\Logo_awards.png"/>
          <p:cNvPicPr>
            <a:picLocks noChangeAspect="1" noChangeArrowheads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410" y="2904067"/>
            <a:ext cx="585056" cy="113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1443250" y="2616310"/>
            <a:ext cx="320599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Легкий дневной крем против морщин «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Эколлаген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»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получил премию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TopBeauty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Awards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2014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 и был назвал Лучшим средством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антивозрастного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 ухода в категории масс-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маркет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0" y="4151720"/>
            <a:ext cx="766600" cy="65289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394362" y="3661097"/>
            <a:ext cx="3204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Oriflame стал победителем в экспертной премии в области красоты </a:t>
            </a:r>
            <a:r>
              <a:rPr lang="ru-RU" sz="10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Allure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Best </a:t>
            </a:r>
            <a:r>
              <a:rPr lang="ru-RU" sz="10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Of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Beauty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2015.</a:t>
            </a:r>
          </a:p>
          <a:p>
            <a:pPr algn="just">
              <a:defRPr/>
            </a:pP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Два продукта были отмечены жюри: в своих номинациях победили: </a:t>
            </a: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Шампунь-объем для тонких волос «Зеленый чай и бергамот»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и </a:t>
            </a: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Контурный карандаш для губ «Роскошный контур» Giordani </a:t>
            </a:r>
            <a:r>
              <a:rPr lang="ru-RU" sz="105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Gold</a:t>
            </a: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. </a:t>
            </a:r>
            <a:endParaRPr lang="ru-RU" sz="1050" b="1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4353594"/>
            <a:ext cx="1006050" cy="581238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440673" y="4353191"/>
            <a:ext cx="617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2"/>
                </a:solidFill>
              </a:rPr>
              <a:t>2015</a:t>
            </a:r>
            <a:endParaRPr lang="ru-RU" sz="1000" b="1" dirty="0">
              <a:solidFill>
                <a:schemeClr val="tx2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5996165" y="4145846"/>
            <a:ext cx="306737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Туалетная вода </a:t>
            </a:r>
            <a:r>
              <a:rPr lang="en-US" sz="1050" b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Excite Force</a:t>
            </a:r>
            <a:r>
              <a:rPr lang="ru-RU" sz="1050" b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 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была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названа Лучшим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мужским 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ароматом 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года в номинации </a:t>
            </a:r>
            <a:r>
              <a:rPr lang="en-US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LifeStyle Homme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 и  получила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премию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FiFi Russian 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Fragrance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Awards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2015.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02968" y="829862"/>
            <a:ext cx="617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2"/>
                </a:solidFill>
              </a:rPr>
              <a:t>2014</a:t>
            </a:r>
            <a:endParaRPr lang="ru-RU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32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44307" y="2157956"/>
            <a:ext cx="51435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4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B\Desktop\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8335"/>
            <a:ext cx="9252000" cy="5206355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8700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A874CCE-37EF-CE40-8532-E181A22C46D2}" type="datetime1">
              <a:rPr lang="en-GB" smtClean="0">
                <a:solidFill>
                  <a:prstClr val="white"/>
                </a:solidFill>
              </a:rPr>
              <a:pPr/>
              <a:t>01/06/2016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87002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Copyright ©2014 by Oriflame Cosmetics SA</a:t>
            </a:r>
            <a:endParaRPr lang="sv-SE" sz="800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8700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F8C3A03E-2591-4D09-83D1-82A7B163E028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193" y="1683027"/>
            <a:ext cx="5328592" cy="137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0451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57958" y="2157958"/>
            <a:ext cx="5143502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000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65952" y="2149964"/>
            <a:ext cx="51435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57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76214" y="2139701"/>
            <a:ext cx="51435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246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93962" y="2193962"/>
            <a:ext cx="5143503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451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44307" y="2157956"/>
            <a:ext cx="51435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54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57958" y="2157958"/>
            <a:ext cx="5143502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65952" y="2149964"/>
            <a:ext cx="51435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05978"/>
            <a:ext cx="4906888" cy="36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4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9" r:id="rId2"/>
    <p:sldLayoutId id="2147483659" r:id="rId3"/>
    <p:sldLayoutId id="2147483707" r:id="rId4"/>
    <p:sldLayoutId id="2147483719" r:id="rId5"/>
    <p:sldLayoutId id="2147483658" r:id="rId6"/>
    <p:sldLayoutId id="2147483715" r:id="rId7"/>
    <p:sldLayoutId id="2147483710" r:id="rId8"/>
    <p:sldLayoutId id="2147483706" r:id="rId9"/>
    <p:sldLayoutId id="2147483716" r:id="rId10"/>
    <p:sldLayoutId id="2147483712" r:id="rId11"/>
    <p:sldLayoutId id="2147483704" r:id="rId12"/>
    <p:sldLayoutId id="2147483717" r:id="rId13"/>
    <p:sldLayoutId id="2147483718" r:id="rId14"/>
    <p:sldLayoutId id="2147483660" r:id="rId15"/>
    <p:sldLayoutId id="2147483708" r:id="rId16"/>
    <p:sldLayoutId id="2147483703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1972"/>
            <a:ext cx="4906888" cy="36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74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1972"/>
            <a:ext cx="4906888" cy="36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87476"/>
            <a:ext cx="1196504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25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117710"/>
            <a:ext cx="640072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ПРЕЗЕНТАЦИЯ КАТАЛОГА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725" y="780673"/>
            <a:ext cx="7683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Предложение действует с </a:t>
            </a:r>
            <a:r>
              <a:rPr lang="ru-RU" sz="24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19 июня</a:t>
            </a:r>
            <a:r>
              <a:rPr lang="ru-RU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по </a:t>
            </a:r>
            <a:r>
              <a:rPr lang="ru-RU" sz="24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9 июля 2016.</a:t>
            </a:r>
            <a:endParaRPr lang="en-US" sz="24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8826" y="4312503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595959"/>
                </a:solidFill>
                <a:cs typeface="Arial" panose="020B0604020202020204" pitchFamily="34" charset="0"/>
              </a:rPr>
              <a:t>Тема каталога</a:t>
            </a:r>
            <a:r>
              <a:rPr lang="ru-RU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:</a:t>
            </a:r>
            <a:r>
              <a:rPr 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ru-RU" sz="2400" dirty="0" smtClean="0">
                <a:solidFill>
                  <a:srgbClr val="595959"/>
                </a:solidFill>
                <a:cs typeface="Arial" panose="020B0604020202020204" pitchFamily="34" charset="0"/>
              </a:rPr>
              <a:t>«</a:t>
            </a:r>
            <a:r>
              <a:rPr lang="ru-RU" sz="2400" dirty="0" smtClean="0">
                <a:solidFill>
                  <a:srgbClr val="595959"/>
                </a:solidFill>
                <a:cs typeface="Arial" panose="020B0604020202020204" pitchFamily="34" charset="0"/>
              </a:rPr>
              <a:t>Летняя шикономия</a:t>
            </a:r>
            <a:r>
              <a:rPr lang="ru-RU" sz="2400" dirty="0" smtClean="0">
                <a:solidFill>
                  <a:srgbClr val="595959"/>
                </a:solidFill>
                <a:cs typeface="Arial" panose="020B0604020202020204" pitchFamily="34" charset="0"/>
              </a:rPr>
              <a:t>»</a:t>
            </a:r>
            <a:endParaRPr lang="ru-RU" sz="2400" dirty="0" smtClean="0">
              <a:solidFill>
                <a:srgbClr val="595959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74" y="1890809"/>
            <a:ext cx="2133805" cy="1969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326" y="1438327"/>
            <a:ext cx="3269747" cy="3063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307668"/>
            <a:ext cx="3431705" cy="3166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74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843558"/>
            <a:ext cx="8112793" cy="3756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9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idx="1"/>
          </p:nvPr>
        </p:nvSpPr>
        <p:spPr>
          <a:xfrm>
            <a:off x="2748196" y="791060"/>
            <a:ext cx="6349257" cy="163667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200" dirty="0" smtClean="0">
                <a:solidFill>
                  <a:srgbClr val="595959"/>
                </a:solidFill>
              </a:rPr>
              <a:t>Эфирные </a:t>
            </a:r>
            <a:r>
              <a:rPr lang="ru-RU" sz="1200" dirty="0">
                <a:solidFill>
                  <a:srgbClr val="595959"/>
                </a:solidFill>
              </a:rPr>
              <a:t>масла розы и сандала являются одними из самых    дорогостоящих компонентов на рынке элитных парфюмов</a:t>
            </a:r>
            <a:r>
              <a:rPr lang="ru-RU" sz="1200" dirty="0" smtClean="0">
                <a:solidFill>
                  <a:srgbClr val="595959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" dirty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rgbClr val="595959"/>
                </a:solidFill>
              </a:rPr>
              <a:t>В премиальной серии для душа и ухода за телом  ESSENSE&amp;CO объединены  натуральные эфирные масла высочайшего качества, эксклюзивные парфюмерные ингредиенты, роскошные текстуры и изысканные упаковки</a:t>
            </a:r>
            <a:r>
              <a:rPr lang="ru-RU" sz="1200" dirty="0" smtClean="0">
                <a:solidFill>
                  <a:srgbClr val="595959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ru-RU" sz="1200" dirty="0">
                <a:solidFill>
                  <a:srgbClr val="595959"/>
                </a:solidFill>
              </a:rPr>
              <a:t>Один из самых популярных трендов в средствах для ухода за телом стал выпуск люкс-серий парных продуктов: жидкого мыла для рук и лосьона для рук и </a:t>
            </a:r>
            <a:r>
              <a:rPr lang="ru-RU" sz="1200" dirty="0" smtClean="0">
                <a:solidFill>
                  <a:srgbClr val="595959"/>
                </a:solidFill>
              </a:rPr>
              <a:t>тела.</a:t>
            </a:r>
          </a:p>
          <a:p>
            <a:pPr marL="0" indent="0">
              <a:spcBef>
                <a:spcPts val="0"/>
              </a:spcBef>
              <a:buNone/>
            </a:pPr>
            <a:endParaRPr lang="ru-RU" sz="300" dirty="0">
              <a:solidFill>
                <a:srgbClr val="595959"/>
              </a:solidFill>
            </a:endParaRPr>
          </a:p>
          <a:p>
            <a:endParaRPr lang="ru-RU" sz="1200" dirty="0">
              <a:solidFill>
                <a:srgbClr val="595959"/>
              </a:solidFill>
            </a:endParaRPr>
          </a:p>
          <a:p>
            <a:endParaRPr lang="ru-RU" sz="1200" dirty="0" smtClean="0">
              <a:solidFill>
                <a:srgbClr val="595959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5572" y="66176"/>
            <a:ext cx="7227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595959"/>
                </a:solidFill>
              </a:rPr>
              <a:t>Коллекция средств для душа </a:t>
            </a:r>
            <a:r>
              <a:rPr lang="ru-RU" sz="2000" b="1" dirty="0" err="1">
                <a:solidFill>
                  <a:srgbClr val="595959"/>
                </a:solidFill>
              </a:rPr>
              <a:t>Essense</a:t>
            </a:r>
            <a:r>
              <a:rPr lang="ru-RU" sz="2000" b="1" dirty="0">
                <a:solidFill>
                  <a:srgbClr val="595959"/>
                </a:solidFill>
              </a:rPr>
              <a:t> &amp; CO</a:t>
            </a:r>
          </a:p>
          <a:p>
            <a:r>
              <a:rPr lang="ru-RU" sz="2000" b="1" dirty="0">
                <a:solidFill>
                  <a:srgbClr val="595959"/>
                </a:solidFill>
              </a:rPr>
              <a:t>с розой и сандалом</a:t>
            </a:r>
          </a:p>
        </p:txBody>
      </p:sp>
      <p:sp>
        <p:nvSpPr>
          <p:cNvPr id="17" name="Content Placeholder 13"/>
          <p:cNvSpPr txBox="1">
            <a:spLocks/>
          </p:cNvSpPr>
          <p:nvPr/>
        </p:nvSpPr>
        <p:spPr>
          <a:xfrm>
            <a:off x="2718480" y="2499742"/>
            <a:ext cx="3528392" cy="26401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Натуральное эфирное масло розы: обладает антиоксидантными свойствами, улучшающими эластичность кожи, прекрасно увлажняет и смягчает кожу и дарит ей женственный романтический аромат розы.</a:t>
            </a:r>
          </a:p>
          <a:p>
            <a:pPr marL="0" lvl="0" indent="0">
              <a:buNone/>
            </a:pPr>
            <a:r>
              <a:rPr lang="ru-RU" sz="6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 </a:t>
            </a:r>
          </a:p>
          <a:p>
            <a:pPr lvl="0"/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Натуральное эфирное масло сандала: успокаивает кожу, тонизируя ее и продлевая ощущение свежести. Дарит коже выразительный, и в то же время нежный древесный аромат.</a:t>
            </a:r>
          </a:p>
        </p:txBody>
      </p:sp>
      <p:sp>
        <p:nvSpPr>
          <p:cNvPr id="18" name="Content Placeholder 14"/>
          <p:cNvSpPr txBox="1">
            <a:spLocks/>
          </p:cNvSpPr>
          <p:nvPr/>
        </p:nvSpPr>
        <p:spPr>
          <a:xfrm>
            <a:off x="6340507" y="2499742"/>
            <a:ext cx="2697841" cy="26401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Рекомендуем </a:t>
            </a:r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приобрести вместе с </a:t>
            </a: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этими продуктами: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Шампунь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для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придания  блеска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«Эксперт – Здоровое сияние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» (30008)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Кондиционер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для 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придания блеска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«Эксперт – Здоровое сияние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» (30009)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51226" y="4668230"/>
            <a:ext cx="1208847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104 - 105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60679" y="4188362"/>
            <a:ext cx="1639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Мыло </a:t>
            </a:r>
          </a:p>
          <a:p>
            <a:pPr algn="ctr"/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Код 31855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4263" y="3280127"/>
            <a:ext cx="1857400" cy="466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595959"/>
                </a:solidFill>
              </a:rPr>
              <a:t>Жидкое мыло для рук Код 31853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94687" y="3738817"/>
            <a:ext cx="1771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rgbClr val="595959"/>
                </a:solidFill>
                <a:ea typeface="Calibri" panose="020F0502020204030204" pitchFamily="34" charset="0"/>
              </a:rPr>
              <a:t>Лосьон для рук и тела</a:t>
            </a:r>
          </a:p>
          <a:p>
            <a:pPr algn="ctr"/>
            <a:r>
              <a:rPr lang="ru-RU" sz="1200" dirty="0">
                <a:solidFill>
                  <a:srgbClr val="595959"/>
                </a:solidFill>
                <a:ea typeface="Calibri" panose="020F0502020204030204" pitchFamily="34" charset="0"/>
              </a:rPr>
              <a:t> Код 31854 </a:t>
            </a:r>
            <a:endParaRPr lang="ru-RU" dirty="0">
              <a:solidFill>
                <a:srgbClr val="595959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 t="10278" r="13880" b="16488"/>
          <a:stretch/>
        </p:blipFill>
        <p:spPr>
          <a:xfrm>
            <a:off x="562497" y="1260106"/>
            <a:ext cx="2032585" cy="1868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-223140" y="4342332"/>
            <a:ext cx="15787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 3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30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827584" y="1923678"/>
            <a:ext cx="7772400" cy="1728192"/>
          </a:xfrm>
        </p:spPr>
        <p:txBody>
          <a:bodyPr/>
          <a:lstStyle/>
          <a:p>
            <a:pPr marL="0" indent="0"/>
            <a: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Какая серия поможет </a:t>
            </a:r>
            <a:br>
              <a:rPr lang="ru-RU" sz="28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EEECE1">
                    <a:lumMod val="50000"/>
                  </a:srgbClr>
                </a:solidFill>
                <a:cs typeface="Arial" panose="020B0604020202020204" pitchFamily="34" charset="0"/>
              </a:rPr>
              <a:t>повысить упругость кожи </a:t>
            </a:r>
            <a:br>
              <a:rPr lang="ru-RU" sz="3600" b="1" dirty="0">
                <a:solidFill>
                  <a:srgbClr val="EEECE1">
                    <a:lumMod val="50000"/>
                  </a:srgbClr>
                </a:solidFill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EEECE1">
                    <a:lumMod val="50000"/>
                  </a:srgbClr>
                </a:solidFill>
                <a:cs typeface="Arial" panose="020B0604020202020204" pitchFamily="34" charset="0"/>
              </a:rPr>
              <a:t>на 70% всего за 3 месяца? 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125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987574"/>
            <a:ext cx="7608737" cy="3517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15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-841703" y="5392514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Стр. 85 - 89</a:t>
            </a: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3" name="Content Placeholder 3"/>
          <p:cNvSpPr>
            <a:spLocks noGrp="1"/>
          </p:cNvSpPr>
          <p:nvPr>
            <p:ph idx="1"/>
          </p:nvPr>
        </p:nvSpPr>
        <p:spPr>
          <a:xfrm>
            <a:off x="2627784" y="735546"/>
            <a:ext cx="6407894" cy="1674186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595959"/>
                </a:solidFill>
              </a:rPr>
              <a:t>Потеря упругости – один из основных показателей восприятия старения кожи. </a:t>
            </a:r>
            <a:endParaRPr lang="ru-RU" sz="1600" dirty="0" smtClean="0">
              <a:solidFill>
                <a:srgbClr val="595959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500" dirty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595959"/>
                </a:solidFill>
              </a:rPr>
              <a:t>Фибробласты в глубоких слоях кожи отвечают за поддержание упругости, со временем они теряют гибкость вследствие уменьшения содержания аспарагиновой кислоты в клетках кожи</a:t>
            </a:r>
            <a:r>
              <a:rPr lang="ru-RU" sz="1600" dirty="0" smtClean="0">
                <a:solidFill>
                  <a:srgbClr val="595959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500" dirty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595959"/>
                </a:solidFill>
              </a:rPr>
              <a:t>Запатентованный комплекс AspartoLift [производная аспарагиновой кислоты] Клинически доказано: при комплексном использовании средств фибробласты начинают работать так, как если бы они были на 20 лет моложе</a:t>
            </a:r>
            <a:r>
              <a:rPr lang="ru-RU" sz="1600" dirty="0" smtClean="0">
                <a:solidFill>
                  <a:srgbClr val="595959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600" dirty="0" smtClean="0">
                <a:solidFill>
                  <a:srgbClr val="595959"/>
                </a:solidFill>
              </a:rPr>
              <a:t> </a:t>
            </a:r>
            <a:endParaRPr lang="ru-RU" sz="600" dirty="0">
              <a:solidFill>
                <a:srgbClr val="595959"/>
              </a:solidFill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595959"/>
                </a:solidFill>
              </a:rPr>
              <a:t>Результат: кожа на 70% более упругая за 12 недель комплексного ухода, при этом первый результат заметен уже через 4 недели.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rgbClr val="595959"/>
                </a:solidFill>
              </a:rPr>
              <a:t> </a:t>
            </a:r>
            <a:endParaRPr lang="ru-RU" dirty="0">
              <a:solidFill>
                <a:srgbClr val="595959"/>
              </a:solidFill>
            </a:endParaRPr>
          </a:p>
          <a:p>
            <a:pPr>
              <a:lnSpc>
                <a:spcPct val="120000"/>
              </a:lnSpc>
            </a:pPr>
            <a:endParaRPr lang="ru-RU" sz="800" dirty="0">
              <a:solidFill>
                <a:srgbClr val="595959"/>
              </a:solidFill>
              <a:ea typeface="Batang" pitchFamily="18" charset="-127"/>
            </a:endParaRPr>
          </a:p>
          <a:p>
            <a:pPr marL="285750" indent="-285750">
              <a:lnSpc>
                <a:spcPct val="150000"/>
              </a:lnSpc>
            </a:pPr>
            <a:endParaRPr lang="ru-RU" dirty="0" smtClean="0">
              <a:solidFill>
                <a:srgbClr val="595959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4146" y="4515966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Стр. 30 - 31</a:t>
            </a: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4192" y="3953348"/>
            <a:ext cx="15232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solidFill>
                  <a:srgbClr val="595959"/>
                </a:solidFill>
              </a:rPr>
              <a:t>Код набора из 6-ти продуктов 28968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14182" y="89857"/>
            <a:ext cx="7227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595959"/>
                </a:solidFill>
              </a:rPr>
              <a:t>Комплексный </a:t>
            </a:r>
            <a:r>
              <a:rPr lang="ru-RU" sz="2400" b="1" dirty="0" err="1">
                <a:solidFill>
                  <a:srgbClr val="595959"/>
                </a:solidFill>
              </a:rPr>
              <a:t>лифтинг</a:t>
            </a:r>
            <a:r>
              <a:rPr lang="ru-RU" sz="2400" b="1" dirty="0">
                <a:solidFill>
                  <a:srgbClr val="595959"/>
                </a:solidFill>
              </a:rPr>
              <a:t>-уход </a:t>
            </a:r>
            <a:r>
              <a:rPr lang="en-US" sz="2400" b="1" dirty="0" err="1">
                <a:solidFill>
                  <a:srgbClr val="595959"/>
                </a:solidFill>
              </a:rPr>
              <a:t>NovAge</a:t>
            </a:r>
            <a:r>
              <a:rPr lang="en-US" sz="2400" b="1" dirty="0">
                <a:solidFill>
                  <a:srgbClr val="595959"/>
                </a:solidFill>
              </a:rPr>
              <a:t> Ultimate Lift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idx="10"/>
          </p:nvPr>
        </p:nvSpPr>
        <p:spPr>
          <a:xfrm>
            <a:off x="2632018" y="2490741"/>
            <a:ext cx="3456384" cy="2596998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Ключевые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ингредиенты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Ключевой ингредиент запатентованного комплекса AspartoLift – производная аспарагиновой кислоты. Восстанавливает гибкость фибробластов, улучшая синтез эластина</a:t>
            </a: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Экстракт стволовых клеток препятствует разрушению коллагеновых волокон, уменьшая выраженность глубоких морщин. </a:t>
            </a:r>
          </a:p>
        </p:txBody>
      </p:sp>
      <p:sp>
        <p:nvSpPr>
          <p:cNvPr id="22" name="Content Placeholder 5"/>
          <p:cNvSpPr txBox="1">
            <a:spLocks/>
          </p:cNvSpPr>
          <p:nvPr/>
        </p:nvSpPr>
        <p:spPr>
          <a:xfrm>
            <a:off x="6173282" y="2490741"/>
            <a:ext cx="2862396" cy="25998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Для получения заявленного производителем эффекта рекомендуем приобретать все продукты в наборе.</a:t>
            </a:r>
          </a:p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Исследования показали, что при использовании средств </a:t>
            </a:r>
            <a:r>
              <a:rPr lang="en-US" sz="1200" b="1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NovAge</a:t>
            </a:r>
            <a:r>
              <a:rPr 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Ultimate Lift 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в комплексе вы получите </a:t>
            </a:r>
          </a:p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в 7 раз более эффективный результат, </a:t>
            </a:r>
          </a:p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чем использование отдельных средств серии.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endParaRPr lang="ru-RU" sz="3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5" t="19845" r="16613" b="21034"/>
          <a:stretch/>
        </p:blipFill>
        <p:spPr>
          <a:xfrm>
            <a:off x="523349" y="1169509"/>
            <a:ext cx="2124857" cy="2480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93692" y="4238253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65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38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27584" y="2355726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Какой </a:t>
            </a: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продукт </a:t>
            </a:r>
            <a:b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обеспечит</a:t>
            </a: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максимальную защиту от</a:t>
            </a:r>
            <a:b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 УФ- лучей и ровный загар? </a:t>
            </a:r>
            <a:b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627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843558"/>
            <a:ext cx="7968777" cy="3684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979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98500" y="279653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595959"/>
                </a:solidFill>
              </a:rPr>
              <a:t> </a:t>
            </a:r>
          </a:p>
          <a:p>
            <a:pPr algn="ctr"/>
            <a:endParaRPr lang="ru-RU" sz="600" dirty="0">
              <a:solidFill>
                <a:srgbClr val="595959"/>
              </a:solidFill>
            </a:endParaRPr>
          </a:p>
        </p:txBody>
      </p:sp>
      <p:sp>
        <p:nvSpPr>
          <p:cNvPr id="13" name="Content Placeholder 3"/>
          <p:cNvSpPr>
            <a:spLocks noGrp="1"/>
          </p:cNvSpPr>
          <p:nvPr>
            <p:ph idx="1"/>
          </p:nvPr>
        </p:nvSpPr>
        <p:spPr>
          <a:xfrm>
            <a:off x="2627784" y="526149"/>
            <a:ext cx="6407894" cy="172819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100" dirty="0">
                <a:solidFill>
                  <a:srgbClr val="595959"/>
                </a:solidFill>
              </a:rPr>
              <a:t>2-в-1: экстра защита + уход и увлажнение.</a:t>
            </a:r>
          </a:p>
          <a:p>
            <a:pPr>
              <a:spcBef>
                <a:spcPts val="0"/>
              </a:spcBef>
            </a:pPr>
            <a:r>
              <a:rPr lang="ru-RU" sz="1100" dirty="0">
                <a:solidFill>
                  <a:srgbClr val="595959"/>
                </a:solidFill>
              </a:rPr>
              <a:t>Удобный в использовании спрей-аэрозоль, позволяет средству ровным слоем распределиться по коже.</a:t>
            </a:r>
          </a:p>
          <a:p>
            <a:pPr>
              <a:spcBef>
                <a:spcPts val="0"/>
              </a:spcBef>
            </a:pPr>
            <a:r>
              <a:rPr lang="ru-RU" sz="1100" dirty="0">
                <a:solidFill>
                  <a:srgbClr val="595959"/>
                </a:solidFill>
              </a:rPr>
              <a:t>Именно формат спрея стал самым популярным при выборе потребителей средства для защиты от УФ-излучения по данным социологического исследования 2014 года*</a:t>
            </a:r>
          </a:p>
          <a:p>
            <a:pPr>
              <a:spcBef>
                <a:spcPts val="0"/>
              </a:spcBef>
            </a:pPr>
            <a:r>
              <a:rPr lang="ru-RU" sz="1100" dirty="0">
                <a:solidFill>
                  <a:srgbClr val="595959"/>
                </a:solidFill>
              </a:rPr>
              <a:t>Формула средства защищает даже в воде.</a:t>
            </a:r>
          </a:p>
          <a:p>
            <a:pPr>
              <a:spcBef>
                <a:spcPts val="0"/>
              </a:spcBef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Дерматологи рекомендуют именно SPF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50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как оптимальный уровень защиты для взрослого человека при ежедневном контакте с прямыми солнечными лучами от 3 часов.</a:t>
            </a:r>
          </a:p>
          <a:p>
            <a:pPr>
              <a:spcBef>
                <a:spcPts val="0"/>
              </a:spcBef>
            </a:pPr>
            <a:r>
              <a:rPr lang="ru-RU" sz="1100" dirty="0">
                <a:solidFill>
                  <a:srgbClr val="595959"/>
                </a:solidFill>
              </a:rPr>
              <a:t>*При участии 397 опрошенных в возрасте от 20 до 57 лет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idx="10"/>
          </p:nvPr>
        </p:nvSpPr>
        <p:spPr>
          <a:xfrm>
            <a:off x="2627784" y="2332942"/>
            <a:ext cx="3456384" cy="2596998"/>
          </a:xfrm>
        </p:spPr>
        <p:txBody>
          <a:bodyPr/>
          <a:lstStyle/>
          <a:p>
            <a:pPr marL="0" indent="0">
              <a:buNone/>
            </a:pPr>
            <a:endParaRPr lang="ru-RU" sz="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Высокая степень защиты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SPF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50.</a:t>
            </a:r>
          </a:p>
          <a:p>
            <a:pPr marL="0" indent="0">
              <a:buNone/>
            </a:pPr>
            <a:endParaRPr lang="ru-RU" sz="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rgbClr val="595959"/>
                </a:solidFill>
                <a:cs typeface="Arial" panose="020B0604020202020204" pitchFamily="34" charset="0"/>
              </a:rPr>
              <a:t>Технология </a:t>
            </a:r>
            <a:r>
              <a:rPr lang="ru-RU" sz="1200" dirty="0" err="1">
                <a:solidFill>
                  <a:srgbClr val="595959"/>
                </a:solidFill>
                <a:cs typeface="Arial" panose="020B0604020202020204" pitchFamily="34" charset="0"/>
              </a:rPr>
              <a:t>Cellular</a:t>
            </a:r>
            <a:r>
              <a:rPr lang="ru-RU" sz="1200" dirty="0">
                <a:solidFill>
                  <a:srgbClr val="595959"/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595959"/>
                </a:solidFill>
                <a:cs typeface="Arial" panose="020B0604020202020204" pitchFamily="34" charset="0"/>
              </a:rPr>
              <a:t>Protection</a:t>
            </a:r>
            <a:r>
              <a:rPr lang="ru-RU" sz="1200" dirty="0">
                <a:solidFill>
                  <a:srgbClr val="595959"/>
                </a:solidFill>
                <a:cs typeface="Arial" panose="020B0604020202020204" pitchFamily="34" charset="0"/>
              </a:rPr>
              <a:t> защищает клетки эпидермиса от УФ-повреждения и фотостарения</a:t>
            </a:r>
            <a:r>
              <a:rPr lang="ru-RU" sz="1200" dirty="0" smtClean="0">
                <a:solidFill>
                  <a:srgbClr val="595959"/>
                </a:solidFill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500" dirty="0" smtClean="0">
                <a:solidFill>
                  <a:srgbClr val="595959"/>
                </a:solidFill>
                <a:cs typeface="Arial" panose="020B0604020202020204" pitchFamily="34" charset="0"/>
              </a:rPr>
              <a:t> </a:t>
            </a:r>
            <a:endParaRPr lang="ru-RU" sz="500" dirty="0">
              <a:solidFill>
                <a:srgbClr val="595959"/>
              </a:solidFill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Экстракт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граната –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богатый кислотами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;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витаминами и микроэлементами защищает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кожу от преждевременного старения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ru-RU" sz="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Легкая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быстро впитывающаяся текстура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ru-RU" sz="3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Протестирован дерматологами.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idx="11"/>
          </p:nvPr>
        </p:nvSpPr>
        <p:spPr>
          <a:xfrm>
            <a:off x="6156176" y="2359493"/>
            <a:ext cx="2862396" cy="2599824"/>
          </a:xfrm>
        </p:spPr>
        <p:txBody>
          <a:bodyPr/>
          <a:lstStyle/>
          <a:p>
            <a:pPr marL="0" indent="0">
              <a:buNone/>
            </a:pPr>
            <a:endParaRPr lang="en-US" sz="2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Рекомендуем приобрести вместе с этим продуктом:</a:t>
            </a:r>
          </a:p>
          <a:p>
            <a:pPr marL="0" indent="0" algn="ctr">
              <a:buNone/>
            </a:pPr>
            <a:endParaRPr lang="ru-RU" sz="3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Антивозрастной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солнцезащитный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лосьон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для лица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 плеч и области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декольте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Sun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Zone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со средней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степенью защиты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SPF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25 (31322) </a:t>
            </a:r>
          </a:p>
          <a:p>
            <a:pPr algn="ctr"/>
            <a:endParaRPr lang="ru-RU" sz="3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Детский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солнцезащитный лосьон </a:t>
            </a:r>
            <a:r>
              <a:rPr lang="ru-RU" sz="11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Sun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Zone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с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высокой степенью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защиты SPF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50 (30568)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11254" y="3711147"/>
            <a:ext cx="11970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 smtClean="0">
              <a:solidFill>
                <a:srgbClr val="595959"/>
              </a:solidFill>
            </a:endParaRPr>
          </a:p>
          <a:p>
            <a:pPr algn="ctr"/>
            <a:endParaRPr lang="ru-RU" sz="200" dirty="0">
              <a:solidFill>
                <a:srgbClr val="595959"/>
              </a:solidFill>
            </a:endParaRP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Код 32280</a:t>
            </a:r>
          </a:p>
          <a:p>
            <a:pPr algn="ctr"/>
            <a:endParaRPr lang="ru-RU" sz="200" dirty="0">
              <a:solidFill>
                <a:srgbClr val="595959"/>
              </a:solidFill>
            </a:endParaRPr>
          </a:p>
          <a:p>
            <a:pPr algn="ctr"/>
            <a:endParaRPr lang="ru-RU" sz="1000" dirty="0" smtClean="0">
              <a:solidFill>
                <a:srgbClr val="595959"/>
              </a:solidFill>
            </a:endParaRP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 </a:t>
            </a:r>
            <a:endParaRPr lang="ru-RU" sz="1600" dirty="0"/>
          </a:p>
        </p:txBody>
      </p:sp>
      <p:sp>
        <p:nvSpPr>
          <p:cNvPr id="17" name="Rectangle 16"/>
          <p:cNvSpPr/>
          <p:nvPr/>
        </p:nvSpPr>
        <p:spPr>
          <a:xfrm>
            <a:off x="539552" y="-44900"/>
            <a:ext cx="7227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595959"/>
                </a:solidFill>
              </a:rPr>
              <a:t>Солнцезащитный спрей для тела с высокой степенью защиты SPF 50</a:t>
            </a:r>
            <a:endParaRPr lang="ru-RU" sz="2000" b="1" dirty="0" smtClean="0">
              <a:solidFill>
                <a:srgbClr val="595959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84588" y="4535298"/>
            <a:ext cx="1208847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46 - 47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Солнцезащитный спрей для тела с высокой степенью защиты SPF 5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7" t="3649" r="35823" b="14240"/>
          <a:stretch/>
        </p:blipFill>
        <p:spPr bwMode="auto">
          <a:xfrm>
            <a:off x="1101360" y="821716"/>
            <a:ext cx="101680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1449" y="4236924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135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Какой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аромат содержит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э</a:t>
            </a:r>
            <a:r>
              <a:rPr lang="ru-RU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ксклюзивную парфюмерную ноту, запатентованную Орифлэйм? 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82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843558"/>
            <a:ext cx="7968182" cy="3654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099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0" y="2609708"/>
            <a:ext cx="4451083" cy="59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172541" y="3203774"/>
            <a:ext cx="4566513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1" y="2069648"/>
            <a:ext cx="4451083" cy="54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1" y="1551776"/>
            <a:ext cx="4451083" cy="46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0" y="989529"/>
            <a:ext cx="4451084" cy="48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05590" y="1005576"/>
            <a:ext cx="4170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Суперпредложение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в начале 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14965" y="1707655"/>
            <a:ext cx="37688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Драйвер 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126" y="2102682"/>
            <a:ext cx="4226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Суперпредложени</a:t>
            </a: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е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в </a:t>
            </a: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конце 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9992" y="3328771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Предложение на задней обложке 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1256" y="119703"/>
            <a:ext cx="72110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ФОКУС КАТАЛОГА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9993" y="2943328"/>
            <a:ext cx="4388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Главные продукты каталога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826" y="809911"/>
            <a:ext cx="3936546" cy="3632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56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idx="1"/>
          </p:nvPr>
        </p:nvSpPr>
        <p:spPr>
          <a:xfrm>
            <a:off x="2627784" y="843558"/>
            <a:ext cx="6407894" cy="156617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100" dirty="0">
                <a:solidFill>
                  <a:srgbClr val="595959"/>
                </a:solidFill>
              </a:rPr>
              <a:t>В композицию аромата вошла парфюмерная нота </a:t>
            </a:r>
            <a:r>
              <a:rPr lang="ru-RU" sz="1100" dirty="0" err="1">
                <a:solidFill>
                  <a:srgbClr val="595959"/>
                </a:solidFill>
              </a:rPr>
              <a:t>Essenza</a:t>
            </a:r>
            <a:r>
              <a:rPr lang="ru-RU" sz="1100" dirty="0">
                <a:solidFill>
                  <a:srgbClr val="595959"/>
                </a:solidFill>
              </a:rPr>
              <a:t>®,которая запатентована </a:t>
            </a:r>
            <a:r>
              <a:rPr lang="ru-RU" sz="1100" dirty="0" err="1">
                <a:solidFill>
                  <a:srgbClr val="595959"/>
                </a:solidFill>
              </a:rPr>
              <a:t>Орифлэйм</a:t>
            </a:r>
            <a:r>
              <a:rPr lang="ru-RU" sz="1100" dirty="0">
                <a:solidFill>
                  <a:srgbClr val="595959"/>
                </a:solidFill>
              </a:rPr>
              <a:t>. Для создания ноты использовалось масло флердоранжа премиального качества.</a:t>
            </a:r>
          </a:p>
          <a:p>
            <a:pPr>
              <a:spcBef>
                <a:spcPts val="0"/>
              </a:spcBef>
            </a:pPr>
            <a:r>
              <a:rPr lang="ru-RU" sz="1100" dirty="0" err="1">
                <a:solidFill>
                  <a:srgbClr val="595959"/>
                </a:solidFill>
              </a:rPr>
              <a:t>Giordani</a:t>
            </a:r>
            <a:r>
              <a:rPr lang="ru-RU" sz="1100" dirty="0">
                <a:solidFill>
                  <a:srgbClr val="595959"/>
                </a:solidFill>
              </a:rPr>
              <a:t> </a:t>
            </a:r>
            <a:r>
              <a:rPr lang="ru-RU" sz="1100" dirty="0" err="1">
                <a:solidFill>
                  <a:srgbClr val="595959"/>
                </a:solidFill>
              </a:rPr>
              <a:t>Gold</a:t>
            </a:r>
            <a:r>
              <a:rPr lang="ru-RU" sz="1100" dirty="0">
                <a:solidFill>
                  <a:srgbClr val="595959"/>
                </a:solidFill>
              </a:rPr>
              <a:t> </a:t>
            </a:r>
            <a:r>
              <a:rPr lang="ru-RU" sz="1100" dirty="0" err="1">
                <a:solidFill>
                  <a:srgbClr val="595959"/>
                </a:solidFill>
              </a:rPr>
              <a:t>Essenza</a:t>
            </a:r>
            <a:r>
              <a:rPr lang="ru-RU" sz="1100" dirty="0">
                <a:solidFill>
                  <a:srgbClr val="595959"/>
                </a:solidFill>
              </a:rPr>
              <a:t> – новый премиальный аромат от </a:t>
            </a:r>
            <a:r>
              <a:rPr lang="ru-RU" sz="1100" dirty="0" err="1">
                <a:solidFill>
                  <a:srgbClr val="595959"/>
                </a:solidFill>
              </a:rPr>
              <a:t>Орифлэйм</a:t>
            </a:r>
            <a:r>
              <a:rPr lang="ru-RU" sz="1100" dirty="0">
                <a:solidFill>
                  <a:srgbClr val="595959"/>
                </a:solidFill>
              </a:rPr>
              <a:t>, его </a:t>
            </a:r>
            <a:r>
              <a:rPr lang="ru-RU" sz="1100" dirty="0" smtClean="0">
                <a:solidFill>
                  <a:srgbClr val="595959"/>
                </a:solidFill>
              </a:rPr>
              <a:t>стойкость </a:t>
            </a:r>
            <a:r>
              <a:rPr lang="ru-RU" sz="1100" dirty="0">
                <a:solidFill>
                  <a:srgbClr val="595959"/>
                </a:solidFill>
              </a:rPr>
              <a:t>более 8 часов.</a:t>
            </a:r>
          </a:p>
          <a:p>
            <a:pPr>
              <a:spcBef>
                <a:spcPts val="0"/>
              </a:spcBef>
            </a:pPr>
            <a:r>
              <a:rPr lang="ru-RU" sz="1100" dirty="0">
                <a:solidFill>
                  <a:srgbClr val="595959"/>
                </a:solidFill>
              </a:rPr>
              <a:t>Аромат создал легендарный парфюмер </a:t>
            </a:r>
            <a:r>
              <a:rPr lang="ru-RU" sz="1100" dirty="0" err="1">
                <a:solidFill>
                  <a:srgbClr val="595959"/>
                </a:solidFill>
              </a:rPr>
              <a:t>Фабрис</a:t>
            </a:r>
            <a:r>
              <a:rPr lang="ru-RU" sz="1100" dirty="0">
                <a:solidFill>
                  <a:srgbClr val="595959"/>
                </a:solidFill>
              </a:rPr>
              <a:t> </a:t>
            </a:r>
            <a:r>
              <a:rPr lang="ru-RU" sz="1100" dirty="0" err="1">
                <a:solidFill>
                  <a:srgbClr val="595959"/>
                </a:solidFill>
              </a:rPr>
              <a:t>Пеллегрен</a:t>
            </a:r>
            <a:r>
              <a:rPr lang="ru-RU" sz="1100" dirty="0">
                <a:solidFill>
                  <a:srgbClr val="595959"/>
                </a:solidFill>
              </a:rPr>
              <a:t>, на счету которого не один десяток бестселлеров люкс-брендов.</a:t>
            </a:r>
          </a:p>
          <a:p>
            <a:pPr>
              <a:spcBef>
                <a:spcPts val="0"/>
              </a:spcBef>
            </a:pPr>
            <a:r>
              <a:rPr lang="ru-RU" sz="1100" dirty="0">
                <a:solidFill>
                  <a:srgbClr val="595959"/>
                </a:solidFill>
              </a:rPr>
              <a:t>Флакон из тяжелого стекла в форме драгоценного кристалла, для крышки флакона использовались листы 24 каратного золота.</a:t>
            </a:r>
          </a:p>
          <a:p>
            <a:pPr marL="0" indent="0">
              <a:spcBef>
                <a:spcPts val="0"/>
              </a:spcBef>
              <a:buNone/>
            </a:pPr>
            <a:endParaRPr lang="ru-RU" sz="1100" dirty="0">
              <a:solidFill>
                <a:srgbClr val="595959"/>
              </a:solidFill>
            </a:endParaRPr>
          </a:p>
          <a:p>
            <a:pPr>
              <a:lnSpc>
                <a:spcPct val="107000"/>
              </a:lnSpc>
            </a:pPr>
            <a:endParaRPr lang="ru-RU" sz="1100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0745" y="4634116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66 - 67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2631072" y="2484335"/>
            <a:ext cx="3169807" cy="25176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Цветочно-древесная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композиция аромата Giordani Gold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Essenza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Верхние ноты: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калабрийские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цитрусы: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бергамот, лимон, мандарин.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Ноты «сердца»: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эксклюзивная нота Essenza® на основе эфирного масла флердоранжа, жасмин, зеленый миндаль.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Базовые ноты: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тосканское дерево, амбра, мускус.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5940152" y="2484335"/>
            <a:ext cx="3095526" cy="25176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595959"/>
                </a:solidFill>
              </a:rPr>
              <a:t>Автор аромата </a:t>
            </a:r>
            <a:r>
              <a:rPr lang="en-US" sz="1600" b="1" dirty="0" err="1" smtClean="0">
                <a:solidFill>
                  <a:srgbClr val="595959"/>
                </a:solidFill>
              </a:rPr>
              <a:t>Essenza</a:t>
            </a:r>
            <a:endParaRPr lang="ru-RU" sz="1600" b="1" dirty="0" smtClean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595959"/>
                </a:solidFill>
              </a:rPr>
              <a:t>Фабрис Пеллегрен</a:t>
            </a:r>
            <a:endParaRPr lang="ru-RU" sz="5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6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6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6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6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6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600" dirty="0" smtClean="0">
                <a:solidFill>
                  <a:srgbClr val="595959"/>
                </a:solidFill>
              </a:rPr>
              <a:t>\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6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6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6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6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6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6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600" dirty="0">
              <a:solidFill>
                <a:srgbClr val="595959"/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sz="1200" dirty="0" smtClean="0">
                <a:solidFill>
                  <a:srgbClr val="595959"/>
                </a:solidFill>
              </a:rPr>
              <a:t>Roberto </a:t>
            </a:r>
            <a:r>
              <a:rPr lang="en-US" sz="1200" dirty="0" err="1" smtClean="0">
                <a:solidFill>
                  <a:srgbClr val="595959"/>
                </a:solidFill>
              </a:rPr>
              <a:t>Cavalli</a:t>
            </a:r>
            <a:endParaRPr lang="ru-RU" sz="1200" dirty="0" smtClean="0">
              <a:solidFill>
                <a:srgbClr val="595959"/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sz="1200" dirty="0" smtClean="0">
                <a:solidFill>
                  <a:srgbClr val="595959"/>
                </a:solidFill>
              </a:rPr>
              <a:t>Nina Ricci</a:t>
            </a:r>
            <a:endParaRPr lang="ru-RU" sz="1200" dirty="0" smtClean="0">
              <a:solidFill>
                <a:srgbClr val="595959"/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sz="1200" dirty="0" smtClean="0">
                <a:solidFill>
                  <a:srgbClr val="595959"/>
                </a:solidFill>
              </a:rPr>
              <a:t>Armani </a:t>
            </a:r>
            <a:r>
              <a:rPr lang="en-US" sz="1200" dirty="0" err="1" smtClean="0">
                <a:solidFill>
                  <a:srgbClr val="595959"/>
                </a:solidFill>
              </a:rPr>
              <a:t>Privé</a:t>
            </a:r>
            <a:endParaRPr lang="ru-RU" sz="1200" dirty="0" smtClean="0">
              <a:solidFill>
                <a:srgbClr val="595959"/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sz="1200" dirty="0" err="1" smtClean="0">
                <a:solidFill>
                  <a:srgbClr val="595959"/>
                </a:solidFill>
              </a:rPr>
              <a:t>Paco</a:t>
            </a:r>
            <a:r>
              <a:rPr lang="en-US" sz="1200" dirty="0" smtClean="0">
                <a:solidFill>
                  <a:srgbClr val="595959"/>
                </a:solidFill>
              </a:rPr>
              <a:t> </a:t>
            </a:r>
            <a:r>
              <a:rPr lang="en-US" sz="1200" dirty="0" err="1" smtClean="0">
                <a:solidFill>
                  <a:srgbClr val="595959"/>
                </a:solidFill>
              </a:rPr>
              <a:t>Rabanne</a:t>
            </a:r>
            <a:endParaRPr lang="en-US" sz="1200" dirty="0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0667" y="0"/>
            <a:ext cx="7170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800" b="1" dirty="0">
                <a:solidFill>
                  <a:srgbClr val="595959"/>
                </a:solidFill>
              </a:rPr>
              <a:t>Парфюмерная вода Giordani Gold Essenza</a:t>
            </a:r>
            <a:endParaRPr lang="ru-RU" dirty="0"/>
          </a:p>
        </p:txBody>
      </p:sp>
      <p:sp>
        <p:nvSpPr>
          <p:cNvPr id="20" name="Rectangle 19"/>
          <p:cNvSpPr/>
          <p:nvPr/>
        </p:nvSpPr>
        <p:spPr>
          <a:xfrm>
            <a:off x="1115616" y="3800221"/>
            <a:ext cx="105917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solidFill>
                  <a:srgbClr val="595959"/>
                </a:solidFill>
              </a:rPr>
              <a:t>Код 31816</a:t>
            </a:r>
            <a:endParaRPr lang="ru-RU" sz="1050" dirty="0">
              <a:solidFill>
                <a:srgbClr val="595959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14" y="1155648"/>
            <a:ext cx="1468907" cy="213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 descr="http://3.bp.blogspot.com/-1rZ4p54wtvg/UFtPOOtEVpI/AAAAAAAAsIw/-RT3fQ57lA8/s640/400563_10151012273977307_1694378813_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t="11407" r="6077" b="16537"/>
          <a:stretch/>
        </p:blipFill>
        <p:spPr bwMode="auto">
          <a:xfrm>
            <a:off x="7064576" y="3228131"/>
            <a:ext cx="736707" cy="864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55445" y="4342333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41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392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43608" y="1599642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К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акая серия продуктов </a:t>
            </a:r>
            <a:b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обеспечит качественный уход за</a:t>
            </a:r>
            <a:r>
              <a:rPr lang="ru-RU" sz="3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3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чувствительной мужской кожей?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559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339502"/>
            <a:ext cx="5112568" cy="461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4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20180" y="771550"/>
            <a:ext cx="6407894" cy="1656184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</a:pPr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Продукты по уходу за мужской кожей становятся все более популярными на рынке – они появляются в ассортименте всех крупных косметических компаний.</a:t>
            </a:r>
          </a:p>
          <a:p>
            <a:pPr>
              <a:lnSpc>
                <a:spcPct val="107000"/>
              </a:lnSpc>
            </a:pPr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Состояние чувствительной кожи обусловлено как индивидуальными особенностями кожи, так и реакцией на постоянное бритье.</a:t>
            </a:r>
          </a:p>
          <a:p>
            <a:pPr>
              <a:lnSpc>
                <a:spcPct val="107000"/>
              </a:lnSpc>
            </a:pPr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пены для бритья и крема для лица обеспечивает более эффективный ухаживающий результат по сравнению с применением отдельного средства.</a:t>
            </a:r>
          </a:p>
          <a:p>
            <a:pPr>
              <a:lnSpc>
                <a:spcPct val="107000"/>
              </a:lnSpc>
            </a:pPr>
            <a:endParaRPr lang="ru-RU" sz="1200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2626329" y="2517744"/>
            <a:ext cx="3205402" cy="24842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endParaRPr lang="en-US" sz="1100" dirty="0">
              <a:solidFill>
                <a:srgbClr val="59595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02182" y="2505869"/>
            <a:ext cx="322194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Преимущества серии: </a:t>
            </a:r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 комплекс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Arctic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Defence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основе экстракта корня радиолы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розовой предотвращает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преждевременное старение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кожи.</a:t>
            </a:r>
          </a:p>
          <a:p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 экстракт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алоэ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восстанавливает естественный баланс влажности кожи, смягчает и успокаивает чувствительную кожу</a:t>
            </a:r>
            <a:r>
              <a:rPr lang="ru-RU" sz="120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ru-RU" sz="120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 удобный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стильный дизайн.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00745" y="4641078"/>
            <a:ext cx="1584176" cy="360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117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3987" y="3288948"/>
            <a:ext cx="17262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 </a:t>
            </a:r>
            <a:r>
              <a:rPr lang="ru-RU" sz="1050" dirty="0">
                <a:solidFill>
                  <a:srgbClr val="595959"/>
                </a:solidFill>
              </a:rPr>
              <a:t>Пена для бритья </a:t>
            </a:r>
            <a:endParaRPr lang="ru-RU" sz="1050" dirty="0" smtClean="0">
              <a:solidFill>
                <a:srgbClr val="595959"/>
              </a:solidFill>
            </a:endParaRP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Код 32016</a:t>
            </a:r>
          </a:p>
          <a:p>
            <a:pPr algn="ctr"/>
            <a:endParaRPr lang="ru-RU" sz="1050" dirty="0" smtClean="0">
              <a:solidFill>
                <a:srgbClr val="595959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7544" y="101090"/>
            <a:ext cx="7728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95959"/>
                </a:solidFill>
              </a:rPr>
              <a:t>Пена для бритья для чувствительной кожи «Норд </a:t>
            </a:r>
            <a:r>
              <a:rPr lang="ru-RU" b="1" dirty="0" err="1">
                <a:solidFill>
                  <a:srgbClr val="595959"/>
                </a:solidFill>
              </a:rPr>
              <a:t>Сенситив</a:t>
            </a:r>
            <a:r>
              <a:rPr lang="ru-RU" b="1" dirty="0" smtClean="0">
                <a:solidFill>
                  <a:srgbClr val="595959"/>
                </a:solidFill>
              </a:rPr>
              <a:t>»</a:t>
            </a:r>
          </a:p>
          <a:p>
            <a:r>
              <a:rPr lang="ru-RU" b="1" dirty="0">
                <a:solidFill>
                  <a:srgbClr val="595959"/>
                </a:solidFill>
              </a:rPr>
              <a:t>Мужской крем для лица для чувствительной кожи «Норд </a:t>
            </a:r>
            <a:r>
              <a:rPr lang="ru-RU" b="1" dirty="0" err="1">
                <a:solidFill>
                  <a:srgbClr val="595959"/>
                </a:solidFill>
              </a:rPr>
              <a:t>Сенситив</a:t>
            </a:r>
            <a:r>
              <a:rPr lang="ru-RU" b="1" dirty="0" smtClean="0">
                <a:solidFill>
                  <a:srgbClr val="595959"/>
                </a:solidFill>
              </a:rPr>
              <a:t>»</a:t>
            </a:r>
            <a:endParaRPr lang="ru-RU" b="1" dirty="0">
              <a:solidFill>
                <a:srgbClr val="595959"/>
              </a:solidFill>
            </a:endParaRPr>
          </a:p>
        </p:txBody>
      </p:sp>
      <p:sp>
        <p:nvSpPr>
          <p:cNvPr id="17" name="Content Placeholder 5"/>
          <p:cNvSpPr>
            <a:spLocks noGrp="1"/>
          </p:cNvSpPr>
          <p:nvPr>
            <p:ph idx="11"/>
          </p:nvPr>
        </p:nvSpPr>
        <p:spPr>
          <a:xfrm>
            <a:off x="5907820" y="2517743"/>
            <a:ext cx="3127858" cy="249024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Рекомендуем приобрести вместе с этим продуктом:</a:t>
            </a:r>
          </a:p>
          <a:p>
            <a:pPr marL="0" indent="0" algn="ctr">
              <a:buNone/>
            </a:pPr>
            <a:endParaRPr lang="ru-RU" sz="5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Мужская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туалетная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вода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Happydisiac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Man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(32159)</a:t>
            </a:r>
          </a:p>
          <a:p>
            <a:pPr marL="0" indent="0" algn="ctr">
              <a:buNone/>
            </a:pPr>
            <a:endParaRPr lang="ru-RU" sz="5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Тонизирующий шампунь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для волос и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тела «Норд Энергетик» ( 32011) </a:t>
            </a:r>
          </a:p>
          <a:p>
            <a:pPr marL="0" indent="0" algn="ctr">
              <a:buNone/>
            </a:pPr>
            <a:endParaRPr lang="ru-RU" sz="5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5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Спрей-дезодорант-антиперспирант 48-часового действия                                                                                          «Норд  Энергетик» (32012)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6341" y="3731728"/>
            <a:ext cx="17414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50" dirty="0">
                <a:solidFill>
                  <a:srgbClr val="595959"/>
                </a:solidFill>
              </a:rPr>
              <a:t> Мужской крем для лица </a:t>
            </a:r>
            <a:r>
              <a:rPr lang="ru-RU" sz="1050" dirty="0" smtClean="0">
                <a:solidFill>
                  <a:srgbClr val="595959"/>
                </a:solidFill>
              </a:rPr>
              <a:t>Код 32017</a:t>
            </a:r>
            <a:endParaRPr lang="ru-RU" sz="1050" dirty="0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0686" y="4159101"/>
            <a:ext cx="209279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50" dirty="0">
                <a:solidFill>
                  <a:srgbClr val="595959"/>
                </a:solidFill>
              </a:rPr>
              <a:t> </a:t>
            </a:r>
            <a:r>
              <a:rPr lang="ru-RU" sz="1050" dirty="0" smtClean="0">
                <a:solidFill>
                  <a:srgbClr val="595959"/>
                </a:solidFill>
              </a:rPr>
              <a:t>Набор «Норд </a:t>
            </a:r>
            <a:r>
              <a:rPr lang="ru-RU" sz="1050" dirty="0" err="1" smtClean="0">
                <a:solidFill>
                  <a:srgbClr val="595959"/>
                </a:solidFill>
              </a:rPr>
              <a:t>Сенситив</a:t>
            </a:r>
            <a:r>
              <a:rPr lang="ru-RU" sz="1050" dirty="0" smtClean="0">
                <a:solidFill>
                  <a:srgbClr val="595959"/>
                </a:solidFill>
              </a:rPr>
              <a:t>» </a:t>
            </a:r>
          </a:p>
          <a:p>
            <a:pPr lvl="0" algn="ctr"/>
            <a:r>
              <a:rPr lang="ru-RU" sz="1050" dirty="0" smtClean="0">
                <a:solidFill>
                  <a:srgbClr val="595959"/>
                </a:solidFill>
              </a:rPr>
              <a:t>Код 118323</a:t>
            </a:r>
            <a:endParaRPr lang="ru-RU" sz="1050" dirty="0">
              <a:solidFill>
                <a:srgbClr val="59595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t="6601" r="15397" b="10801"/>
          <a:stretch/>
        </p:blipFill>
        <p:spPr>
          <a:xfrm>
            <a:off x="967410" y="1035355"/>
            <a:ext cx="1317512" cy="228627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1964" y="4342332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758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87474"/>
            <a:ext cx="73448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Должен быть в каждом заказе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987574"/>
            <a:ext cx="4214788" cy="3902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96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45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2A17E8-3E31-6340-9299-55479716AC89}" type="datetime1">
              <a:rPr lang="en-GB" smtClean="0">
                <a:solidFill>
                  <a:prstClr val="white"/>
                </a:solidFill>
              </a:rPr>
              <a:pPr/>
              <a:t>01/06/2016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Copyright ©2014 by Oriflame Cosmetics SA</a:t>
            </a:r>
            <a:endParaRPr lang="sv-SE" sz="800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C3A03E-2591-4D09-83D1-82A7B163E028}" type="slidenum">
              <a:rPr lang="sv-SE" smtClean="0">
                <a:solidFill>
                  <a:prstClr val="white"/>
                </a:solidFill>
              </a:rPr>
              <a:pPr/>
              <a:t>26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2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031690"/>
            <a:ext cx="7772400" cy="1728192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Какие </a:t>
            </a:r>
            <a:r>
              <a:rPr lang="ru-RU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продукты</a:t>
            </a:r>
            <a:r>
              <a:rPr lang="ru-RU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помогут вам</a:t>
            </a:r>
            <a:b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поддержать красоту изнутри и снаружи</a:t>
            </a:r>
            <a:r>
              <a:rPr lang="ru-RU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?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 </a:t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32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915566"/>
            <a:ext cx="7390855" cy="3405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505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644345" y="636966"/>
            <a:ext cx="6245709" cy="1862775"/>
          </a:xfrm>
        </p:spPr>
        <p:txBody>
          <a:bodyPr>
            <a:noAutofit/>
          </a:bodyPr>
          <a:lstStyle/>
          <a:p>
            <a:pPr fontAlgn="base"/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Один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из основных аргументов сторонников постоянного приема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витаминов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девитаминизация современной пищи. Даже если человек питается сбалансировано и физически активен, витаминов ему всё равно не хватает. Связано это с тем, что, действительно, свежих продуктов в нашем рационе становится всё меньше и меньше, преобладают замороженные, консервированные, концентрированные и обработанные другими способами. </a:t>
            </a:r>
          </a:p>
          <a:p>
            <a:pPr fontAlgn="base"/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Еще один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аргумент: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среднем, девять месяцев в году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люди употребляют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пищу овощи, выращенные в теплицах или после длительного хранения. Такие продукты имеют значительно более низкий уровень содержания витаминов по сравнению с овощами из открытого грунта.</a:t>
            </a:r>
          </a:p>
          <a:p>
            <a:pPr fontAlgn="base"/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После трех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дней хранения продуктов в холодильнике теряется около 30% витамина С. При комнатной температуре этот показатель составляет около 50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%.</a:t>
            </a:r>
          </a:p>
          <a:p>
            <a:pPr fontAlgn="base"/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Кроме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того, 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энергозатраты </a:t>
            </a:r>
            <a:r>
              <a:rPr lang="ru-RU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современного человека значительно сократились, а потребность в витаминах, выработанная миллионами лет эволюции, осталась прежней</a:t>
            </a:r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sz="900" dirty="0">
              <a:solidFill>
                <a:srgbClr val="595959"/>
              </a:solidFill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idx="10"/>
          </p:nvPr>
        </p:nvSpPr>
        <p:spPr>
          <a:xfrm>
            <a:off x="2645953" y="2554215"/>
            <a:ext cx="3152808" cy="2538282"/>
          </a:xfrm>
        </p:spPr>
        <p:txBody>
          <a:bodyPr/>
          <a:lstStyle/>
          <a:p>
            <a:pPr marL="0" indent="0">
              <a:buNone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Формулы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из витаминов и минералов разработаны с учетом ежедневных потребностей женского и мужского организмов. </a:t>
            </a:r>
          </a:p>
          <a:p>
            <a:pPr marL="0" indent="0">
              <a:buNone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состав входит 12 витаминов и 10 минералов:</a:t>
            </a:r>
          </a:p>
          <a:p>
            <a:pPr marL="0" indent="0">
              <a:buNone/>
            </a:pPr>
            <a:endParaRPr lang="ru-RU" sz="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мужской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содержит рекомендованную дневную норму магния,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хрома, селена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и цинка.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женский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содержит рекомендованную дневную норму железа, кальция и фолиевой кислоты.</a:t>
            </a:r>
          </a:p>
          <a:p>
            <a:pPr marL="0" indent="0">
              <a:buNone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576" y="20633"/>
            <a:ext cx="7530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595959"/>
                </a:solidFill>
              </a:rPr>
              <a:t>Комплекс «</a:t>
            </a:r>
            <a:r>
              <a:rPr lang="ru-RU" sz="2000" b="1" dirty="0" err="1">
                <a:solidFill>
                  <a:srgbClr val="595959"/>
                </a:solidFill>
              </a:rPr>
              <a:t>Мультивитамины</a:t>
            </a:r>
            <a:r>
              <a:rPr lang="ru-RU" sz="2000" b="1" dirty="0">
                <a:solidFill>
                  <a:srgbClr val="595959"/>
                </a:solidFill>
              </a:rPr>
              <a:t> и минералы» для </a:t>
            </a:r>
            <a:r>
              <a:rPr lang="ru-RU" sz="2000" b="1" dirty="0" smtClean="0">
                <a:solidFill>
                  <a:srgbClr val="595959"/>
                </a:solidFill>
              </a:rPr>
              <a:t>мужчин</a:t>
            </a:r>
          </a:p>
          <a:p>
            <a:pPr lvl="0"/>
            <a:r>
              <a:rPr lang="ru-RU" sz="2000" b="1" dirty="0">
                <a:solidFill>
                  <a:srgbClr val="595959"/>
                </a:solidFill>
              </a:rPr>
              <a:t>Комплекс «</a:t>
            </a:r>
            <a:r>
              <a:rPr lang="ru-RU" sz="2000" b="1" dirty="0" err="1">
                <a:solidFill>
                  <a:srgbClr val="595959"/>
                </a:solidFill>
              </a:rPr>
              <a:t>Мультивитамины</a:t>
            </a:r>
            <a:r>
              <a:rPr lang="ru-RU" sz="2000" b="1" dirty="0">
                <a:solidFill>
                  <a:srgbClr val="595959"/>
                </a:solidFill>
              </a:rPr>
              <a:t> и минералы» для </a:t>
            </a:r>
            <a:r>
              <a:rPr lang="ru-RU" sz="2000" b="1" dirty="0" smtClean="0">
                <a:solidFill>
                  <a:srgbClr val="595959"/>
                </a:solidFill>
              </a:rPr>
              <a:t>женщин</a:t>
            </a:r>
            <a:endParaRPr lang="ru-RU" sz="14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5576" y="4726094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Стр. 22-23</a:t>
            </a: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6802" y="2095188"/>
            <a:ext cx="22491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595959"/>
                </a:solidFill>
              </a:rPr>
              <a:t>Комплекс «</a:t>
            </a:r>
            <a:r>
              <a:rPr lang="ru-RU" sz="1000" dirty="0" err="1">
                <a:solidFill>
                  <a:srgbClr val="595959"/>
                </a:solidFill>
              </a:rPr>
              <a:t>Мультивитамины</a:t>
            </a:r>
            <a:r>
              <a:rPr lang="ru-RU" sz="1000" dirty="0">
                <a:solidFill>
                  <a:srgbClr val="595959"/>
                </a:solidFill>
              </a:rPr>
              <a:t> и минералы» для мужчин</a:t>
            </a: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Код 22795</a:t>
            </a:r>
          </a:p>
        </p:txBody>
      </p:sp>
      <p:pic>
        <p:nvPicPr>
          <p:cNvPr id="15" name="Picture 2" descr="Комплекс «Мультивитамины и минералы» для мужчи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2688" r="5710" b="11594"/>
          <a:stretch/>
        </p:blipFill>
        <p:spPr bwMode="auto">
          <a:xfrm>
            <a:off x="1052692" y="685544"/>
            <a:ext cx="1296145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76188" y="4111062"/>
            <a:ext cx="22491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595959"/>
                </a:solidFill>
              </a:rPr>
              <a:t>Комплекс «</a:t>
            </a:r>
            <a:r>
              <a:rPr lang="ru-RU" sz="1000" dirty="0" err="1">
                <a:solidFill>
                  <a:srgbClr val="595959"/>
                </a:solidFill>
              </a:rPr>
              <a:t>Мультивитамины</a:t>
            </a:r>
            <a:r>
              <a:rPr lang="ru-RU" sz="1000" dirty="0">
                <a:solidFill>
                  <a:srgbClr val="595959"/>
                </a:solidFill>
              </a:rPr>
              <a:t> и минералы» для </a:t>
            </a:r>
            <a:r>
              <a:rPr lang="ru-RU" sz="1000" dirty="0" smtClean="0">
                <a:solidFill>
                  <a:srgbClr val="595959"/>
                </a:solidFill>
              </a:rPr>
              <a:t>женщин</a:t>
            </a:r>
            <a:endParaRPr lang="ru-RU" sz="1000" dirty="0">
              <a:solidFill>
                <a:srgbClr val="595959"/>
              </a:solidFill>
            </a:endParaRPr>
          </a:p>
          <a:p>
            <a:pPr algn="ctr"/>
            <a:r>
              <a:rPr lang="ru-RU" sz="1000" dirty="0" smtClean="0">
                <a:solidFill>
                  <a:srgbClr val="595959"/>
                </a:solidFill>
              </a:rPr>
              <a:t>Код 22794</a:t>
            </a:r>
          </a:p>
        </p:txBody>
      </p:sp>
      <p:pic>
        <p:nvPicPr>
          <p:cNvPr id="19" name="Picture 4" descr="Комплекс «Мультивитамины и минералы» для женщин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1027" r="10127" b="13895"/>
          <a:stretch/>
        </p:blipFill>
        <p:spPr bwMode="auto">
          <a:xfrm>
            <a:off x="897622" y="2554215"/>
            <a:ext cx="1259632" cy="149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14"/>
          <p:cNvSpPr txBox="1">
            <a:spLocks/>
          </p:cNvSpPr>
          <p:nvPr/>
        </p:nvSpPr>
        <p:spPr>
          <a:xfrm>
            <a:off x="5900135" y="2555716"/>
            <a:ext cx="2989601" cy="25382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Рекомендуем </a:t>
            </a:r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приобрести вместе с этим продуктом</a:t>
            </a: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:</a:t>
            </a:r>
            <a:endParaRPr lang="ru-RU" sz="13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3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Антицеллюлитный 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гель </a:t>
            </a:r>
            <a:r>
              <a:rPr lang="ru-RU" sz="13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для тела 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«</a:t>
            </a:r>
            <a:r>
              <a:rPr lang="ru-RU" sz="13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Боди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Актив» (31317)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200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3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Питательный 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лосьон </a:t>
            </a:r>
            <a:r>
              <a:rPr lang="ru-RU" sz="13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для тела 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«</a:t>
            </a:r>
            <a:r>
              <a:rPr lang="ru-RU" sz="13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Боди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Актив» (31313)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1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3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Массажер</a:t>
            </a:r>
            <a:r>
              <a:rPr lang="ru-RU" sz="13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для талии </a:t>
            </a:r>
            <a:r>
              <a:rPr lang="ru-RU" sz="13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и живота (27210)</a:t>
            </a:r>
            <a:endParaRPr lang="ru-RU" sz="13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0911" y="4388061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27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235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07654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Какой</a:t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легендарный аромат выходит в </a:t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экзотической композиции</a:t>
            </a:r>
            <a:b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в каталоге №10?</a:t>
            </a:r>
            <a:endParaRPr lang="ru-RU" sz="28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50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483518"/>
            <a:ext cx="4624229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04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722212" y="595900"/>
            <a:ext cx="6219038" cy="1694745"/>
          </a:xfrm>
        </p:spPr>
        <p:txBody>
          <a:bodyPr>
            <a:normAutofit/>
          </a:bodyPr>
          <a:lstStyle/>
          <a:p>
            <a:pPr lvl="0"/>
            <a:r>
              <a:rPr lang="ru-RU" sz="1600" dirty="0">
                <a:solidFill>
                  <a:srgbClr val="595959"/>
                </a:solidFill>
              </a:rPr>
              <a:t>Amazing Paradise - это новая композиция супер-популярного аромата в портфолио Орифлэйм - Paradise.</a:t>
            </a:r>
          </a:p>
          <a:p>
            <a:pPr lvl="0"/>
            <a:r>
              <a:rPr lang="ru-RU" sz="1600" dirty="0">
                <a:solidFill>
                  <a:srgbClr val="595959"/>
                </a:solidFill>
              </a:rPr>
              <a:t>Композиция аромата  - это модный микс летних трендов, в </a:t>
            </a:r>
            <a:r>
              <a:rPr lang="ru-RU" sz="1600" dirty="0" smtClean="0">
                <a:solidFill>
                  <a:srgbClr val="595959"/>
                </a:solidFill>
              </a:rPr>
              <a:t>составе </a:t>
            </a:r>
            <a:r>
              <a:rPr lang="ru-RU" sz="1600" dirty="0">
                <a:solidFill>
                  <a:srgbClr val="595959"/>
                </a:solidFill>
              </a:rPr>
              <a:t>присутствуют фруктово-цветочные </a:t>
            </a:r>
            <a:r>
              <a:rPr lang="ru-RU" sz="1600" dirty="0" smtClean="0">
                <a:solidFill>
                  <a:srgbClr val="595959"/>
                </a:solidFill>
              </a:rPr>
              <a:t>комбинации.</a:t>
            </a:r>
          </a:p>
          <a:p>
            <a:pPr lvl="0"/>
            <a:r>
              <a:rPr lang="ru-RU" sz="1600" dirty="0" smtClean="0">
                <a:solidFill>
                  <a:srgbClr val="595959"/>
                </a:solidFill>
              </a:rPr>
              <a:t>При покупке на сумму 500 рублей из 9-го каталога и из 10-го каталога вы сможете приобрести новику со скидкой 55%.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3681" y="-9443"/>
            <a:ext cx="7312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Парфюмерная вода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Amazing Paradise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5287" y="4617599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2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8509" y="3708289"/>
            <a:ext cx="2009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595959"/>
                </a:solidFill>
              </a:rPr>
              <a:t>Amazing Paradise</a:t>
            </a: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32504</a:t>
            </a:r>
          </a:p>
          <a:p>
            <a:pPr algn="ctr"/>
            <a:endParaRPr lang="ru-RU" sz="1200" dirty="0">
              <a:solidFill>
                <a:srgbClr val="595959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idx="11"/>
          </p:nvPr>
        </p:nvSpPr>
        <p:spPr>
          <a:xfrm>
            <a:off x="5907820" y="2469703"/>
            <a:ext cx="3127858" cy="253828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Тип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аромата: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цветочный,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фруктовый, зеленый.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3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Верхние ноты: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цветы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мандарин,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зеленая гуава,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листья фиалки</a:t>
            </a:r>
          </a:p>
          <a:p>
            <a:pPr marL="0" indent="0">
              <a:buNone/>
            </a:pPr>
            <a:endParaRPr lang="ru-RU" sz="3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Сердце: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эксклюзивный редчайший цветок «райская капля»,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малина, жасмин. 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3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Шлейф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мускус, стручки ванили, </a:t>
            </a:r>
            <a:r>
              <a:rPr lang="ru-RU" b="1" dirty="0" smtClean="0">
                <a:solidFill>
                  <a:srgbClr val="595959"/>
                </a:solidFill>
                <a:cs typeface="Arial" panose="020B0604020202020204" pitchFamily="34" charset="0"/>
              </a:rPr>
              <a:t>огненное дерево.</a:t>
            </a:r>
            <a:endParaRPr lang="ru-RU" sz="1100" b="1" dirty="0">
              <a:solidFill>
                <a:srgbClr val="595959"/>
              </a:solidFill>
              <a:cs typeface="Arial" panose="020B0604020202020204" pitchFamily="34" charset="0"/>
            </a:endParaRPr>
          </a:p>
          <a:p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2626329" y="2469703"/>
            <a:ext cx="3205402" cy="252217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ru-RU" sz="1200" b="1" dirty="0" smtClean="0">
                <a:solidFill>
                  <a:srgbClr val="595959"/>
                </a:solidFill>
              </a:rPr>
              <a:t>Авторы </a:t>
            </a:r>
            <a:r>
              <a:rPr lang="ru-RU" sz="1200" b="1" dirty="0">
                <a:solidFill>
                  <a:srgbClr val="595959"/>
                </a:solidFill>
              </a:rPr>
              <a:t>аромата </a:t>
            </a:r>
            <a:r>
              <a:rPr lang="en-US" sz="1200" b="1" dirty="0" smtClean="0">
                <a:solidFill>
                  <a:srgbClr val="595959"/>
                </a:solidFill>
              </a:rPr>
              <a:t>Amazing Paradise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595959"/>
                </a:solidFill>
              </a:rPr>
              <a:t>Эвелин </a:t>
            </a:r>
            <a:r>
              <a:rPr lang="ru-RU" b="1" dirty="0" err="1" smtClean="0">
                <a:solidFill>
                  <a:srgbClr val="595959"/>
                </a:solidFill>
              </a:rPr>
              <a:t>Буланже</a:t>
            </a:r>
            <a:r>
              <a:rPr lang="ru-RU" b="1" dirty="0" smtClean="0">
                <a:solidFill>
                  <a:srgbClr val="595959"/>
                </a:solidFill>
              </a:rPr>
              <a:t> и 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ru-RU" b="1" dirty="0" smtClean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b="1" dirty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b="1" dirty="0" smtClean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b="1" dirty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sz="500" b="1" dirty="0" smtClean="0">
              <a:solidFill>
                <a:srgbClr val="595959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595959"/>
                </a:solidFill>
              </a:rPr>
              <a:t>Александра </a:t>
            </a:r>
            <a:r>
              <a:rPr lang="ru-RU" b="1" dirty="0" err="1" smtClean="0">
                <a:solidFill>
                  <a:srgbClr val="595959"/>
                </a:solidFill>
              </a:rPr>
              <a:t>Карлин</a:t>
            </a:r>
            <a:endParaRPr lang="ru-RU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" dirty="0">
              <a:solidFill>
                <a:srgbClr val="595959"/>
              </a:solidFill>
            </a:endParaRPr>
          </a:p>
        </p:txBody>
      </p:sp>
      <p:pic>
        <p:nvPicPr>
          <p:cNvPr id="1026" name="Picture 2" descr="https://cdn.fifi.ru/person/240x253/evelyne-boulang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137" y="3003798"/>
            <a:ext cx="783845" cy="82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19855"/>
          <a:stretch/>
        </p:blipFill>
        <p:spPr>
          <a:xfrm>
            <a:off x="3874025" y="4136841"/>
            <a:ext cx="831147" cy="823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0000" l="706" r="98353">
                        <a14:foregroundMark x1="16235" y1="30800" x2="17412" y2="62200"/>
                        <a14:foregroundMark x1="78588" y1="30600" x2="80000" y2="63500"/>
                        <a14:foregroundMark x1="17412" y1="63700" x2="80706" y2="62900"/>
                        <a14:foregroundMark x1="16941" y1="29900" x2="21882" y2="28800"/>
                        <a14:foregroundMark x1="20941" y1="29100" x2="32706" y2="27100"/>
                        <a14:foregroundMark x1="61647" y1="26900" x2="80000" y2="30400"/>
                        <a14:foregroundMark x1="35294" y1="22500" x2="35294" y2="25800"/>
                        <a14:foregroundMark x1="60235" y1="21700" x2="60235" y2="25400"/>
                        <a14:foregroundMark x1="60235" y1="26200" x2="62824" y2="27100"/>
                        <a14:foregroundMark x1="61176" y1="21500" x2="66353" y2="19100"/>
                        <a14:foregroundMark x1="66353" y1="19500" x2="67765" y2="15800"/>
                        <a14:foregroundMark x1="68471" y1="16500" x2="68471" y2="12400"/>
                        <a14:foregroundMark x1="67294" y1="13000" x2="66353" y2="9100"/>
                        <a14:foregroundMark x1="65412" y1="9300" x2="60235" y2="6900"/>
                        <a14:foregroundMark x1="61176" y1="7200" x2="51059" y2="5600"/>
                        <a14:foregroundMark x1="51529" y1="5600" x2="36706" y2="6300"/>
                        <a14:foregroundMark x1="39294" y1="6300" x2="31529" y2="8700"/>
                        <a14:foregroundMark x1="31059" y1="9300" x2="27529" y2="12600"/>
                        <a14:foregroundMark x1="28000" y1="12600" x2="26588" y2="15400"/>
                        <a14:foregroundMark x1="28000" y1="16300" x2="27529" y2="15800"/>
                        <a14:foregroundMark x1="27529" y1="15200" x2="29647" y2="18400"/>
                        <a14:foregroundMark x1="28000" y1="18600" x2="31529" y2="19900"/>
                        <a14:foregroundMark x1="31059" y1="19900" x2="35765" y2="22100"/>
                        <a14:foregroundMark x1="82118" y1="67000" x2="85176" y2="6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3" t="1000" r="17059" b="34600"/>
          <a:stretch/>
        </p:blipFill>
        <p:spPr>
          <a:xfrm>
            <a:off x="1172750" y="1477444"/>
            <a:ext cx="1026713" cy="1967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980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576" y="1779662"/>
            <a:ext cx="806489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595959"/>
                </a:solidFill>
                <a:ea typeface="+mj-ea"/>
                <a:cs typeface="Arial" panose="020B0604020202020204" pitchFamily="34" charset="0"/>
              </a:rPr>
              <a:t>Какая</a:t>
            </a:r>
          </a:p>
          <a:p>
            <a:pPr algn="ctr"/>
            <a:r>
              <a:rPr lang="ru-RU" sz="3200" b="1" dirty="0" smtClean="0">
                <a:solidFill>
                  <a:srgbClr val="C0504D">
                    <a:lumMod val="40000"/>
                    <a:lumOff val="60000"/>
                  </a:srgbClr>
                </a:solidFill>
                <a:ea typeface="+mj-ea"/>
                <a:cs typeface="Arial" panose="020B0604020202020204" pitchFamily="34" charset="0"/>
              </a:rPr>
              <a:t>люкс-серия по </a:t>
            </a:r>
            <a:r>
              <a:rPr lang="ru-RU" sz="3200" b="1" dirty="0">
                <a:solidFill>
                  <a:srgbClr val="C0504D">
                    <a:lumMod val="40000"/>
                    <a:lumOff val="60000"/>
                  </a:srgbClr>
                </a:solidFill>
                <a:ea typeface="+mj-ea"/>
                <a:cs typeface="Arial" panose="020B0604020202020204" pitchFamily="34" charset="0"/>
              </a:rPr>
              <a:t>уходу за телом </a:t>
            </a:r>
            <a:r>
              <a:rPr lang="ru-RU" sz="3200" b="1" dirty="0" smtClean="0">
                <a:solidFill>
                  <a:srgbClr val="C0504D">
                    <a:lumMod val="40000"/>
                    <a:lumOff val="60000"/>
                  </a:srgbClr>
                </a:solidFill>
                <a:ea typeface="+mj-ea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Arial" panose="020B0604020202020204" pitchFamily="34" charset="0"/>
              </a:rPr>
              <a:t>с</a:t>
            </a:r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Arial" panose="020B0604020202020204" pitchFamily="34" charset="0"/>
              </a:rPr>
              <a:t>одержит высококлассные эфирные масла?</a:t>
            </a:r>
            <a:r>
              <a:rPr lang="ru-RU" sz="3600" b="1" dirty="0">
                <a:solidFill>
                  <a:srgbClr val="C0504D">
                    <a:lumMod val="60000"/>
                    <a:lumOff val="40000"/>
                  </a:srgbClr>
                </a:solidFill>
                <a:ea typeface="+mj-ea"/>
                <a:cs typeface="Arial" panose="020B0604020202020204" pitchFamily="34" charset="0"/>
              </a:rPr>
              <a:t/>
            </a:r>
            <a:br>
              <a:rPr lang="ru-RU" sz="3600" b="1" dirty="0">
                <a:solidFill>
                  <a:srgbClr val="C0504D">
                    <a:lumMod val="60000"/>
                    <a:lumOff val="40000"/>
                  </a:srgbClr>
                </a:solidFill>
                <a:ea typeface="+mj-ea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C0504D">
                    <a:lumMod val="60000"/>
                    <a:lumOff val="40000"/>
                  </a:srgbClr>
                </a:solidFill>
                <a:ea typeface="+mj-ea"/>
                <a:cs typeface="Arial" panose="020B060402020202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3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20230</TotalTime>
  <Words>3330</Words>
  <Application>Microsoft Office PowerPoint</Application>
  <PresentationFormat>On-screen Show (16:9)</PresentationFormat>
  <Paragraphs>546</Paragraphs>
  <Slides>26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1_Тема Office</vt:lpstr>
      <vt:lpstr>7_Тема Office</vt:lpstr>
      <vt:lpstr>8_Тема Office</vt:lpstr>
      <vt:lpstr>PowerPoint Presentation</vt:lpstr>
      <vt:lpstr>PowerPoint Presentation</vt:lpstr>
      <vt:lpstr>Какие  продукты помогут вам поддержать красоту изнутри и снаружи?    </vt:lpstr>
      <vt:lpstr>PowerPoint Presentation</vt:lpstr>
      <vt:lpstr>PowerPoint Presentation</vt:lpstr>
      <vt:lpstr>Какой легендарный аромат выходит в  экзотической композиции в каталоге №10?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Какая серия поможет  повысить упругость кожи  на 70% всего за 3 месяца? </vt:lpstr>
      <vt:lpstr>PowerPoint Presentation</vt:lpstr>
      <vt:lpstr>PowerPoint Presentation</vt:lpstr>
      <vt:lpstr> Какой продукт  обеспечит  максимальную защиту от  УФ- лучей и ровный загар?   </vt:lpstr>
      <vt:lpstr>PowerPoint Presentation</vt:lpstr>
      <vt:lpstr>PowerPoint Presentation</vt:lpstr>
      <vt:lpstr> Какой аромат содержит эксклюзивную парфюмерную ноту, запатентованную Орифлэйм? </vt:lpstr>
      <vt:lpstr>PowerPoint Presentation</vt:lpstr>
      <vt:lpstr>PowerPoint Presentation</vt:lpstr>
      <vt:lpstr> Какая серия продуктов  обеспечит качественный уход за чувствительной мужской кожей?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Alexeeva, Natalia</dc:creator>
  <cp:lastModifiedBy>Alexeeva, Natalia</cp:lastModifiedBy>
  <cp:revision>701</cp:revision>
  <cp:lastPrinted>2015-04-09T09:36:16Z</cp:lastPrinted>
  <dcterms:created xsi:type="dcterms:W3CDTF">2015-03-19T10:21:20Z</dcterms:created>
  <dcterms:modified xsi:type="dcterms:W3CDTF">2016-06-01T08:43:31Z</dcterms:modified>
</cp:coreProperties>
</file>