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82" r:id="rId2"/>
    <p:sldMasterId id="2147483732" r:id="rId3"/>
  </p:sldMasterIdLst>
  <p:notesMasterIdLst>
    <p:notesMasterId r:id="rId30"/>
  </p:notesMasterIdLst>
  <p:handoutMasterIdLst>
    <p:handoutMasterId r:id="rId31"/>
  </p:handoutMasterIdLst>
  <p:sldIdLst>
    <p:sldId id="257" r:id="rId4"/>
    <p:sldId id="285" r:id="rId5"/>
    <p:sldId id="258" r:id="rId6"/>
    <p:sldId id="335" r:id="rId7"/>
    <p:sldId id="310" r:id="rId8"/>
    <p:sldId id="261" r:id="rId9"/>
    <p:sldId id="262" r:id="rId10"/>
    <p:sldId id="294" r:id="rId11"/>
    <p:sldId id="291" r:id="rId12"/>
    <p:sldId id="322" r:id="rId13"/>
    <p:sldId id="324" r:id="rId14"/>
    <p:sldId id="328" r:id="rId15"/>
    <p:sldId id="345" r:id="rId16"/>
    <p:sldId id="346" r:id="rId17"/>
    <p:sldId id="347" r:id="rId18"/>
    <p:sldId id="329" r:id="rId19"/>
    <p:sldId id="330" r:id="rId20"/>
    <p:sldId id="325" r:id="rId21"/>
    <p:sldId id="336" r:id="rId22"/>
    <p:sldId id="327" r:id="rId23"/>
    <p:sldId id="332" r:id="rId24"/>
    <p:sldId id="340" r:id="rId25"/>
    <p:sldId id="337" r:id="rId26"/>
    <p:sldId id="280" r:id="rId27"/>
    <p:sldId id="320" r:id="rId28"/>
    <p:sldId id="287" r:id="rId29"/>
  </p:sldIdLst>
  <p:sldSz cx="9144000" cy="5143500" type="screen16x9"/>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8A54"/>
    <a:srgbClr val="FFCCFF"/>
    <a:srgbClr val="FF99CC"/>
    <a:srgbClr val="CC0099"/>
    <a:srgbClr val="9966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434" autoAdjust="0"/>
  </p:normalViewPr>
  <p:slideViewPr>
    <p:cSldViewPr>
      <p:cViewPr varScale="1">
        <p:scale>
          <a:sx n="98" d="100"/>
          <a:sy n="98" d="100"/>
        </p:scale>
        <p:origin x="624" y="84"/>
      </p:cViewPr>
      <p:guideLst>
        <p:guide orient="horz" pos="2160"/>
        <p:guide pos="2880"/>
        <p:guide orient="horz" pos="1620"/>
      </p:guideLst>
    </p:cSldViewPr>
  </p:slideViewPr>
  <p:outlineViewPr>
    <p:cViewPr>
      <p:scale>
        <a:sx n="33" d="100"/>
        <a:sy n="33" d="100"/>
      </p:scale>
      <p:origin x="0" y="-9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DF927050-E888-4021-BA44-06E9BCBF50FE}" type="datetimeFigureOut">
              <a:rPr lang="ru-RU" smtClean="0"/>
              <a:t>07.09.2016</a:t>
            </a:fld>
            <a:endParaRPr lang="ru-RU"/>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DA74A17-938F-42F4-A5F8-7A0B6A280D2D}" type="slidenum">
              <a:rPr lang="ru-RU" smtClean="0"/>
              <a:t>‹#›</a:t>
            </a:fld>
            <a:endParaRPr lang="ru-RU"/>
          </a:p>
        </p:txBody>
      </p:sp>
    </p:spTree>
    <p:extLst>
      <p:ext uri="{BB962C8B-B14F-4D97-AF65-F5344CB8AC3E}">
        <p14:creationId xmlns:p14="http://schemas.microsoft.com/office/powerpoint/2010/main" val="12258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AD1BD60D-E07F-4D29-A79B-BA37E018C887}" type="datetimeFigureOut">
              <a:rPr lang="ru-RU" smtClean="0"/>
              <a:t>07.09.2016</a:t>
            </a:fld>
            <a:endParaRPr lang="ru-RU"/>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80DFB95-1AC9-489C-A3E8-0FB4261F37B4}" type="slidenum">
              <a:rPr lang="ru-RU" smtClean="0"/>
              <a:t>‹#›</a:t>
            </a:fld>
            <a:endParaRPr lang="ru-RU"/>
          </a:p>
        </p:txBody>
      </p:sp>
    </p:spTree>
    <p:extLst>
      <p:ext uri="{BB962C8B-B14F-4D97-AF65-F5344CB8AC3E}">
        <p14:creationId xmlns:p14="http://schemas.microsoft.com/office/powerpoint/2010/main" val="217803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a:t>
            </a:fld>
            <a:endParaRPr lang="ru-RU"/>
          </a:p>
        </p:txBody>
      </p:sp>
    </p:spTree>
    <p:extLst>
      <p:ext uri="{BB962C8B-B14F-4D97-AF65-F5344CB8AC3E}">
        <p14:creationId xmlns:p14="http://schemas.microsoft.com/office/powerpoint/2010/main" val="390289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12</a:t>
            </a:fld>
            <a:endParaRPr lang="ru-RU"/>
          </a:p>
        </p:txBody>
      </p:sp>
    </p:spTree>
    <p:extLst>
      <p:ext uri="{BB962C8B-B14F-4D97-AF65-F5344CB8AC3E}">
        <p14:creationId xmlns:p14="http://schemas.microsoft.com/office/powerpoint/2010/main" val="429120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Тушь для ресниц была, есть и будет самым популярным продуктом декоративной косметики.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На это есть две веские причины: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1.Одним взмахом кисточки можно создать эффект законченного макияжа.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solidFill>
                  <a:srgbClr val="000000"/>
                </a:solidFill>
                <a:effectLst/>
                <a:latin typeface="Calibri" panose="020F0502020204030204" pitchFamily="34" charset="0"/>
                <a:ea typeface="Calibri" panose="020F0502020204030204" pitchFamily="34" charset="0"/>
                <a:cs typeface="Segoe UI" panose="020B0502040204020203" pitchFamily="34" charset="0"/>
              </a:rPr>
              <a:t>2. Без нее ни одна представительница прекрасного пола не сможет создать завершенный дневной или вечерний образ, ведь длинные, выразительные и изящно изогнутые ресницы всегда делают взгляд женщины более привлекательным.</a:t>
            </a:r>
            <a:r>
              <a:rPr lang="ru-RU" sz="1400" dirty="0" smtClean="0">
                <a:solidFill>
                  <a:srgbClr val="000000"/>
                </a:solidFill>
                <a:effectLst/>
                <a:latin typeface="Calibri" panose="020F0502020204030204" pitchFamily="34" charset="0"/>
                <a:ea typeface="Calibri" panose="020F0502020204030204" pitchFamily="34" charset="0"/>
                <a:cs typeface="Segoe UI" panose="020B0502040204020203"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Поэтому производители декоративной косметики, с завидной регулярностью, балуют своих потребителей новинками этой категории, и компания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как всегда находится в самом центре мировых трендов.</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На страницах № 6-7 представлен лимитированный выпуск легендарного продукта -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Ультрачерная</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тушь для ресниц 5-в-1 </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The ONE Wonder Lash Bold Intensity</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код 32744, 8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Этот продукт сохранил все преимущества классической туши 5-в-1:</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удлиняет*, завивает*, разделяет**, придает объем и ухаживает** за ресницами.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Все эти эффекты вы получаете: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Calibri" panose="020F0502020204030204" pitchFamily="34" charset="0"/>
              </a:rPr>
              <a:t>Благодаря компонентному составу на основе комплекса восков (</a:t>
            </a:r>
            <a:r>
              <a:rPr lang="ru-RU" sz="1200" dirty="0" err="1" smtClean="0">
                <a:effectLst/>
                <a:latin typeface="Calibri" panose="020F0502020204030204" pitchFamily="34" charset="0"/>
                <a:ea typeface="Calibri" panose="020F0502020204030204" pitchFamily="34" charset="0"/>
              </a:rPr>
              <a:t>карнаубский</a:t>
            </a:r>
            <a:r>
              <a:rPr lang="ru-RU" sz="1200" dirty="0" smtClean="0">
                <a:effectLst/>
                <a:latin typeface="Calibri" panose="020F0502020204030204" pitchFamily="34" charset="0"/>
                <a:ea typeface="Calibri" panose="020F0502020204030204" pitchFamily="34" charset="0"/>
              </a:rPr>
              <a:t>, </a:t>
            </a:r>
            <a:r>
              <a:rPr lang="ru-RU" sz="1200" dirty="0" err="1" smtClean="0">
                <a:effectLst/>
                <a:latin typeface="Calibri" panose="020F0502020204030204" pitchFamily="34" charset="0"/>
                <a:ea typeface="Calibri" panose="020F0502020204030204" pitchFamily="34" charset="0"/>
              </a:rPr>
              <a:t>канделильский</a:t>
            </a:r>
            <a:r>
              <a:rPr lang="ru-RU" sz="1200" dirty="0" smtClean="0">
                <a:effectLst/>
                <a:latin typeface="Calibri" panose="020F0502020204030204" pitchFamily="34" charset="0"/>
                <a:ea typeface="Calibri" panose="020F0502020204030204" pitchFamily="34" charset="0"/>
              </a:rPr>
              <a:t>, пчелиный воск, воск рисовый отрубей, а также микрокристаллический воск), который создает тонкую </a:t>
            </a:r>
            <a:r>
              <a:rPr lang="ru-RU" sz="1200" dirty="0" err="1" smtClean="0">
                <a:effectLst/>
                <a:latin typeface="Calibri" panose="020F0502020204030204" pitchFamily="34" charset="0"/>
                <a:ea typeface="Calibri" panose="020F0502020204030204" pitchFamily="34" charset="0"/>
              </a:rPr>
              <a:t>пленочку</a:t>
            </a:r>
            <a:r>
              <a:rPr lang="ru-RU" sz="1200" dirty="0" smtClean="0">
                <a:effectLst/>
                <a:latin typeface="Calibri" panose="020F0502020204030204" pitchFamily="34" charset="0"/>
                <a:ea typeface="Calibri" panose="020F0502020204030204" pitchFamily="34" charset="0"/>
              </a:rPr>
              <a:t> на поверхности всей реснички, обеспечивая не только объем и удлинение, но и водостойкость;</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Calibri" panose="020F0502020204030204" pitchFamily="34" charset="0"/>
              </a:rPr>
              <a:t>Из-за силиконовой щеточки, которая обеспечивает разделение и ровное </a:t>
            </a:r>
            <a:r>
              <a:rPr lang="ru-RU" sz="1200" dirty="0" err="1" smtClean="0">
                <a:effectLst/>
                <a:latin typeface="Calibri" panose="020F0502020204030204" pitchFamily="34" charset="0"/>
                <a:ea typeface="Calibri" panose="020F0502020204030204" pitchFamily="34" charset="0"/>
              </a:rPr>
              <a:t>прокрашивание</a:t>
            </a:r>
            <a:r>
              <a:rPr lang="ru-RU" sz="1200" dirty="0" smtClean="0">
                <a:effectLst/>
                <a:latin typeface="Calibri" panose="020F0502020204030204" pitchFamily="34" charset="0"/>
                <a:ea typeface="Calibri" panose="020F0502020204030204" pitchFamily="34" charset="0"/>
              </a:rPr>
              <a:t> каждой реснички. </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Дополнительное преимущество:</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ультрачерный</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оттенок и праздничный дизайн упаковки.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*На основе клинических тестов по сравнению с не накрашенными ресницами.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**По результатам потребительского тестирования.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 действующем каталоге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ультрачерная</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тушь для ресниц 5-в-1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ONE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Wonder</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Lash</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Bold</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Intensity</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код 32744, за 449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Внимание!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Действует Акция: 2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ультрачерных</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туши для ресниц 5-в-1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ONE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Wonder</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Lash</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Bold</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Intensity</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вы можете приобрести за 638 рублей. Стоимость одной составит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19359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73158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Все девушки знают, что удачный макияж способен сделать нас еще привлекательнее. В этом случае нужно уделить особое внимание выбору теней, ведь, как правило, в большинстве случаев мы делаем акцент в макияже именно на глаза.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Тени для век могут визуально скорректировать форму или величину глаз, придать взгляду загадочность, сексуальность или застенчивость. С помощью теней можно подчеркнуть глубину цвета глаз и даже изменить их цвет.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Не стоит себя ограничивать в выборе оттенков, важно, чтобы в вашем арсенале были как теплые, так и холодные, как матовые, так и сияющие, как классические оттенки для повседневного макияжа, так и более насыщенные для вечернего макияжа.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Свою комбинацию оттенков теней можно собрать самостоятельно, покупая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монотени</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а можно сэкономить время, деньги и количество места для хранения, приобретая сразу палитры теней.  Оттенки в таких палитрах подбирают профессиональные визажисты, основываясь на знании модных трендов текущего сезона, и поэтому в данном случае можно быть на 100% уверенной в том, что все цвета идеально сочетаются друг с другом.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представляет сразу 2 таких продукта – это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Палитра теней для век </a:t>
            </a: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The ONE Bold Intensity</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4г.</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32769 Розовый Пион</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32770 Зеленый Турмалин</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Times New Roman" panose="02020603050405020304" pitchFamily="18" charset="0"/>
                <a:cs typeface="Times New Roman" panose="02020603050405020304" pitchFamily="18" charset="0"/>
              </a:rPr>
              <a:t>Преимущество продукта: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212425"/>
                </a:solidFill>
                <a:effectLst/>
                <a:latin typeface="Calibri" panose="020F0502020204030204" pitchFamily="34" charset="0"/>
                <a:ea typeface="Times New Roman" panose="02020603050405020304" pitchFamily="18" charset="0"/>
              </a:rPr>
              <a:t>Шелковая текстура обеспечивает равномерное нанесение.</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Calibri" panose="020F0502020204030204" pitchFamily="34" charset="0"/>
              </a:rPr>
              <a:t>В палетке сочетаются оттенки разных текстур: матовые и перламутровые.</a:t>
            </a:r>
            <a:r>
              <a:rPr lang="ru-RU" sz="1100" dirty="0" smtClean="0">
                <a:effectLst/>
                <a:latin typeface="Times New Roman" panose="02020603050405020304" pitchFamily="18" charset="0"/>
                <a:ea typeface="Times New Roman" panose="02020603050405020304" pitchFamily="18" charset="0"/>
              </a:rPr>
              <a:t> </a:t>
            </a:r>
            <a:r>
              <a:rPr lang="ru-RU" sz="1100" dirty="0" smtClean="0">
                <a:effectLst/>
                <a:latin typeface="Calibri" panose="020F0502020204030204" pitchFamily="34" charset="0"/>
                <a:ea typeface="Calibri" panose="020F0502020204030204" pitchFamily="34" charset="0"/>
              </a:rPr>
              <a:t>Матовые тени придают взгляду глубину и выразительность, матовые тени придают блеск и сияние глазам.</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Calibri" panose="020F0502020204030204" pitchFamily="34" charset="0"/>
              </a:rPr>
              <a:t>Три насыщенных оттенка палитры – одни из самых модных в этом сезоне, и их легко сочетать и смешивать</a:t>
            </a:r>
            <a:r>
              <a:rPr lang="ru-RU" sz="1100" dirty="0" smtClean="0">
                <a:solidFill>
                  <a:srgbClr val="212425"/>
                </a:solidFill>
                <a:effectLst/>
                <a:latin typeface="Calibri" panose="020F0502020204030204" pitchFamily="34" charset="0"/>
                <a:ea typeface="Times New Roman" panose="02020603050405020304" pitchFamily="18" charset="0"/>
              </a:rPr>
              <a:t>.</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D0D0D"/>
                </a:solidFill>
                <a:effectLst/>
                <a:latin typeface="Calibri" panose="020F0502020204030204" pitchFamily="34" charset="0"/>
                <a:ea typeface="Times New Roman" panose="02020603050405020304" pitchFamily="18" charset="0"/>
              </a:rPr>
              <a:t>Один слой теней дает красивый полупрозрачный оттенок.</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D0D0D"/>
                </a:solidFill>
                <a:effectLst/>
                <a:latin typeface="Calibri" panose="020F0502020204030204" pitchFamily="34" charset="0"/>
                <a:ea typeface="Times New Roman" panose="02020603050405020304" pitchFamily="18" charset="0"/>
              </a:rPr>
              <a:t>Возможно, как сухое, так и влажное нанесение. </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Calibri" panose="020F0502020204030204" pitchFamily="34" charset="0"/>
              </a:rPr>
              <a:t>Двойной аппликатор и зеркальце входят в комплект.</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Calibri" panose="020F0502020204030204" pitchFamily="34" charset="0"/>
              </a:rPr>
              <a:t>Сочетание лаконичной формы упаковки и яркого оттенка цвета турмалина.</a:t>
            </a:r>
            <a:endParaRPr lang="ru-RU" sz="11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можно приобрести</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любую палитру теней для век </a:t>
            </a:r>
            <a:r>
              <a:rPr lang="ru-RU" sz="11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1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Bold</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Intensity</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коды 32769 - 32770, за 499 рублей, со скидкой 40%.</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16</a:t>
            </a:fld>
            <a:endParaRPr lang="ru-RU"/>
          </a:p>
        </p:txBody>
      </p:sp>
    </p:spTree>
    <p:extLst>
      <p:ext uri="{BB962C8B-B14F-4D97-AF65-F5344CB8AC3E}">
        <p14:creationId xmlns:p14="http://schemas.microsoft.com/office/powerpoint/2010/main" val="394185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17</a:t>
            </a:fld>
            <a:endParaRPr lang="ru-RU"/>
          </a:p>
        </p:txBody>
      </p:sp>
    </p:spTree>
    <p:extLst>
      <p:ext uri="{BB962C8B-B14F-4D97-AF65-F5344CB8AC3E}">
        <p14:creationId xmlns:p14="http://schemas.microsoft.com/office/powerpoint/2010/main" val="39211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18</a:t>
            </a:fld>
            <a:endParaRPr lang="ru-RU"/>
          </a:p>
        </p:txBody>
      </p:sp>
    </p:spTree>
    <p:extLst>
      <p:ext uri="{BB962C8B-B14F-4D97-AF65-F5344CB8AC3E}">
        <p14:creationId xmlns:p14="http://schemas.microsoft.com/office/powerpoint/2010/main" val="312267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Часто возраст, на который женщина себя ощущает и на который она выглядит, не совпадает с ее реальным возрастом.</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dirty="0" smtClean="0">
                <a:effectLst/>
                <a:latin typeface="Calibri" panose="020F0502020204030204" pitchFamily="34" charset="0"/>
                <a:ea typeface="Calibri" panose="020F0502020204030204" pitchFamily="34" charset="0"/>
                <a:cs typeface="Calibri" panose="020F0502020204030204" pitchFamily="34" charset="0"/>
              </a:rPr>
              <a:t>Для того чтобы выявить взаимосвязь между восприятием старения и его реальными признаками, ученые </a:t>
            </a:r>
            <a:r>
              <a:rPr lang="ru-RU" sz="1200" dirty="0" err="1" smtClean="0">
                <a:effectLst/>
                <a:latin typeface="Calibri" panose="020F0502020204030204" pitchFamily="34" charset="0"/>
                <a:ea typeface="Calibri" panose="020F0502020204030204" pitchFamily="34" charset="0"/>
                <a:cs typeface="Calibri" panose="020F0502020204030204" pitchFamily="34" charset="0"/>
              </a:rPr>
              <a:t>Орифлэйм</a:t>
            </a:r>
            <a:r>
              <a:rPr lang="ru-RU" sz="1200" dirty="0" smtClean="0">
                <a:effectLst/>
                <a:latin typeface="Calibri" panose="020F0502020204030204" pitchFamily="34" charset="0"/>
                <a:ea typeface="Calibri" panose="020F0502020204030204" pitchFamily="34" charset="0"/>
                <a:cs typeface="Calibri" panose="020F0502020204030204" pitchFamily="34" charset="0"/>
              </a:rPr>
              <a:t> провели беспрецедентное масштабное исследование визуальной оценки возраста женщин AGE REFLECT TM, с помощью которого удалось определить, какие возрастные признаки и несовершенства кожи играют решающую роль в восприятии возраста женщин.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dirty="0" smtClean="0">
                <a:effectLst/>
                <a:latin typeface="Calibri" panose="020F0502020204030204" pitchFamily="34" charset="0"/>
                <a:ea typeface="Calibri" panose="020F0502020204030204" pitchFamily="34" charset="0"/>
                <a:cs typeface="Calibri" panose="020F0502020204030204" pitchFamily="34" charset="0"/>
              </a:rPr>
              <a:t>AGE REFLECT TM – это больше, чем просто инновационная методика, это масштабное аппаратное исследование, которое было проведено компанией </a:t>
            </a:r>
            <a:r>
              <a:rPr lang="ru-RU" sz="1200" dirty="0" err="1" smtClean="0">
                <a:effectLst/>
                <a:latin typeface="Calibri" panose="020F0502020204030204" pitchFamily="34" charset="0"/>
                <a:ea typeface="Calibri" panose="020F0502020204030204" pitchFamily="34" charset="0"/>
                <a:cs typeface="Calibri" panose="020F0502020204030204" pitchFamily="34" charset="0"/>
              </a:rPr>
              <a:t>Орифлэйм</a:t>
            </a:r>
            <a:r>
              <a:rPr lang="ru-RU" sz="1200" dirty="0" smtClean="0">
                <a:effectLst/>
                <a:latin typeface="Calibri" panose="020F0502020204030204" pitchFamily="34" charset="0"/>
                <a:ea typeface="Calibri" panose="020F0502020204030204" pitchFamily="34" charset="0"/>
                <a:cs typeface="Calibri" panose="020F0502020204030204" pitchFamily="34" charset="0"/>
              </a:rPr>
              <a:t> по всему миру. В России в исследовании AGE REFLECT TM приняли участие более 1000 женщин, что подтверждает объективность полученных результатов.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Calibri" panose="020F0502020204030204" pitchFamily="34" charset="0"/>
              </a:rPr>
              <a:t>В ходе исследования было выявлено, что основным признаком старения кожи в возрасте 40+, влияющий на внешний вид женщин и визуально делающий их старше, является ухудшение упругости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Самые первые признаки возраста проявляются именно на коже век, именно эта зона стареет самой первой, именно здесь заметно уменьшение упругости кожи. Этому есть научное объяснение-особенности строения этой области.  Она тонкая, практически лишена подкожно жировой клетчатки, и, можно сказать, отсутствует сальные и потовые железы. Также очень сильная нагрузка на кожу век, в течении дня человек моргает около 20 000 раз, трет глаза, растягивая кожу и так далее. Поэтому за этой зоной ухаживать нужно особенно тщательно.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Специальные средства по уходу за кожей век, в возрастном периоде после 40+ помогут справится с утренними отеками, потерей упругости, уберут синие круги под глазами.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dirty="0" smtClean="0">
                <a:effectLst/>
                <a:latin typeface="Calibri" panose="020F0502020204030204" pitchFamily="34" charset="0"/>
                <a:ea typeface="Calibri" panose="020F0502020204030204" pitchFamily="34" charset="0"/>
                <a:cs typeface="Calibri" panose="020F0502020204030204" pitchFamily="34" charset="0"/>
              </a:rPr>
              <a:t>Серия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i="1" dirty="0" smtClean="0">
                <a:effectLst/>
                <a:latin typeface="Calibri" panose="020F0502020204030204" pitchFamily="34" charset="0"/>
                <a:ea typeface="Calibri" panose="020F0502020204030204" pitchFamily="34" charset="0"/>
                <a:cs typeface="Calibri" panose="020F0502020204030204" pitchFamily="34" charset="0"/>
              </a:rPr>
              <a:t>(</a:t>
            </a:r>
            <a:r>
              <a:rPr lang="ru-RU" sz="1200" i="1" dirty="0" err="1" smtClean="0">
                <a:effectLst/>
                <a:latin typeface="Calibri" panose="020F0502020204030204" pitchFamily="34" charset="0"/>
                <a:ea typeface="Calibri" panose="020F0502020204030204" pitchFamily="34" charset="0"/>
                <a:cs typeface="Calibri" panose="020F0502020204030204" pitchFamily="34" charset="0"/>
              </a:rPr>
              <a:t>Новэйдж</a:t>
            </a:r>
            <a:r>
              <a:rPr lang="ru-RU" sz="12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i="1" dirty="0" err="1" smtClean="0">
                <a:effectLst/>
                <a:latin typeface="Calibri" panose="020F0502020204030204" pitchFamily="34" charset="0"/>
                <a:ea typeface="Calibri" panose="020F0502020204030204" pitchFamily="34" charset="0"/>
                <a:cs typeface="Calibri" panose="020F0502020204030204" pitchFamily="34" charset="0"/>
              </a:rPr>
              <a:t>Алтимейт</a:t>
            </a:r>
            <a:r>
              <a:rPr lang="ru-RU" sz="1200" i="1" dirty="0" smtClean="0">
                <a:effectLst/>
                <a:latin typeface="Calibri" panose="020F0502020204030204" pitchFamily="34" charset="0"/>
                <a:ea typeface="Calibri" panose="020F0502020204030204" pitchFamily="34" charset="0"/>
                <a:cs typeface="Calibri" panose="020F0502020204030204" pitchFamily="34" charset="0"/>
              </a:rPr>
              <a:t> Лифт) на основе уникальных активных ингредиентов – прорыв в области средств для </a:t>
            </a:r>
            <a:r>
              <a:rPr lang="ru-RU" sz="1200" i="1" dirty="0" err="1" smtClean="0">
                <a:effectLst/>
                <a:latin typeface="Calibri" panose="020F0502020204030204" pitchFamily="34" charset="0"/>
                <a:ea typeface="Calibri" panose="020F0502020204030204" pitchFamily="34" charset="0"/>
                <a:cs typeface="Calibri" panose="020F0502020204030204" pitchFamily="34" charset="0"/>
              </a:rPr>
              <a:t>лифтинга</a:t>
            </a:r>
            <a:r>
              <a:rPr lang="ru-RU" sz="1200" i="1" dirty="0" smtClean="0">
                <a:effectLst/>
                <a:latin typeface="Calibri" panose="020F0502020204030204" pitchFamily="34" charset="0"/>
                <a:ea typeface="Calibri" panose="020F0502020204030204" pitchFamily="34" charset="0"/>
                <a:cs typeface="Calibri" panose="020F0502020204030204" pitchFamily="34" charset="0"/>
              </a:rPr>
              <a:t>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dirty="0" smtClean="0">
                <a:effectLst/>
                <a:latin typeface="Calibri" panose="020F0502020204030204" pitchFamily="34" charset="0"/>
                <a:ea typeface="Calibri" panose="020F0502020204030204" pitchFamily="34" charset="0"/>
                <a:cs typeface="Calibri" panose="020F0502020204030204" pitchFamily="34" charset="0"/>
              </a:rPr>
              <a:t>И</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нгредиенты: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200" dirty="0" smtClean="0">
                <a:effectLst/>
                <a:latin typeface="Calibri" panose="020F0502020204030204" pitchFamily="34" charset="0"/>
                <a:cs typeface="Calibri" panose="020F0502020204030204" pitchFamily="34" charset="0"/>
              </a:rPr>
              <a:t>Ключевой ингредиент </a:t>
            </a:r>
            <a:r>
              <a:rPr lang="ru-RU" sz="1200" b="1" dirty="0" smtClean="0">
                <a:effectLst/>
                <a:latin typeface="Calibri" panose="020F0502020204030204" pitchFamily="34" charset="0"/>
                <a:cs typeface="Calibri" panose="020F0502020204030204" pitchFamily="34" charset="0"/>
              </a:rPr>
              <a:t>запатентованного комплекса AspartoLift – производная аспарагиновой кислоты.</a:t>
            </a:r>
            <a:r>
              <a:rPr lang="ru-RU" sz="1200" dirty="0" smtClean="0">
                <a:effectLst/>
                <a:latin typeface="Calibri" panose="020F0502020204030204" pitchFamily="34" charset="0"/>
                <a:cs typeface="Calibri" panose="020F0502020204030204" pitchFamily="34" charset="0"/>
              </a:rPr>
              <a:t> Эта незаменимая натуральная аминокислота, необходима человеческому организму для поддержания активности и нормального функционирования клеток. Проведенные учеными </a:t>
            </a:r>
            <a:r>
              <a:rPr lang="ru-RU" sz="1200" dirty="0" err="1" smtClean="0">
                <a:effectLst/>
                <a:latin typeface="Calibri" panose="020F0502020204030204" pitchFamily="34" charset="0"/>
                <a:cs typeface="Calibri" panose="020F0502020204030204" pitchFamily="34" charset="0"/>
              </a:rPr>
              <a:t>Орифлэйм</a:t>
            </a:r>
            <a:r>
              <a:rPr lang="ru-RU" sz="1200" dirty="0" smtClean="0">
                <a:effectLst/>
                <a:latin typeface="Calibri" panose="020F0502020204030204" pitchFamily="34" charset="0"/>
                <a:cs typeface="Calibri" panose="020F0502020204030204" pitchFamily="34" charset="0"/>
              </a:rPr>
              <a:t> лабораторные испытания показали, что применение технологии AspartoLift на твердых фибробластах восстанавливает их гибкость, улучшая синтез эластина, – как если бы клетки «помолодели» на 20 лет. </a:t>
            </a:r>
            <a:endParaRPr lang="ru-RU" dirty="0" smtClean="0">
              <a:effectLst/>
            </a:endParaRPr>
          </a:p>
          <a:p>
            <a:pPr marL="342900" lvl="0" indent="-342900">
              <a:lnSpc>
                <a:spcPct val="105000"/>
              </a:lnSpc>
              <a:spcAft>
                <a:spcPts val="0"/>
              </a:spcAft>
              <a:buFont typeface="Symbol" panose="05050102010706020507" pitchFamily="18" charset="2"/>
              <a:buChar char=""/>
            </a:pPr>
            <a:r>
              <a:rPr lang="ru-RU" sz="1200" b="1" dirty="0" smtClean="0">
                <a:effectLst/>
                <a:latin typeface="Calibri" panose="020F0502020204030204" pitchFamily="34" charset="0"/>
                <a:cs typeface="Calibri" panose="020F0502020204030204" pitchFamily="34" charset="0"/>
              </a:rPr>
              <a:t>Экстракт стволовых клеток </a:t>
            </a:r>
            <a:r>
              <a:rPr lang="ru-RU" sz="1200" b="1" dirty="0" err="1" smtClean="0">
                <a:effectLst/>
                <a:latin typeface="Calibri" panose="020F0502020204030204" pitchFamily="34" charset="0"/>
                <a:cs typeface="Calibri" panose="020F0502020204030204" pitchFamily="34" charset="0"/>
              </a:rPr>
              <a:t>Буддлея</a:t>
            </a:r>
            <a:r>
              <a:rPr lang="ru-RU" sz="1200" b="1" dirty="0" smtClean="0">
                <a:effectLst/>
                <a:latin typeface="Calibri" panose="020F0502020204030204" pitchFamily="34" charset="0"/>
                <a:cs typeface="Calibri" panose="020F0502020204030204" pitchFamily="34" charset="0"/>
              </a:rPr>
              <a:t> Давида -  </a:t>
            </a:r>
            <a:r>
              <a:rPr lang="ru-RU" sz="1200" dirty="0" smtClean="0">
                <a:effectLst/>
                <a:latin typeface="Calibri" panose="020F0502020204030204" pitchFamily="34" charset="0"/>
                <a:cs typeface="Calibri" panose="020F0502020204030204" pitchFamily="34" charset="0"/>
              </a:rPr>
              <a:t>препятствует разрушению коллагеновых волокон и стимулирует выработку собственного коллагена. Борется с мелкими и глубокими морщинами.</a:t>
            </a:r>
            <a:endParaRPr lang="ru-RU" dirty="0" smtClean="0">
              <a:effectLst/>
            </a:endParaRPr>
          </a:p>
          <a:p>
            <a:pPr>
              <a:lnSpc>
                <a:spcPct val="105000"/>
              </a:lnSpc>
            </a:pPr>
            <a:r>
              <a:rPr lang="ru-RU" sz="1200" dirty="0" smtClean="0">
                <a:effectLst/>
                <a:latin typeface="Calibri" panose="020F0502020204030204" pitchFamily="34" charset="0"/>
                <a:cs typeface="Calibri" panose="020F0502020204030204" pitchFamily="34" charset="0"/>
              </a:rPr>
              <a:t> </a:t>
            </a:r>
            <a:endParaRPr lang="ru-RU" dirty="0" smtClean="0">
              <a:effectLst/>
            </a:endParaRPr>
          </a:p>
          <a:p>
            <a:pPr>
              <a:lnSpc>
                <a:spcPct val="105000"/>
              </a:lnSpc>
              <a:spcAft>
                <a:spcPts val="800"/>
              </a:spcAft>
            </a:pPr>
            <a:r>
              <a:rPr lang="ru-RU" sz="1200" b="1" dirty="0" smtClean="0">
                <a:effectLst/>
                <a:latin typeface="Calibri" panose="020F0502020204030204" pitchFamily="34" charset="0"/>
                <a:ea typeface="Calibri" panose="020F0502020204030204" pitchFamily="34" charset="0"/>
                <a:cs typeface="Calibri" panose="020F0502020204030204" pitchFamily="34" charset="0"/>
              </a:rPr>
              <a:t>31542 Крем-</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для кожи вокруг глаз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200" b="1" dirty="0" smtClean="0">
                <a:effectLst/>
                <a:latin typeface="Calibri" panose="020F0502020204030204" pitchFamily="34" charset="0"/>
                <a:ea typeface="Calibri" panose="020F0502020204030204" pitchFamily="34" charset="0"/>
                <a:cs typeface="Calibri" panose="020F0502020204030204" pitchFamily="34" charset="0"/>
              </a:rPr>
              <a:t> 15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200" dirty="0" smtClean="0">
                <a:effectLst/>
                <a:latin typeface="Calibri" panose="020F0502020204030204" pitchFamily="34" charset="0"/>
                <a:cs typeface="Calibri" panose="020F0502020204030204" pitchFamily="34" charset="0"/>
              </a:rPr>
              <a:t>Мгновенно разглаживает и смягчает кожу, придавая ей свежий вид, за счет содержания кофеина и </a:t>
            </a:r>
            <a:r>
              <a:rPr lang="ru-RU" sz="1200" dirty="0" err="1" smtClean="0">
                <a:effectLst/>
                <a:latin typeface="Calibri" panose="020F0502020204030204" pitchFamily="34" charset="0"/>
                <a:cs typeface="Calibri" panose="020F0502020204030204" pitchFamily="34" charset="0"/>
              </a:rPr>
              <a:t>гиалуроновой</a:t>
            </a:r>
            <a:r>
              <a:rPr lang="ru-RU" sz="1200" dirty="0" smtClean="0">
                <a:effectLst/>
                <a:latin typeface="Calibri" panose="020F0502020204030204" pitchFamily="34" charset="0"/>
                <a:cs typeface="Calibri" panose="020F0502020204030204" pitchFamily="34" charset="0"/>
              </a:rPr>
              <a:t> кислоты.</a:t>
            </a:r>
            <a:endParaRPr lang="ru-RU" dirty="0" smtClean="0">
              <a:effectLst/>
            </a:endParaRPr>
          </a:p>
          <a:p>
            <a:pPr marL="342900" lvl="0" indent="-342900">
              <a:lnSpc>
                <a:spcPct val="105000"/>
              </a:lnSpc>
              <a:spcAft>
                <a:spcPts val="0"/>
              </a:spcAft>
              <a:buFont typeface="Symbol" panose="05050102010706020507" pitchFamily="18" charset="2"/>
              <a:buChar char=""/>
            </a:pPr>
            <a:r>
              <a:rPr lang="ru-RU" sz="1200" dirty="0" smtClean="0">
                <a:effectLst/>
                <a:latin typeface="Calibri" panose="020F0502020204030204" pitchFamily="34" charset="0"/>
                <a:cs typeface="Calibri" panose="020F0502020204030204" pitchFamily="34" charset="0"/>
              </a:rPr>
              <a:t>При регулярном применении укрепляет, подтягивает и повышает эластичность кожи вокруг глаз, сглаживая морщинки и визуально омолаживая взгляд.</a:t>
            </a:r>
            <a:endParaRPr lang="ru-RU" dirty="0" smtClean="0">
              <a:effectLst/>
            </a:endParaRPr>
          </a:p>
          <a:p>
            <a:pPr marL="342900" lvl="0" indent="-342900">
              <a:lnSpc>
                <a:spcPct val="105000"/>
              </a:lnSpc>
              <a:spcAft>
                <a:spcPts val="0"/>
              </a:spcAft>
              <a:buFont typeface="Symbol" panose="05050102010706020507" pitchFamily="18" charset="2"/>
              <a:buChar char=""/>
            </a:pPr>
            <a:r>
              <a:rPr lang="ru-RU" sz="1200" dirty="0" smtClean="0">
                <a:effectLst/>
                <a:latin typeface="Calibri" panose="020F0502020204030204" pitchFamily="34" charset="0"/>
                <a:cs typeface="Calibri" panose="020F0502020204030204" pitchFamily="34" charset="0"/>
              </a:rPr>
              <a:t>Удобный и гигиеничный дозатор позволяет использовать оптимальное количество средства для 1 применения. </a:t>
            </a:r>
            <a:endParaRPr lang="ru-RU" dirty="0" smtClean="0">
              <a:effectLst/>
            </a:endParaRPr>
          </a:p>
          <a:p>
            <a:pPr>
              <a:lnSpc>
                <a:spcPct val="105000"/>
              </a:lnSpc>
            </a:pPr>
            <a:r>
              <a:rPr lang="ru-RU" sz="1200" dirty="0" smtClean="0">
                <a:effectLst/>
                <a:latin typeface="Calibri" panose="020F0502020204030204" pitchFamily="34" charset="0"/>
                <a:cs typeface="Calibri" panose="020F0502020204030204" pitchFamily="34" charset="0"/>
              </a:rPr>
              <a:t> </a:t>
            </a:r>
            <a:endParaRPr lang="ru-RU" dirty="0" smtClean="0">
              <a:effectLst/>
            </a:endParaRPr>
          </a:p>
          <a:p>
            <a:pPr marL="457200">
              <a:spcAft>
                <a:spcPts val="0"/>
              </a:spcAft>
            </a:pPr>
            <a:r>
              <a:rPr lang="ru-RU" sz="1200" dirty="0" smtClean="0">
                <a:effectLst/>
                <a:latin typeface="Calibri" panose="020F0502020204030204" pitchFamily="34" charset="0"/>
                <a:cs typeface="Calibri" panose="020F0502020204030204" pitchFamily="34" charset="0"/>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Крем-</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лифтинг</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для кожи вокруг глаз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NovAge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Ultimate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Lift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можно приобрести за 1239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19</a:t>
            </a:fld>
            <a:endParaRPr lang="ru-RU"/>
          </a:p>
        </p:txBody>
      </p:sp>
    </p:spTree>
    <p:extLst>
      <p:ext uri="{BB962C8B-B14F-4D97-AF65-F5344CB8AC3E}">
        <p14:creationId xmlns:p14="http://schemas.microsoft.com/office/powerpoint/2010/main" val="72840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20</a:t>
            </a:fld>
            <a:endParaRPr lang="ru-RU"/>
          </a:p>
        </p:txBody>
      </p:sp>
    </p:spTree>
    <p:extLst>
      <p:ext uri="{BB962C8B-B14F-4D97-AF65-F5344CB8AC3E}">
        <p14:creationId xmlns:p14="http://schemas.microsoft.com/office/powerpoint/2010/main" val="910337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15000"/>
              </a:lnSpc>
              <a:spcAft>
                <a:spcPts val="100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Состояние волос меняется с течением времени. К сожалению, процесс старения затрагивает и эту составляющую женской красоты.</a:t>
            </a:r>
            <a:r>
              <a:rPr lang="ru-RU"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Он проявляется не только в виде седины, но и в сухости, ломкости, обезвоживании каждого волоса. Какое решение?  Обязательно уделять волосам такое же пристальное внимание, как и коже лица, рук и тела, и использовать специальные средства, которые благодаря своему компонентному составу замедляют старение волос.</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 компании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есть инновационная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антивозрастная</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серия «Эксперт Плюс», которая борется с 5 признаками старения волос:</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Сухость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Ломкость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Тусклый цвет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Выпадение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Жесткость</a:t>
            </a:r>
            <a:endParaRPr lang="ru-RU" sz="1200" dirty="0" smtClean="0">
              <a:effectLst/>
              <a:latin typeface="Times New Roman" panose="02020603050405020304" pitchFamily="18" charset="0"/>
              <a:ea typeface="Times New Roman" panose="02020603050405020304" pitchFamily="18" charset="0"/>
            </a:endParaRPr>
          </a:p>
          <a:p>
            <a:pPr marL="457200">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mn-cs"/>
              </a:rPr>
              <a:t> </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 серию входят:</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31275 </a:t>
            </a:r>
            <a:r>
              <a:rPr lang="ru-RU" sz="1200" b="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Антивозрастной</a:t>
            </a: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шампунь «Эксперт Плюс», 200 мл</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31393 </a:t>
            </a:r>
            <a:r>
              <a:rPr lang="ru-RU" sz="1200" b="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Антивозрастной</a:t>
            </a: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кондиционер «Эксперт Плюс», 150 мл</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31276 </a:t>
            </a:r>
            <a:r>
              <a:rPr lang="ru-RU" sz="1200" b="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Антивозрастная</a:t>
            </a: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сыворотка-уход «Эксперт Плюс»,</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30 мл</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Преимущества серии: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Все средства серии «Экспресс Плюс» созданы на основе технологии </a:t>
            </a:r>
            <a:r>
              <a:rPr lang="en-US" sz="1200" kern="1200" dirty="0" err="1" smtClean="0">
                <a:solidFill>
                  <a:srgbClr val="000000"/>
                </a:solidFill>
                <a:effectLst/>
                <a:latin typeface="Calibri" panose="020F0502020204030204" pitchFamily="34" charset="0"/>
                <a:ea typeface="Calibri" panose="020F0502020204030204" pitchFamily="34" charset="0"/>
                <a:cs typeface="+mn-cs"/>
              </a:rPr>
              <a:t>TimeResist</a:t>
            </a:r>
            <a:r>
              <a:rPr lang="ru-RU" sz="1200" kern="1200" dirty="0" smtClean="0">
                <a:solidFill>
                  <a:srgbClr val="000000"/>
                </a:solidFill>
                <a:effectLst/>
                <a:latin typeface="Calibri" panose="020F0502020204030204" pitchFamily="34" charset="0"/>
                <a:ea typeface="Calibri" panose="020F0502020204030204" pitchFamily="34" charset="0"/>
                <a:cs typeface="+mn-cs"/>
              </a:rPr>
              <a:t> с питательными протеинами шелка.</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Дополнительные компоненты: комплекс 6-Gingerol (6-Джинжерол) на основе экстракта имбиря и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керамиды</a:t>
            </a:r>
            <a:r>
              <a:rPr lang="ru-RU" sz="1200" kern="1200" dirty="0" smtClean="0">
                <a:solidFill>
                  <a:srgbClr val="000000"/>
                </a:solidFill>
                <a:effectLst/>
                <a:latin typeface="Calibri" panose="020F0502020204030204" pitchFamily="34" charset="0"/>
                <a:ea typeface="Calibri" panose="020F0502020204030204" pitchFamily="34" charset="0"/>
                <a:cs typeface="+mn-cs"/>
              </a:rPr>
              <a:t>.</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Все продукты прошли потребительское тестирование, в котором приняли участие</a:t>
            </a:r>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82 женщины старше 40 лет.</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Удобный дизайн упаковки.</a:t>
            </a:r>
            <a:endParaRPr lang="ru-RU" sz="1200" dirty="0" smtClean="0">
              <a:effectLst/>
              <a:latin typeface="Times New Roman" panose="02020603050405020304" pitchFamily="18" charset="0"/>
              <a:ea typeface="Times New Roman" panose="02020603050405020304" pitchFamily="18" charset="0"/>
            </a:endParaRPr>
          </a:p>
          <a:p>
            <a:pPr marL="228600">
              <a:lnSpc>
                <a:spcPct val="115000"/>
              </a:lnSpc>
              <a:spcAft>
                <a:spcPts val="1000"/>
              </a:spcAft>
            </a:pPr>
            <a:r>
              <a:rPr lang="ru-RU" sz="1100" kern="1200" dirty="0" smtClean="0">
                <a:solidFill>
                  <a:srgbClr val="000000"/>
                </a:solidFill>
                <a:effectLst/>
                <a:latin typeface="Calibri" panose="020F0502020204030204" pitchFamily="34" charset="0"/>
                <a:ea typeface="Calibri" panose="020F0502020204030204" pitchFamily="34" charset="0"/>
              </a:rPr>
              <a:t> </a:t>
            </a:r>
            <a:endParaRPr lang="ru-RU" sz="1200" dirty="0" smtClean="0">
              <a:effectLst/>
              <a:latin typeface="Times New Roman" panose="02020603050405020304" pitchFamily="18" charset="0"/>
              <a:ea typeface="Times New Roman" panose="02020603050405020304" pitchFamily="18" charset="0"/>
            </a:endParaRPr>
          </a:p>
          <a:p>
            <a:pPr marL="228600">
              <a:lnSpc>
                <a:spcPct val="115000"/>
              </a:lnSpc>
              <a:spcAft>
                <a:spcPts val="1000"/>
              </a:spcAft>
            </a:pPr>
            <a:r>
              <a:rPr lang="ru-RU" sz="1200" kern="1200" dirty="0" smtClean="0">
                <a:solidFill>
                  <a:srgbClr val="000000"/>
                </a:solidFill>
                <a:effectLst/>
                <a:latin typeface="Calibri" panose="020F0502020204030204" pitchFamily="34" charset="0"/>
                <a:ea typeface="Calibri" panose="020F0502020204030204" pitchFamily="34" charset="0"/>
              </a:rPr>
              <a:t>Рекомендации по применению: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Нанесите небольшое количество шампуня на ладони, вспеньте, нанесите на влажные волосы, помассируйте и смойте. При необходимости повторите процедуру 2 раза.</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Кондиционер нанесите равномерно по всей длине волос на влажные волосы после применения шампуня. Оставьте на несколько минут, затем тщательно смойте водой.</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Небольшое количество сыворотки нанесите на чистые волосы, распределите по всей длине. Не смывайте.</a:t>
            </a:r>
            <a:endParaRPr lang="ru-RU" sz="1200" dirty="0" smtClean="0">
              <a:effectLst/>
              <a:latin typeface="Times New Roman" panose="02020603050405020304" pitchFamily="18" charset="0"/>
              <a:ea typeface="Times New Roman" panose="02020603050405020304" pitchFamily="18" charset="0"/>
            </a:endParaRPr>
          </a:p>
          <a:p>
            <a:pPr marL="457200">
              <a:spcAft>
                <a:spcPts val="0"/>
              </a:spcAft>
            </a:pPr>
            <a:r>
              <a:rPr lang="ru-RU" sz="1200" b="1" kern="1200" dirty="0" smtClean="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endParaRPr lang="ru-RU" sz="1200" dirty="0" smtClean="0">
              <a:effectLst/>
              <a:latin typeface="Times New Roman" panose="02020603050405020304" pitchFamily="18" charset="0"/>
              <a:ea typeface="Times New Roman" panose="02020603050405020304" pitchFamily="18" charset="0"/>
            </a:endParaRPr>
          </a:p>
          <a:p>
            <a:pPr marL="457200">
              <a:spcAft>
                <a:spcPts val="0"/>
              </a:spcAf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endParaRPr lang="ru-RU" sz="1200" dirty="0" smtClean="0">
              <a:effectLst/>
              <a:latin typeface="Times New Roman" panose="02020603050405020304" pitchFamily="18" charset="0"/>
              <a:ea typeface="Times New Roman" panose="02020603050405020304" pitchFamily="18" charset="0"/>
            </a:endParaRPr>
          </a:p>
          <a:p>
            <a:pPr marL="457200">
              <a:spcAft>
                <a:spcPts val="0"/>
              </a:spcAft>
            </a:pPr>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Это интересно! Ингредиенты:</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Протеины шелка </a:t>
            </a:r>
            <a:r>
              <a:rPr lang="ru-RU" sz="1200" kern="1200" dirty="0" smtClean="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это белковые молекулы, которые получают химической обработкой шелковых волокон. Благодаря небольшому размеру молекулы протеины шелка обволакивают волосяной стержень тончайшей пленкой, защищают волос от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пересушивания</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и ломкости. Также протеины шелка могут проявлять антиоксидантные свойства на коже и помогать стимулировать активность волосяных луковиц, обеспечивая луковицу полезными веществами. Питание луковицы волоса улучшается, волосы становятся более сильными, приобретают утраченный объем, блеск и силу.</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Имбирь </a:t>
            </a:r>
            <a:r>
              <a:rPr lang="ru-RU" sz="1200" kern="1200" dirty="0" smtClean="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r>
              <a:rPr lang="ru-RU" sz="1200" kern="1200" dirty="0" smtClean="0">
                <a:solidFill>
                  <a:srgbClr val="000000"/>
                </a:solidFill>
                <a:effectLst/>
                <a:latin typeface="Calibri" panose="020F0502020204030204" pitchFamily="34" charset="0"/>
                <a:ea typeface="Calibri" panose="020F0502020204030204" pitchFamily="34" charset="0"/>
                <a:cs typeface="+mn-cs"/>
              </a:rPr>
              <a:t> эффективный антиоксидант. Он стимулирует рост волос, обладает смягчающими и очищающими свойствами, которые способствует защите кожи головы.</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err="1" smtClean="0">
                <a:solidFill>
                  <a:srgbClr val="000000"/>
                </a:solidFill>
                <a:effectLst/>
                <a:latin typeface="Calibri" panose="020F0502020204030204" pitchFamily="34" charset="0"/>
                <a:ea typeface="Calibri" panose="020F0502020204030204" pitchFamily="34" charset="0"/>
                <a:cs typeface="+mn-cs"/>
              </a:rPr>
              <a:t>Керамиды</a:t>
            </a:r>
            <a:r>
              <a:rPr lang="ru-RU" sz="1200" kern="1200" dirty="0" smtClean="0">
                <a:solidFill>
                  <a:srgbClr val="000000"/>
                </a:solidFill>
                <a:effectLst/>
                <a:latin typeface="Calibri" panose="020F0502020204030204" pitchFamily="34" charset="0"/>
                <a:ea typeface="Calibri" panose="020F0502020204030204" pitchFamily="34" charset="0"/>
                <a:cs typeface="+mn-cs"/>
              </a:rPr>
              <a:t> </a:t>
            </a:r>
            <a:r>
              <a:rPr lang="ru-RU" sz="1200" kern="1200" dirty="0" smtClean="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r>
              <a:rPr lang="ru-RU" sz="1200" kern="1200" dirty="0" smtClean="0">
                <a:solidFill>
                  <a:srgbClr val="000000"/>
                </a:solidFill>
                <a:effectLst/>
                <a:latin typeface="Calibri" panose="020F0502020204030204" pitchFamily="34" charset="0"/>
                <a:ea typeface="Calibri" panose="020F0502020204030204" pitchFamily="34" charset="0"/>
                <a:cs typeface="+mn-cs"/>
              </a:rPr>
              <a:t> вещества, которые входят в состав клеток внешней оболочки волоса. Из-за внешних воздействий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керамиды</a:t>
            </a:r>
            <a:r>
              <a:rPr lang="ru-RU" sz="1200" kern="1200" dirty="0" smtClean="0">
                <a:solidFill>
                  <a:srgbClr val="000000"/>
                </a:solidFill>
                <a:effectLst/>
                <a:latin typeface="Calibri" panose="020F0502020204030204" pitchFamily="34" charset="0"/>
                <a:ea typeface="Calibri" panose="020F0502020204030204" pitchFamily="34" charset="0"/>
                <a:cs typeface="+mn-cs"/>
              </a:rPr>
              <a:t> разрушаются. Средства для ухода с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керамидами</a:t>
            </a:r>
            <a:r>
              <a:rPr lang="ru-RU" sz="1200" kern="1200" dirty="0" smtClean="0">
                <a:solidFill>
                  <a:srgbClr val="000000"/>
                </a:solidFill>
                <a:effectLst/>
                <a:latin typeface="Calibri" panose="020F0502020204030204" pitchFamily="34" charset="0"/>
                <a:ea typeface="Calibri" panose="020F0502020204030204" pitchFamily="34" charset="0"/>
                <a:cs typeface="+mn-cs"/>
              </a:rPr>
              <a:t> замедляют этот процесс.</a:t>
            </a:r>
            <a:endParaRPr lang="ru-RU" sz="1200" dirty="0" smtClean="0">
              <a:effectLst/>
              <a:latin typeface="Times New Roman" panose="02020603050405020304" pitchFamily="18" charset="0"/>
              <a:ea typeface="Times New Roman" panose="02020603050405020304" pitchFamily="18" charset="0"/>
            </a:endParaRPr>
          </a:p>
          <a:p>
            <a:pPr marL="914400">
              <a:spcAft>
                <a:spcPts val="0"/>
              </a:spcAft>
            </a:pPr>
            <a:r>
              <a:rPr lang="ru-RU" sz="1200" i="1" kern="1200" dirty="0" smtClean="0">
                <a:solidFill>
                  <a:srgbClr val="000000"/>
                </a:solidFill>
                <a:effectLst/>
                <a:latin typeface="Calibri" panose="020F0502020204030204" pitchFamily="34" charset="0"/>
                <a:ea typeface="Calibri" panose="020F0502020204030204" pitchFamily="34" charset="0"/>
                <a:cs typeface="+mn-cs"/>
              </a:rPr>
              <a:t> </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Серия «Эксперт – молодость» со скидкой 50%!</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i="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Антивозрастной</a:t>
            </a:r>
            <a:r>
              <a:rPr lang="ru-RU" sz="12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шампунь «Эксперт Плюс» за 319 рублей.</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i="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Антивозрастной</a:t>
            </a:r>
            <a:r>
              <a:rPr lang="ru-RU" sz="12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кондиционер «Эксперт Плюс» за 319 рублей.</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i="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Антивозрастна</a:t>
            </a:r>
            <a:r>
              <a:rPr lang="ru-RU" sz="1100" i="1"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я</a:t>
            </a:r>
            <a:r>
              <a:rPr lang="ru-RU" sz="11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сыворотка-уход «Эксперт Плюс»</a:t>
            </a:r>
            <a:r>
              <a:rPr lang="ru-RU" sz="1200" kern="1200" dirty="0" smtClean="0">
                <a:solidFill>
                  <a:srgbClr val="000000"/>
                </a:solidFill>
                <a:effectLst/>
                <a:latin typeface="Calibri" panose="020F0502020204030204" pitchFamily="34" charset="0"/>
                <a:ea typeface="Calibri" panose="020F0502020204030204" pitchFamily="34" charset="0"/>
              </a:rPr>
              <a:t> </a:t>
            </a:r>
            <a:r>
              <a:rPr lang="ru-RU" sz="1100" i="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за 439 рублей.</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22</a:t>
            </a:fld>
            <a:endParaRPr lang="ru-RU"/>
          </a:p>
        </p:txBody>
      </p:sp>
    </p:spTree>
    <p:extLst>
      <p:ext uri="{BB962C8B-B14F-4D97-AF65-F5344CB8AC3E}">
        <p14:creationId xmlns:p14="http://schemas.microsoft.com/office/powerpoint/2010/main" val="166687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23</a:t>
            </a:fld>
            <a:endParaRPr lang="ru-RU"/>
          </a:p>
        </p:txBody>
      </p:sp>
    </p:spTree>
    <p:extLst>
      <p:ext uri="{BB962C8B-B14F-4D97-AF65-F5344CB8AC3E}">
        <p14:creationId xmlns:p14="http://schemas.microsoft.com/office/powerpoint/2010/main" val="184318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Тема нового каталога – «Будь уникальной с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«Будь собой, ведь ты неповторима!» – слышны призывы со всех сторон. Но что уникальность значит для вас? Быть успешной в бизнесе и незаменимой в семье, безупречно выглядеть и побеждать в спорте, помогать нуждающимся и совмещать несовместимое? Какой бы путь вы ни выбрали, вы можете быть лучшей, бросая вызов собственным рекордам и каждый раз становясь новой версией себя. Идите вперед, а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вам в этом поможет!</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Предложение действует с 2 октября 2016 года по 22 октября 2016 года*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*Обращаем ваше внимание, на то, что коммуникация по срокам действия каталога изменена. Теперь мы делаем акцент на период действия предложений каталога. Количество каталогов, выпускаемых ежегодно компанией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не поменяется и останется прежним: 17 каталогов в год!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Фокусы каталога:</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1)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в начале каталога </a:t>
            </a:r>
            <a:r>
              <a:rPr lang="ru-RU" sz="1200" kern="1200" dirty="0" smtClean="0">
                <a:solidFill>
                  <a:schemeClr val="tx1"/>
                </a:solidFill>
                <a:effectLst/>
                <a:latin typeface="+mn-lt"/>
                <a:ea typeface="+mn-ea"/>
                <a:cs typeface="+mn-cs"/>
              </a:rPr>
              <a:t>– это интересные предложения со значительными скидками на нескольких разворотах в самом начале каталога, объединённые общими темами.  </a:t>
            </a:r>
          </a:p>
          <a:p>
            <a:r>
              <a:rPr lang="ru-RU" sz="1200" b="1" kern="1200" dirty="0" smtClean="0">
                <a:solidFill>
                  <a:schemeClr val="tx1"/>
                </a:solidFill>
                <a:effectLst/>
                <a:latin typeface="+mn-lt"/>
                <a:ea typeface="+mn-ea"/>
                <a:cs typeface="+mn-cs"/>
              </a:rPr>
              <a:t>2) Драйвер каталога </a:t>
            </a:r>
            <a:r>
              <a:rPr lang="ru-RU" sz="1200" kern="1200" dirty="0" smtClean="0">
                <a:solidFill>
                  <a:schemeClr val="tx1"/>
                </a:solidFill>
                <a:effectLst/>
                <a:latin typeface="+mn-lt"/>
                <a:ea typeface="+mn-ea"/>
                <a:cs typeface="+mn-cs"/>
              </a:rPr>
              <a:t>– это очень привлекательный продукт, который можно получить по выгодной цене при условии размещения заказа на определенную сумму. </a:t>
            </a:r>
          </a:p>
          <a:p>
            <a:r>
              <a:rPr lang="ru-RU" sz="1200" kern="1200" dirty="0" smtClean="0">
                <a:solidFill>
                  <a:schemeClr val="tx1"/>
                </a:solidFill>
                <a:effectLst/>
                <a:latin typeface="+mn-lt"/>
                <a:ea typeface="+mn-ea"/>
                <a:cs typeface="+mn-cs"/>
              </a:rPr>
              <a:t>Драйвером текущего каталога (период действия предложения со 2.10.2016 по 22.10.2016 года) является набор «Шведский SPA-салон», который можно приобрести всего за всего за 499 рублей со скидкой 60 % при единовременном заказе на 990 рублей из этого каталога.</a:t>
            </a:r>
          </a:p>
          <a:p>
            <a:r>
              <a:rPr lang="ru-RU" sz="1200" b="1" kern="1200" dirty="0" smtClean="0">
                <a:solidFill>
                  <a:schemeClr val="tx1"/>
                </a:solidFill>
                <a:effectLst/>
                <a:latin typeface="+mn-lt"/>
                <a:ea typeface="+mn-ea"/>
                <a:cs typeface="+mn-cs"/>
              </a:rPr>
              <a:t>3)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в конце каталога </a:t>
            </a:r>
            <a:r>
              <a:rPr lang="ru-RU" sz="1200" kern="1200" dirty="0" smtClean="0">
                <a:solidFill>
                  <a:schemeClr val="tx1"/>
                </a:solidFill>
                <a:effectLst/>
                <a:latin typeface="+mn-lt"/>
                <a:ea typeface="+mn-ea"/>
                <a:cs typeface="+mn-cs"/>
              </a:rPr>
              <a:t>– это дополнительные интересные предложения с суперскидками на нескольких разворотах в самом конце каталога, объединённые общими темами.  </a:t>
            </a:r>
          </a:p>
          <a:p>
            <a:r>
              <a:rPr lang="ru-RU" sz="1200" b="1" kern="1200" dirty="0" smtClean="0">
                <a:solidFill>
                  <a:schemeClr val="tx1"/>
                </a:solidFill>
                <a:effectLst/>
                <a:latin typeface="+mn-lt"/>
                <a:ea typeface="+mn-ea"/>
                <a:cs typeface="+mn-cs"/>
              </a:rPr>
              <a:t>4) Главные продукты каталога </a:t>
            </a:r>
            <a:r>
              <a:rPr lang="ru-RU" sz="1200"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это популярные продукты с большой скидкой, они расположены внутри каталога. Потенциально это самые продаваемые продукты из текущего каталога. Дизайн страниц с такими продуктами намеренно отличается от остальных страниц с целью привлечения внимания.</a:t>
            </a:r>
          </a:p>
          <a:p>
            <a:r>
              <a:rPr lang="ru-RU" sz="1200" b="1" kern="1200" dirty="0" smtClean="0">
                <a:solidFill>
                  <a:schemeClr val="tx1"/>
                </a:solidFill>
                <a:effectLst/>
                <a:latin typeface="+mn-lt"/>
                <a:ea typeface="+mn-ea"/>
                <a:cs typeface="+mn-cs"/>
              </a:rPr>
              <a:t>5)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на задней обложке каталога - </a:t>
            </a:r>
            <a:r>
              <a:rPr lang="ru-RU" sz="1200" kern="1200" dirty="0" smtClean="0">
                <a:solidFill>
                  <a:schemeClr val="tx1"/>
                </a:solidFill>
                <a:effectLst/>
                <a:latin typeface="+mn-lt"/>
                <a:ea typeface="+mn-ea"/>
                <a:cs typeface="+mn-cs"/>
              </a:rPr>
              <a:t>это предложение называется «Дверь в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так как многие клиенты начинают просмотр каталога с конца. Как правило, в каждом заказе есть этот продукт! </a:t>
            </a: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5) Кроме того, в каталоге, конечно, представлены ВСЕ категории продуктов</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Вэлнэс</a:t>
            </a:r>
            <a:r>
              <a:rPr lang="ru-RU" sz="1200" kern="1200" dirty="0" smtClean="0">
                <a:solidFill>
                  <a:schemeClr val="tx1"/>
                </a:solidFill>
                <a:effectLst/>
                <a:latin typeface="+mn-lt"/>
                <a:ea typeface="+mn-ea"/>
                <a:cs typeface="+mn-cs"/>
              </a:rPr>
              <a:t>, уход за кожей лица, декоративная косметика, ароматы, уход за волосами, уход за телом и аксессуары. При просмотре каталога стоит обратить внимание на продукты в разных категориях, чтобы найти именно то, что нужно вам. </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a:t>
            </a:fld>
            <a:endParaRPr lang="ru-RU"/>
          </a:p>
        </p:txBody>
      </p:sp>
    </p:spTree>
    <p:extLst>
      <p:ext uri="{BB962C8B-B14F-4D97-AF65-F5344CB8AC3E}">
        <p14:creationId xmlns:p14="http://schemas.microsoft.com/office/powerpoint/2010/main" val="1519269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Красивые губы – одна из главных составляющих женской красоты. Поэтому во все времена были специальные средства для того, чтобы подчеркнуть их красоту. Некоторые дошли до наших дней- это помады и блески разных оттенков. Но ни одно корректирующее средство не уберет раздражение и шелушения, если такое уже присутствует.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Это связано с тем, что кожа губ лишена сальных и потовых желез, имеет очень тонкий эпидермис. Поэтому любое негативное воздействие, включая холодный воздух или яркое солнце, приводит к тому, что кожа губ становиться менее упругой, тусклой, шелушится.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Следствием отсутствия грамотного ухода является преждевременное старение губ.</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Для предотвращения этих процессов компания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предлагает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Мультиактивный</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бальзам для губ SPF 8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One</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31442 Прозрачный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31443 Нежный Розовый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31444 Естественный Розовый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Бальзам содержит ухаживающий комплекс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AquaCare</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на основе масла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канолы</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и масла семян шиповника.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Преимущества: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•Быстрое увлажнение, разглаживание губ.</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•Стойкий полупрозрачный цвет, глянцевый блеск.</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•Легкая текстура не ощущается на губах.</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•Приятный, еле уловимый цветочный аромат.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•Кожа губ не требует дополнительных средств по уходу.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•Содержит солнцезащитные фильтры SPF8.</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Масло </a:t>
            </a:r>
            <a:r>
              <a:rPr lang="ru-RU" sz="1200" dirty="0" err="1" smtClean="0">
                <a:effectLst/>
              </a:rPr>
              <a:t>канолы</a:t>
            </a:r>
            <a:r>
              <a:rPr lang="ru-RU" sz="1200" dirty="0" smtClean="0">
                <a:effectLst/>
              </a:rPr>
              <a:t> создает естественный защитный барьер, близкий коже и хорошо сохраняет оптимальный уровень ее увлажненности, оказывает противовоспалительное действие, замедляет процессы старения. </a:t>
            </a:r>
            <a:endParaRPr lang="ru-RU" dirty="0" smtClean="0">
              <a:effectLst/>
            </a:endParaRPr>
          </a:p>
          <a:p>
            <a:pPr marL="342900" lvl="0" indent="-342900">
              <a:buFont typeface="Symbol" panose="05050102010706020507" pitchFamily="18" charset="2"/>
              <a:buChar char=""/>
            </a:pPr>
            <a:r>
              <a:rPr lang="ru-RU" sz="1200" dirty="0" smtClean="0">
                <a:effectLst/>
              </a:rPr>
              <a:t>О поразительных свойствах шиповника знали еще в древней Спарте, а на Руси его уже в 17-м веке использовали для заживления ран, и снаряжали специальные экспедиции с целью заготовки этих целебных плодов. Благодаря своим уникальным регенерирующим свойствам масло шиповника ускоряет процесс заживления различных повреждений кожи, таких как ожоги, трещинки, раздражения.</a:t>
            </a:r>
            <a:endParaRPr lang="ru-RU" dirty="0" smtClean="0">
              <a:effectLst/>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есть уникальная возможность приобрести любой оттенок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Мультиактивного</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бальзама для губ SPF 8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One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за 119 рублей, со скидкой 75%!</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smtClean="0">
                <a:effectLst/>
                <a:latin typeface="Calibri" panose="020F0502020204030204" pitchFamily="34" charset="0"/>
                <a:ea typeface="EuropeanPi-One"/>
                <a:cs typeface="GillSansAltOneWGL-Bold"/>
              </a:rPr>
              <a:t> </a:t>
            </a:r>
            <a:endParaRPr lang="ru-RU" sz="110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24</a:t>
            </a:fld>
            <a:endParaRPr lang="ru-RU"/>
          </a:p>
        </p:txBody>
      </p:sp>
    </p:spTree>
    <p:extLst>
      <p:ext uri="{BB962C8B-B14F-4D97-AF65-F5344CB8AC3E}">
        <p14:creationId xmlns:p14="http://schemas.microsoft.com/office/powerpoint/2010/main" val="80785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Можно ли найти двух одинаковых людей на Земле? Ответ будет неоднозначный: в большей степени нет, чем да. Ведь даже если у вас есть брат или сестра-близнец, или двойник, который, как заявляют ученые, есть у каждого из нас, то и в этом случае правильнее говорить о внешнем сходстве. Характер, привычки и вкусы все-таки будут отличаться друг от друга, и соответственно, вывод напрашивается сама собой: мы уникальны и неповторимы. А значит, это нужно не только ценить, но и подчеркивать! Как это сделать? Способов великое множество: выбрать для себя необычную по дизайну одежду, аксессуары и украшения, или сделать себе ультрамодную стрижку, окрашивание волос или макияж. Компания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в этом каталоге предлагает единственный в своем роде способ подчеркнуть свою неповторимость – с помощью аромата!</a:t>
            </a:r>
          </a:p>
          <a:p>
            <a:r>
              <a:rPr lang="ru-RU" sz="1200" kern="1200" dirty="0" smtClean="0">
                <a:solidFill>
                  <a:schemeClr val="tx1"/>
                </a:solidFill>
                <a:effectLst/>
                <a:latin typeface="+mn-lt"/>
                <a:ea typeface="+mn-ea"/>
                <a:cs typeface="+mn-cs"/>
              </a:rPr>
              <a:t>Уникальны вы – уникален ваш аромат!</a:t>
            </a:r>
          </a:p>
          <a:p>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представляет первую в мире инновацию - </a:t>
            </a:r>
            <a:r>
              <a:rPr lang="ru-RU" sz="1200" b="1" kern="1200" dirty="0" smtClean="0">
                <a:solidFill>
                  <a:schemeClr val="tx1"/>
                </a:solidFill>
                <a:effectLst/>
                <a:latin typeface="+mn-lt"/>
                <a:ea typeface="+mn-ea"/>
                <a:cs typeface="+mn-cs"/>
              </a:rPr>
              <a:t>Парфюмерную воду </a:t>
            </a:r>
            <a:r>
              <a:rPr lang="ru-RU" sz="1200" b="1" kern="1200" dirty="0" err="1" smtClean="0">
                <a:solidFill>
                  <a:schemeClr val="tx1"/>
                </a:solidFill>
                <a:effectLst/>
                <a:latin typeface="+mn-lt"/>
                <a:ea typeface="+mn-ea"/>
                <a:cs typeface="+mn-cs"/>
              </a:rPr>
              <a:t>My</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Destiny</a:t>
            </a:r>
            <a:r>
              <a:rPr lang="ru-RU" sz="1200" b="1" kern="1200" dirty="0" smtClean="0">
                <a:solidFill>
                  <a:schemeClr val="tx1"/>
                </a:solidFill>
                <a:effectLst/>
                <a:latin typeface="+mn-lt"/>
                <a:ea typeface="+mn-ea"/>
                <a:cs typeface="+mn-cs"/>
              </a:rPr>
              <a:t>, код 32535, </a:t>
            </a:r>
            <a:r>
              <a:rPr lang="ru-RU" sz="1200" kern="1200" dirty="0" smtClean="0">
                <a:solidFill>
                  <a:schemeClr val="tx1"/>
                </a:solidFill>
                <a:effectLst/>
                <a:latin typeface="+mn-lt"/>
                <a:ea typeface="+mn-ea"/>
                <a:cs typeface="+mn-cs"/>
              </a:rPr>
              <a:t>50 мл.</a:t>
            </a:r>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Откройте новые грани своей оригинальности!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Это новый эксклюзивный аромат с кристаллами турмалина, которые несут в себе энергию и чувство уверенности. Уникальность аромата подчеркивается неповторимостью флакона.</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Описание флакона: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природе не существует двух одинаковых камней турмалина, и – впервые в истории парфюмерного мира, компания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решила отразить эту концепцию в дизайне флаконов </a:t>
            </a:r>
            <a:r>
              <a:rPr lang="en-US" sz="1200" kern="1200" dirty="0" smtClean="0">
                <a:solidFill>
                  <a:schemeClr val="tx1"/>
                </a:solidFill>
                <a:effectLst/>
                <a:latin typeface="+mn-lt"/>
                <a:ea typeface="+mn-ea"/>
                <a:cs typeface="+mn-cs"/>
              </a:rPr>
              <a:t>My Destiny</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 Каждая бутылочка изготавливается индивидуально при помощи специальной технологии, где в расплавленную массу стекла вводится пигмент насыщенного зеленого оттенка – оттенка турмалина. Каждый получившийся завиток цвета неповторим. Именно это делает парфюм единственным в своем роде. Мы искренне горды тем, что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 первая компания, представившая на парфюмерном рынке концепцию флаконов, каждый из которых является эксклюзивным.</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Женщина в стиле </a:t>
            </a:r>
            <a:r>
              <a:rPr lang="en-US" sz="1200" b="1" kern="1200" dirty="0" smtClean="0">
                <a:solidFill>
                  <a:schemeClr val="tx1"/>
                </a:solidFill>
                <a:effectLst/>
                <a:latin typeface="+mn-lt"/>
                <a:ea typeface="+mn-ea"/>
                <a:cs typeface="+mn-cs"/>
              </a:rPr>
              <a:t>My Destiny</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Парфюмерная вода </a:t>
            </a:r>
            <a:r>
              <a:rPr lang="en-US" sz="1200" kern="1200" dirty="0" smtClean="0">
                <a:solidFill>
                  <a:schemeClr val="tx1"/>
                </a:solidFill>
                <a:effectLst/>
                <a:latin typeface="+mn-lt"/>
                <a:ea typeface="+mn-ea"/>
                <a:cs typeface="+mn-cs"/>
              </a:rPr>
              <a:t>My Destiny</a:t>
            </a:r>
            <a:r>
              <a:rPr lang="ru-RU" sz="1200" kern="1200" dirty="0" smtClean="0">
                <a:solidFill>
                  <a:schemeClr val="tx1"/>
                </a:solidFill>
                <a:effectLst/>
                <a:latin typeface="+mn-lt"/>
                <a:ea typeface="+mn-ea"/>
                <a:cs typeface="+mn-cs"/>
              </a:rPr>
              <a:t> – это аромат для ярких личностей. Его интригующая, необычная композиция по-своему раскрывается на каждой женщине, подчеркивая ее индивидуальность и неповторимость. Насыщенный </a:t>
            </a:r>
            <a:r>
              <a:rPr lang="ru-RU" sz="1200" kern="1200" dirty="0" err="1" smtClean="0">
                <a:solidFill>
                  <a:schemeClr val="tx1"/>
                </a:solidFill>
                <a:effectLst/>
                <a:latin typeface="+mn-lt"/>
                <a:ea typeface="+mn-ea"/>
                <a:cs typeface="+mn-cs"/>
              </a:rPr>
              <a:t>шипрово</a:t>
            </a:r>
            <a:r>
              <a:rPr lang="ru-RU" sz="1200" kern="1200" dirty="0" smtClean="0">
                <a:solidFill>
                  <a:schemeClr val="tx1"/>
                </a:solidFill>
                <a:effectLst/>
                <a:latin typeface="+mn-lt"/>
                <a:ea typeface="+mn-ea"/>
                <a:cs typeface="+mn-cs"/>
              </a:rPr>
              <a:t>-фруктовый аромат с частичками турмалина наполняет энергией и вселяет безусловную веру в себя, вдохновляя самостоятельно творить свою судьбу. </a:t>
            </a:r>
          </a:p>
          <a:p>
            <a:r>
              <a:rPr lang="ru-RU" sz="1200" b="1" kern="1200" dirty="0" smtClean="0">
                <a:solidFill>
                  <a:schemeClr val="tx1"/>
                </a:solidFill>
                <a:effectLst/>
                <a:latin typeface="+mn-lt"/>
                <a:ea typeface="+mn-ea"/>
                <a:cs typeface="+mn-cs"/>
              </a:rPr>
              <a:t>Описание аромата: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Тип аромата: </a:t>
            </a:r>
            <a:r>
              <a:rPr lang="ru-RU" sz="1200" kern="1200" dirty="0" err="1" smtClean="0">
                <a:solidFill>
                  <a:schemeClr val="tx1"/>
                </a:solidFill>
                <a:effectLst/>
                <a:latin typeface="+mn-lt"/>
                <a:ea typeface="+mn-ea"/>
                <a:cs typeface="+mn-cs"/>
              </a:rPr>
              <a:t>шипровый</a:t>
            </a:r>
            <a:r>
              <a:rPr lang="ru-RU" sz="1200" kern="1200" dirty="0" smtClean="0">
                <a:solidFill>
                  <a:schemeClr val="tx1"/>
                </a:solidFill>
                <a:effectLst/>
                <a:latin typeface="+mn-lt"/>
                <a:ea typeface="+mn-ea"/>
                <a:cs typeface="+mn-cs"/>
              </a:rPr>
              <a:t>, фруктовый, зеленый</a:t>
            </a:r>
          </a:p>
          <a:p>
            <a:r>
              <a:rPr lang="ru-RU" sz="1200" b="1" kern="1200" dirty="0" smtClean="0">
                <a:solidFill>
                  <a:schemeClr val="tx1"/>
                </a:solidFill>
                <a:effectLst/>
                <a:latin typeface="+mn-lt"/>
                <a:ea typeface="+mn-ea"/>
                <a:cs typeface="+mn-cs"/>
              </a:rPr>
              <a:t>Верхние ноты: </a:t>
            </a:r>
            <a:r>
              <a:rPr lang="ru-RU" sz="1200" kern="1200" dirty="0" smtClean="0">
                <a:solidFill>
                  <a:schemeClr val="tx1"/>
                </a:solidFill>
                <a:effectLst/>
                <a:latin typeface="+mn-lt"/>
                <a:ea typeface="+mn-ea"/>
                <a:cs typeface="+mn-cs"/>
              </a:rPr>
              <a:t>грейпфрут, черника, лотос</a:t>
            </a:r>
          </a:p>
          <a:p>
            <a:r>
              <a:rPr lang="ru-RU" sz="1200" b="1" kern="1200" dirty="0" smtClean="0">
                <a:solidFill>
                  <a:schemeClr val="tx1"/>
                </a:solidFill>
                <a:effectLst/>
                <a:latin typeface="+mn-lt"/>
                <a:ea typeface="+mn-ea"/>
                <a:cs typeface="+mn-cs"/>
              </a:rPr>
              <a:t>Сердце: пион,</a:t>
            </a:r>
            <a:r>
              <a:rPr lang="ru-RU" sz="1200" kern="1200" dirty="0" smtClean="0">
                <a:solidFill>
                  <a:schemeClr val="tx1"/>
                </a:solidFill>
                <a:effectLst/>
                <a:latin typeface="+mn-lt"/>
                <a:ea typeface="+mn-ea"/>
                <a:cs typeface="+mn-cs"/>
              </a:rPr>
              <a:t> цветок апельсина, абрикос</a:t>
            </a:r>
          </a:p>
          <a:p>
            <a:r>
              <a:rPr lang="ru-RU" sz="1200" b="1" kern="1200" dirty="0" smtClean="0">
                <a:solidFill>
                  <a:schemeClr val="tx1"/>
                </a:solidFill>
                <a:effectLst/>
                <a:latin typeface="+mn-lt"/>
                <a:ea typeface="+mn-ea"/>
                <a:cs typeface="+mn-cs"/>
              </a:rPr>
              <a:t>Шлейф: </a:t>
            </a:r>
            <a:r>
              <a:rPr lang="ru-RU" sz="1200" kern="1200" dirty="0" smtClean="0">
                <a:solidFill>
                  <a:schemeClr val="tx1"/>
                </a:solidFill>
                <a:effectLst/>
                <a:latin typeface="+mn-lt"/>
                <a:ea typeface="+mn-ea"/>
                <a:cs typeface="+mn-cs"/>
              </a:rPr>
              <a:t>пачули, гелиотроп, ваниль</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Это интересно! О нотах:</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Аромат пиона зависит от сорта цветка. Он может быть сладковатым, с легкой яблочной кислинкой – у красных пионов, свежим, с яркими водными нотами – у белых, терпким, с нотами мускуса у цветов с темной окраской. В Древнем Китае сравнивали аромат пиона с "ароматом тысячи роз".</a:t>
            </a:r>
          </a:p>
          <a:p>
            <a:pPr lvl="0"/>
            <a:r>
              <a:rPr lang="ru-RU" sz="1200" kern="1200" dirty="0" smtClean="0">
                <a:solidFill>
                  <a:schemeClr val="tx1"/>
                </a:solidFill>
                <a:effectLst/>
                <a:latin typeface="+mn-lt"/>
                <a:ea typeface="+mn-ea"/>
                <a:cs typeface="+mn-cs"/>
              </a:rPr>
              <a:t>Лотос – совершенно особенный цветок. Он – символ новой жизни. Истинно женский цветок. Эфирное масло лотоса используется в парфюмерии. Его получают из семян и корневищ растения. Масло лотоса, как и розы, считается одним из самых дорогих. Если вам кажется, что водное растение, скорее всего, пахнет не сильно и прохладно. Вы ошибаетесь. Запах у лотоса мощный, сладкий, с легкой терпкостью и коричными тонами.</a:t>
            </a:r>
          </a:p>
          <a:p>
            <a:pPr lvl="0"/>
            <a:r>
              <a:rPr lang="ru-RU" sz="1200" kern="1200" dirty="0" smtClean="0">
                <a:solidFill>
                  <a:schemeClr val="tx1"/>
                </a:solidFill>
                <a:effectLst/>
                <a:latin typeface="+mn-lt"/>
                <a:ea typeface="+mn-ea"/>
                <a:cs typeface="+mn-cs"/>
              </a:rPr>
              <a:t>Турмалин – драгоценный камень, минерал, имеет вулканическое происхождение. Название свое получил от сингальского «</a:t>
            </a:r>
            <a:r>
              <a:rPr lang="ru-RU" sz="1200" kern="1200" dirty="0" err="1" smtClean="0">
                <a:solidFill>
                  <a:schemeClr val="tx1"/>
                </a:solidFill>
                <a:effectLst/>
                <a:latin typeface="+mn-lt"/>
                <a:ea typeface="+mn-ea"/>
                <a:cs typeface="+mn-cs"/>
              </a:rPr>
              <a:t>tur</a:t>
            </a:r>
            <a:r>
              <a:rPr lang="en-US" sz="1200" kern="1200" dirty="0" smtClean="0">
                <a:solidFill>
                  <a:schemeClr val="tx1"/>
                </a:solidFill>
                <a:effectLst/>
                <a:latin typeface="+mn-lt"/>
                <a:ea typeface="+mn-ea"/>
                <a:cs typeface="+mn-cs"/>
              </a:rPr>
              <a:t>a</a:t>
            </a:r>
            <a:r>
              <a:rPr lang="ru-RU" sz="1200" kern="1200" dirty="0" err="1" smtClean="0">
                <a:solidFill>
                  <a:schemeClr val="tx1"/>
                </a:solidFill>
                <a:effectLst/>
                <a:latin typeface="+mn-lt"/>
                <a:ea typeface="+mn-ea"/>
                <a:cs typeface="+mn-cs"/>
              </a:rPr>
              <a:t>mali</a:t>
            </a:r>
            <a:r>
              <a:rPr lang="ru-RU" sz="1200" kern="1200" dirty="0" smtClean="0">
                <a:solidFill>
                  <a:schemeClr val="tx1"/>
                </a:solidFill>
                <a:effectLst/>
                <a:latin typeface="+mn-lt"/>
                <a:ea typeface="+mn-ea"/>
                <a:cs typeface="+mn-cs"/>
              </a:rPr>
              <a:t>», то есть «разноцветный». Поэтому его так любят ювелиры. Черный, коричневый, розовый, белый, красный: всего более 50 оттенков, но самый распространенный – зеленый. Кристалл с такой окраской называют хром-турмалин.</a:t>
            </a:r>
          </a:p>
          <a:p>
            <a:pPr lvl="0"/>
            <a:r>
              <a:rPr lang="ru-RU" sz="1200" kern="1200" dirty="0" smtClean="0">
                <a:solidFill>
                  <a:schemeClr val="tx1"/>
                </a:solidFill>
                <a:effectLst/>
                <a:latin typeface="+mn-lt"/>
                <a:ea typeface="+mn-ea"/>
                <a:cs typeface="+mn-cs"/>
              </a:rPr>
              <a:t>Камни турмалина принесут в жизнь удачу, радость и счастье. Они стимулируют творческие импульсы, дарят светлый и положительный взгляд на мир. Изделие с турмалином улучшает не только настроение владельца, но и всех окружающих его людей.</a:t>
            </a:r>
          </a:p>
          <a:p>
            <a:r>
              <a:rPr lang="ru-RU" sz="1200" kern="1200" dirty="0" smtClean="0">
                <a:solidFill>
                  <a:schemeClr val="tx1"/>
                </a:solidFill>
                <a:effectLst/>
                <a:latin typeface="+mn-lt"/>
                <a:ea typeface="+mn-ea"/>
                <a:cs typeface="+mn-cs"/>
              </a:rPr>
              <a:t> </a:t>
            </a:r>
          </a:p>
          <a:p>
            <a:r>
              <a:rPr lang="ru-RU" sz="1200" i="1" kern="1200" dirty="0" smtClean="0">
                <a:solidFill>
                  <a:schemeClr val="tx1"/>
                </a:solidFill>
                <a:effectLst/>
                <a:latin typeface="+mn-lt"/>
                <a:ea typeface="+mn-ea"/>
                <a:cs typeface="+mn-cs"/>
              </a:rPr>
              <a:t>В действующем каталоге Парфюмерную воду </a:t>
            </a:r>
            <a:r>
              <a:rPr lang="ru-RU" sz="1200" i="1" kern="1200" dirty="0" err="1" smtClean="0">
                <a:solidFill>
                  <a:schemeClr val="tx1"/>
                </a:solidFill>
                <a:effectLst/>
                <a:latin typeface="+mn-lt"/>
                <a:ea typeface="+mn-ea"/>
                <a:cs typeface="+mn-cs"/>
              </a:rPr>
              <a:t>My</a:t>
            </a:r>
            <a:r>
              <a:rPr lang="ru-RU" sz="1200" i="1"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Destiny</a:t>
            </a:r>
            <a:r>
              <a:rPr lang="ru-RU" sz="1200" i="1" kern="1200" dirty="0" smtClean="0">
                <a:solidFill>
                  <a:schemeClr val="tx1"/>
                </a:solidFill>
                <a:effectLst/>
                <a:latin typeface="+mn-lt"/>
                <a:ea typeface="+mn-ea"/>
                <a:cs typeface="+mn-cs"/>
              </a:rPr>
              <a:t>, код 32535, вы можете приобрести по 1629 рублей.</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b="1" i="1" kern="1200" dirty="0" smtClean="0">
                <a:solidFill>
                  <a:schemeClr val="tx1"/>
                </a:solidFill>
                <a:effectLst/>
                <a:latin typeface="+mn-lt"/>
                <a:ea typeface="+mn-ea"/>
                <a:cs typeface="+mn-cs"/>
              </a:rPr>
              <a:t>Внимание! Эксклюзивная акция!</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Вы можете приобрести Парфюмерную воду </a:t>
            </a:r>
            <a:r>
              <a:rPr lang="ru-RU" sz="1200" i="1" kern="1200" dirty="0" err="1" smtClean="0">
                <a:solidFill>
                  <a:schemeClr val="tx1"/>
                </a:solidFill>
                <a:effectLst/>
                <a:latin typeface="+mn-lt"/>
                <a:ea typeface="+mn-ea"/>
                <a:cs typeface="+mn-cs"/>
              </a:rPr>
              <a:t>My</a:t>
            </a:r>
            <a:r>
              <a:rPr lang="ru-RU" sz="1200" i="1"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Destiny</a:t>
            </a:r>
            <a:r>
              <a:rPr lang="ru-RU" sz="1200" i="1" kern="1200" dirty="0" smtClean="0">
                <a:solidFill>
                  <a:schemeClr val="tx1"/>
                </a:solidFill>
                <a:effectLst/>
                <a:latin typeface="+mn-lt"/>
                <a:ea typeface="+mn-ea"/>
                <a:cs typeface="+mn-cs"/>
              </a:rPr>
              <a:t>, код 530535, всего за 1279 рублей со скидкой 45%, если вы сделали заказ на 500 рублей из этого каталога.</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Вы можете приобрести роскошные серьги**, код 29304 всего за 49 рублей</a:t>
            </a:r>
            <a:r>
              <a:rPr lang="ru-RU" sz="1200" b="1" i="1"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при покупке Парфюмерной воды </a:t>
            </a:r>
            <a:r>
              <a:rPr lang="ru-RU" sz="1200" b="1" i="1" kern="1200" dirty="0" err="1" smtClean="0">
                <a:solidFill>
                  <a:schemeClr val="tx1"/>
                </a:solidFill>
                <a:effectLst/>
                <a:latin typeface="+mn-lt"/>
                <a:ea typeface="+mn-ea"/>
                <a:cs typeface="+mn-cs"/>
              </a:rPr>
              <a:t>My</a:t>
            </a:r>
            <a:r>
              <a:rPr lang="ru-RU" sz="1200" b="1" i="1" kern="1200" dirty="0" smtClean="0">
                <a:solidFill>
                  <a:schemeClr val="tx1"/>
                </a:solidFill>
                <a:effectLst/>
                <a:latin typeface="+mn-lt"/>
                <a:ea typeface="+mn-ea"/>
                <a:cs typeface="+mn-cs"/>
              </a:rPr>
              <a:t> </a:t>
            </a:r>
            <a:r>
              <a:rPr lang="ru-RU" sz="1200" b="1" i="1" kern="1200" dirty="0" err="1" smtClean="0">
                <a:solidFill>
                  <a:schemeClr val="tx1"/>
                </a:solidFill>
                <a:effectLst/>
                <a:latin typeface="+mn-lt"/>
                <a:ea typeface="+mn-ea"/>
                <a:cs typeface="+mn-cs"/>
              </a:rPr>
              <a:t>Destiny</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Досье парфюмера: </a:t>
            </a:r>
            <a:r>
              <a:rPr lang="ru-RU" sz="1200" kern="1200" dirty="0" smtClean="0">
                <a:solidFill>
                  <a:schemeClr val="tx1"/>
                </a:solidFill>
                <a:effectLst/>
                <a:latin typeface="+mn-lt"/>
                <a:ea typeface="+mn-ea"/>
                <a:cs typeface="+mn-cs"/>
              </a:rPr>
              <a:t>Софи </a:t>
            </a:r>
            <a:r>
              <a:rPr lang="ru-RU" sz="1200" kern="1200" dirty="0" err="1" smtClean="0">
                <a:solidFill>
                  <a:schemeClr val="tx1"/>
                </a:solidFill>
                <a:effectLst/>
                <a:latin typeface="+mn-lt"/>
                <a:ea typeface="+mn-ea"/>
                <a:cs typeface="+mn-cs"/>
              </a:rPr>
              <a:t>Лаббе</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Sofi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Labbe</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Софи </a:t>
            </a:r>
            <a:r>
              <a:rPr lang="ru-RU" sz="1200" kern="1200" dirty="0" err="1" smtClean="0">
                <a:solidFill>
                  <a:schemeClr val="tx1"/>
                </a:solidFill>
                <a:effectLst/>
                <a:latin typeface="+mn-lt"/>
                <a:ea typeface="+mn-ea"/>
                <a:cs typeface="+mn-cs"/>
              </a:rPr>
              <a:t>Лаббе</a:t>
            </a:r>
            <a:r>
              <a:rPr lang="ru-RU" sz="1200" kern="1200" dirty="0" smtClean="0">
                <a:solidFill>
                  <a:schemeClr val="tx1"/>
                </a:solidFill>
                <a:effectLst/>
                <a:latin typeface="+mn-lt"/>
                <a:ea typeface="+mn-ea"/>
                <a:cs typeface="+mn-cs"/>
              </a:rPr>
              <a:t> – это известное и значимое имя в современном парфюмерном мире. Она одна из первых получила такую популярную и престижную награду, как </a:t>
            </a:r>
            <a:r>
              <a:rPr lang="ru-RU" sz="1200" kern="1200" dirty="0" err="1" smtClean="0">
                <a:solidFill>
                  <a:schemeClr val="tx1"/>
                </a:solidFill>
                <a:effectLst/>
                <a:latin typeface="+mn-lt"/>
                <a:ea typeface="+mn-ea"/>
                <a:cs typeface="+mn-cs"/>
              </a:rPr>
              <a:t>Prix</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Francois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Coty</a:t>
            </a:r>
            <a:r>
              <a:rPr lang="ru-RU" sz="1200" kern="1200" dirty="0" smtClean="0">
                <a:solidFill>
                  <a:schemeClr val="tx1"/>
                </a:solidFill>
                <a:effectLst/>
                <a:latin typeface="+mn-lt"/>
                <a:ea typeface="+mn-ea"/>
                <a:cs typeface="+mn-cs"/>
              </a:rPr>
              <a:t>. Ее называют звездой не менее известной компании </a:t>
            </a:r>
            <a:r>
              <a:rPr lang="ru-RU" sz="1200" kern="1200" dirty="0" err="1" smtClean="0">
                <a:solidFill>
                  <a:schemeClr val="tx1"/>
                </a:solidFill>
                <a:effectLst/>
                <a:latin typeface="+mn-lt"/>
                <a:ea typeface="+mn-ea"/>
                <a:cs typeface="+mn-cs"/>
              </a:rPr>
              <a:t>International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Flavors</a:t>
            </a:r>
            <a:r>
              <a:rPr lang="ru-RU" sz="1200" kern="1200" dirty="0" smtClean="0">
                <a:solidFill>
                  <a:schemeClr val="tx1"/>
                </a:solidFill>
                <a:effectLst/>
                <a:latin typeface="+mn-lt"/>
                <a:ea typeface="+mn-ea"/>
                <a:cs typeface="+mn-cs"/>
              </a:rPr>
              <a:t> &amp; </a:t>
            </a:r>
            <a:r>
              <a:rPr lang="ru-RU" sz="1200" kern="1200" dirty="0" err="1" smtClean="0">
                <a:solidFill>
                  <a:schemeClr val="tx1"/>
                </a:solidFill>
                <a:effectLst/>
                <a:latin typeface="+mn-lt"/>
                <a:ea typeface="+mn-ea"/>
                <a:cs typeface="+mn-cs"/>
              </a:rPr>
              <a:t>Frangrances</a:t>
            </a:r>
            <a:r>
              <a:rPr lang="ru-RU" sz="1200" kern="1200" dirty="0" smtClean="0">
                <a:solidFill>
                  <a:schemeClr val="tx1"/>
                </a:solidFill>
                <a:effectLst/>
                <a:latin typeface="+mn-lt"/>
                <a:ea typeface="+mn-ea"/>
                <a:cs typeface="+mn-cs"/>
              </a:rPr>
              <a:t>. В ее портфолио множество творений, которые известны всему миру, к ним относятся </a:t>
            </a:r>
            <a:r>
              <a:rPr lang="ru-RU" sz="1200" kern="1200" dirty="0" err="1" smtClean="0">
                <a:solidFill>
                  <a:schemeClr val="tx1"/>
                </a:solidFill>
                <a:effectLst/>
                <a:latin typeface="+mn-lt"/>
                <a:ea typeface="+mn-ea"/>
                <a:cs typeface="+mn-cs"/>
              </a:rPr>
              <a:t>Premier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Jour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Givenchy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Organza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Givenchy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Very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Irresistible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women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Givenchy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Organza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First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Light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Woman</a:t>
            </a:r>
            <a:r>
              <a:rPr lang="ru-RU" sz="1200" kern="1200" dirty="0" smtClean="0">
                <a:solidFill>
                  <a:schemeClr val="tx1"/>
                </a:solidFill>
                <a:effectLst/>
                <a:latin typeface="+mn-lt"/>
                <a:ea typeface="+mn-ea"/>
                <a:cs typeface="+mn-cs"/>
              </a:rPr>
              <a:t> и многие другие.</a:t>
            </a:r>
          </a:p>
          <a:p>
            <a:r>
              <a:rPr lang="ru-RU" sz="1200" kern="1200" dirty="0" smtClean="0">
                <a:solidFill>
                  <a:schemeClr val="tx1"/>
                </a:solidFill>
                <a:effectLst/>
                <a:latin typeface="+mn-lt"/>
                <a:ea typeface="+mn-ea"/>
                <a:cs typeface="+mn-cs"/>
              </a:rPr>
              <a:t>Софи родилась в западной части Франции и на протяжении длительного времени даже не рассматривала себя в будущем как парфюмера. Девушка увлекалась литературой и философией. Однако через некоторое время ее настолько сильно увлекла наука, что впоследствии она получила ученые степени по химии и биологии. В один из обычных будних дней Софи </a:t>
            </a:r>
            <a:r>
              <a:rPr lang="ru-RU" sz="1200" kern="1200" dirty="0" err="1" smtClean="0">
                <a:solidFill>
                  <a:schemeClr val="tx1"/>
                </a:solidFill>
                <a:effectLst/>
                <a:latin typeface="+mn-lt"/>
                <a:ea typeface="+mn-ea"/>
                <a:cs typeface="+mn-cs"/>
              </a:rPr>
              <a:t>Лаббе</a:t>
            </a:r>
            <a:r>
              <a:rPr lang="ru-RU" sz="1200" kern="1200" dirty="0" smtClean="0">
                <a:solidFill>
                  <a:schemeClr val="tx1"/>
                </a:solidFill>
                <a:effectLst/>
                <a:latin typeface="+mn-lt"/>
                <a:ea typeface="+mn-ea"/>
                <a:cs typeface="+mn-cs"/>
              </a:rPr>
              <a:t> попалась на глаза заметка о школе под названием ISIPCA. Девушка всерьез заинтересовалась возможностью обучения. </a:t>
            </a:r>
          </a:p>
          <a:p>
            <a:r>
              <a:rPr lang="ru-RU" sz="1200" kern="1200" dirty="0" smtClean="0">
                <a:solidFill>
                  <a:schemeClr val="tx1"/>
                </a:solidFill>
                <a:effectLst/>
                <a:latin typeface="+mn-lt"/>
                <a:ea typeface="+mn-ea"/>
                <a:cs typeface="+mn-cs"/>
              </a:rPr>
              <a:t>Очень важной для Софи стала встреча с президентом общества парфюмеров Жаном </a:t>
            </a:r>
            <a:r>
              <a:rPr lang="ru-RU" sz="1200" kern="1200" dirty="0" err="1" smtClean="0">
                <a:solidFill>
                  <a:schemeClr val="tx1"/>
                </a:solidFill>
                <a:effectLst/>
                <a:latin typeface="+mn-lt"/>
                <a:ea typeface="+mn-ea"/>
                <a:cs typeface="+mn-cs"/>
              </a:rPr>
              <a:t>Карлео</a:t>
            </a:r>
            <a:r>
              <a:rPr lang="ru-RU" sz="1200" kern="1200" dirty="0" smtClean="0">
                <a:solidFill>
                  <a:schemeClr val="tx1"/>
                </a:solidFill>
                <a:effectLst/>
                <a:latin typeface="+mn-lt"/>
                <a:ea typeface="+mn-ea"/>
                <a:cs typeface="+mn-cs"/>
              </a:rPr>
              <a:t>. А приехав к Жану в лабораторию, девушка послушала множество ароматов и осознала, что именно в парфюмерии она сможет по-настоящему показать все свои таланты и раскрыться как ученый и как художник. После окончания школы ISIPCA Софи получила место лаборанта в компании </a:t>
            </a:r>
            <a:r>
              <a:rPr lang="ru-RU" sz="1200" kern="1200" dirty="0" err="1" smtClean="0">
                <a:solidFill>
                  <a:schemeClr val="tx1"/>
                </a:solidFill>
                <a:effectLst/>
                <a:latin typeface="+mn-lt"/>
                <a:ea typeface="+mn-ea"/>
                <a:cs typeface="+mn-cs"/>
              </a:rPr>
              <a:t>Givaudan</a:t>
            </a:r>
            <a:r>
              <a:rPr lang="ru-RU" sz="1200" kern="1200" dirty="0" smtClean="0">
                <a:solidFill>
                  <a:schemeClr val="tx1"/>
                </a:solidFill>
                <a:effectLst/>
                <a:latin typeface="+mn-lt"/>
                <a:ea typeface="+mn-ea"/>
                <a:cs typeface="+mn-cs"/>
              </a:rPr>
              <a:t>. И уже через два года после выхода на работу, девушка разработала первый свой аромат для бренда </a:t>
            </a:r>
            <a:r>
              <a:rPr lang="ru-RU" sz="1200" kern="1200" dirty="0" err="1" smtClean="0">
                <a:solidFill>
                  <a:schemeClr val="tx1"/>
                </a:solidFill>
                <a:effectLst/>
                <a:latin typeface="+mn-lt"/>
                <a:ea typeface="+mn-ea"/>
                <a:cs typeface="+mn-cs"/>
              </a:rPr>
              <a:t>Escada</a:t>
            </a:r>
            <a:r>
              <a:rPr lang="ru-RU" sz="1200" kern="1200" dirty="0" smtClean="0">
                <a:solidFill>
                  <a:schemeClr val="tx1"/>
                </a:solidFill>
                <a:effectLst/>
                <a:latin typeface="+mn-lt"/>
                <a:ea typeface="+mn-ea"/>
                <a:cs typeface="+mn-cs"/>
              </a:rPr>
              <a:t>. Так началась ее успешная и плодотворная карьера парфюмера.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Прежде чем начинать разработку нового аромата, Софи представляет, каким он получится в результате. Вначале она выбирает наиболее подходящий ингредиент, который ляжет в основу парфюма и потом подбирает к нему дополнительные компоненты, делающие его неповторимым и завершенным. Свою работу Софи </a:t>
            </a:r>
            <a:r>
              <a:rPr lang="ru-RU" sz="1200" kern="1200" dirty="0" err="1" smtClean="0">
                <a:solidFill>
                  <a:schemeClr val="tx1"/>
                </a:solidFill>
                <a:effectLst/>
                <a:latin typeface="+mn-lt"/>
                <a:ea typeface="+mn-ea"/>
                <a:cs typeface="+mn-cs"/>
              </a:rPr>
              <a:t>Лаббе</a:t>
            </a:r>
            <a:r>
              <a:rPr lang="ru-RU" sz="1200" kern="1200" dirty="0" smtClean="0">
                <a:solidFill>
                  <a:schemeClr val="tx1"/>
                </a:solidFill>
                <a:effectLst/>
                <a:latin typeface="+mn-lt"/>
                <a:ea typeface="+mn-ea"/>
                <a:cs typeface="+mn-cs"/>
              </a:rPr>
              <a:t> сравнивает с работой писателя. Ведь вначале выбирается главный герой – основа композиции, после чего маэстро развивает сюжет и добавляет дополнительные оттенки, подчеркивающие достоинства основы. В итоге получается настоящее произведение. Писатель передает свои чувства и мысли через рассказ, а парфюмер – через созданные ароматы.</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Наиболее яркие достижения парфюмера:</a:t>
            </a:r>
            <a:endParaRPr lang="ru-RU"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Promesse</a:t>
            </a:r>
            <a:r>
              <a:rPr lang="ru-RU" sz="1200"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Cacharel</a:t>
            </a:r>
            <a:r>
              <a:rPr lang="ru-R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Beauty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Calvin Klein</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Pure White Linen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Estée Lauder</a:t>
            </a:r>
            <a:endParaRPr lang="ru-RU"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Emporio</a:t>
            </a:r>
            <a:r>
              <a:rPr lang="en-US" sz="1200" kern="1200" dirty="0" smtClean="0">
                <a:solidFill>
                  <a:schemeClr val="tx1"/>
                </a:solidFill>
                <a:effectLst/>
                <a:latin typeface="+mn-lt"/>
                <a:ea typeface="+mn-ea"/>
                <a:cs typeface="+mn-cs"/>
              </a:rPr>
              <a:t> Armani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Giorgio Armani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Organza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Givenchy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Eau de Cologne du 68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Guerlain</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Emotion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Laura </a:t>
            </a:r>
            <a:r>
              <a:rPr lang="en-US" sz="1200" kern="1200" dirty="0" err="1" smtClean="0">
                <a:solidFill>
                  <a:schemeClr val="tx1"/>
                </a:solidFill>
                <a:effectLst/>
                <a:latin typeface="+mn-lt"/>
                <a:ea typeface="+mn-ea"/>
                <a:cs typeface="+mn-cs"/>
              </a:rPr>
              <a:t>Biagiotti</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Premier jour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Nina Ricci </a:t>
            </a:r>
            <a:endParaRPr lang="ru-RU"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Signorina</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Salvatore </a:t>
            </a:r>
            <a:r>
              <a:rPr lang="en-US" sz="1200" kern="1200" dirty="0" err="1" smtClean="0">
                <a:solidFill>
                  <a:schemeClr val="tx1"/>
                </a:solidFill>
                <a:effectLst/>
                <a:latin typeface="+mn-lt"/>
                <a:ea typeface="+mn-ea"/>
                <a:cs typeface="+mn-cs"/>
              </a:rPr>
              <a:t>Ferragamo</a:t>
            </a:r>
            <a:endParaRPr lang="ru-RU"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Essenza</a:t>
            </a:r>
            <a:r>
              <a:rPr lang="en-US" sz="1200" kern="1200" dirty="0" smtClean="0">
                <a:solidFill>
                  <a:schemeClr val="tx1"/>
                </a:solidFill>
                <a:effectLst/>
                <a:latin typeface="+mn-lt"/>
                <a:ea typeface="+mn-ea"/>
                <a:cs typeface="+mn-cs"/>
              </a:rPr>
              <a:t> del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Tempo Trussardi</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 d</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Azur</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for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Lancome</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Вдохновение парфюмера: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Софи </a:t>
            </a:r>
            <a:r>
              <a:rPr lang="ru-RU" sz="1200" kern="1200" dirty="0" err="1" smtClean="0">
                <a:solidFill>
                  <a:schemeClr val="tx1"/>
                </a:solidFill>
                <a:effectLst/>
                <a:latin typeface="+mn-lt"/>
                <a:ea typeface="+mn-ea"/>
                <a:cs typeface="+mn-cs"/>
              </a:rPr>
              <a:t>Лаббе</a:t>
            </a:r>
            <a:r>
              <a:rPr lang="ru-RU" sz="1200" kern="1200" dirty="0" smtClean="0">
                <a:solidFill>
                  <a:schemeClr val="tx1"/>
                </a:solidFill>
                <a:effectLst/>
                <a:latin typeface="+mn-lt"/>
                <a:ea typeface="+mn-ea"/>
                <a:cs typeface="+mn-cs"/>
              </a:rPr>
              <a:t> была вдохновлена аурой утонченности драгоценного турмалина, а также тем, что символизирует этот материал. Она буквально высекла свое творение как ювелир, работающий с камнем: грань за гранью – так и появилась на свет эта чудесная композиция, завораживающая и элегантная.</a:t>
            </a:r>
          </a:p>
          <a:p>
            <a:r>
              <a:rPr lang="ru-RU" sz="1200"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Серьги, код 29304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Невероятно красивые </a:t>
            </a:r>
            <a:r>
              <a:rPr lang="ru-RU" sz="1200" kern="1200" dirty="0" err="1" smtClean="0">
                <a:solidFill>
                  <a:schemeClr val="tx1"/>
                </a:solidFill>
                <a:effectLst/>
                <a:latin typeface="+mn-lt"/>
                <a:ea typeface="+mn-ea"/>
                <a:cs typeface="+mn-cs"/>
              </a:rPr>
              <a:t>минималистичные</a:t>
            </a:r>
            <a:r>
              <a:rPr lang="ru-RU" sz="1200" kern="1200" dirty="0" smtClean="0">
                <a:solidFill>
                  <a:schemeClr val="tx1"/>
                </a:solidFill>
                <a:effectLst/>
                <a:latin typeface="+mn-lt"/>
                <a:ea typeface="+mn-ea"/>
                <a:cs typeface="+mn-cs"/>
              </a:rPr>
              <a:t> серьги – стильный штрих к образу энергичной и уверенной в себе женщины. Изящная подвеска из золотистого металла дополняется бусиной-шариком, в точности повторяющей натуральный зеленый турмалин. </a:t>
            </a:r>
          </a:p>
          <a:p>
            <a:r>
              <a:rPr lang="ru-RU" sz="1200" kern="1200" dirty="0" smtClean="0">
                <a:solidFill>
                  <a:schemeClr val="tx1"/>
                </a:solidFill>
                <a:effectLst/>
                <a:latin typeface="+mn-lt"/>
                <a:ea typeface="+mn-ea"/>
                <a:cs typeface="+mn-cs"/>
              </a:rPr>
              <a:t>Контактная часть: нержавеющая сталь. Не содержат никель. Материал: </a:t>
            </a:r>
            <a:r>
              <a:rPr lang="ru-RU" sz="1200" kern="1200" dirty="0" err="1" smtClean="0">
                <a:solidFill>
                  <a:schemeClr val="tx1"/>
                </a:solidFill>
                <a:effectLst/>
                <a:latin typeface="+mn-lt"/>
                <a:ea typeface="+mn-ea"/>
                <a:cs typeface="+mn-cs"/>
              </a:rPr>
              <a:t>полирезин</a:t>
            </a:r>
            <a:r>
              <a:rPr lang="ru-RU" sz="1200" kern="1200" dirty="0" smtClean="0">
                <a:solidFill>
                  <a:schemeClr val="tx1"/>
                </a:solidFill>
                <a:effectLst/>
                <a:latin typeface="+mn-lt"/>
                <a:ea typeface="+mn-ea"/>
                <a:cs typeface="+mn-cs"/>
              </a:rPr>
              <a:t>. Длина: 4,3 см. </a:t>
            </a: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4</a:t>
            </a:fld>
            <a:endParaRPr lang="ru-RU"/>
          </a:p>
        </p:txBody>
      </p:sp>
    </p:spTree>
    <p:extLst>
      <p:ext uri="{BB962C8B-B14F-4D97-AF65-F5344CB8AC3E}">
        <p14:creationId xmlns:p14="http://schemas.microsoft.com/office/powerpoint/2010/main" val="86883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3240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Городские жители, оторваны от природы, темп жизни очень стремителен.  Для того, чтобы все успеть, современная жизнь требует от нас всё большей самоотдачи. Накапливается хроническая усталость, стрессы подтачивают здоровье, кожа преждевременно стареет. Для плодотворной деятельности очень важно регулярно восстанавливать утраченные силы и душевное равновесие. Отличным средством для восстановления сил являются SPA-процедуры.  Аббревиатура SPA (СПА) —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sanus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per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aqua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переводится на русский язык как «здоровье через воду».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Акцент в таких уходах делается на освобождение от токсинов, на максимальное увлажнение, восстановление и защиту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предлагает серию по уходу за телом «Шведский SPA-салон», которая как раз и является такой SOS – процедурой для уставшей кожи жительниц мегаполиса.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выходит один из вариантов полюбившейся серии «Шведский SPA-салон». Обновление коснулось не только дизайна упаковки, но и формулы: новые средства серии «Шведский SPA-салон» созданы на основе миндального масла и шведского вереска, который впервые используется в этой серии.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30839 Ночной питательный крем для рук и ногтей «Шведский SPA-салон» 75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Особо питательная формула насыщенного крема с экстрактом шведского вереска и миндальным маслом активно увлажняет, восстанавливает и защищает кожу и ногти во время сна. </a:t>
            </a:r>
            <a:endParaRPr lang="ru-RU" dirty="0" smtClean="0">
              <a:effectLst/>
            </a:endParaRPr>
          </a:p>
          <a:p>
            <a:pPr marL="342900" lvl="0" indent="-342900">
              <a:buFont typeface="Symbol" panose="05050102010706020507" pitchFamily="18" charset="2"/>
              <a:buChar char=""/>
            </a:pPr>
            <a:r>
              <a:rPr lang="ru-RU" sz="1200" dirty="0" smtClean="0">
                <a:effectLst/>
              </a:rPr>
              <a:t>Легкая текстура не оставляет жирной пленки.</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ночной питательный крем для рук и ногтей «Шведский SPA-салон» за   229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pyблей</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30837 Питательный гель-</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для тела «Шведский SPA-салон»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Ароматный гель-</a:t>
            </a:r>
            <a:r>
              <a:rPr lang="ru-RU" sz="1200" dirty="0" err="1" smtClean="0">
                <a:effectLst/>
              </a:rPr>
              <a:t>скраб</a:t>
            </a:r>
            <a:r>
              <a:rPr lang="ru-RU" sz="1200" dirty="0" smtClean="0">
                <a:effectLst/>
              </a:rPr>
              <a:t> с нежной текстурой </a:t>
            </a:r>
            <a:r>
              <a:rPr lang="ru-RU" sz="1200" dirty="0" err="1" smtClean="0">
                <a:effectLst/>
              </a:rPr>
              <a:t>отшелушивает</a:t>
            </a:r>
            <a:r>
              <a:rPr lang="ru-RU" sz="1200" dirty="0" smtClean="0">
                <a:effectLst/>
              </a:rPr>
              <a:t> отмершие клетки</a:t>
            </a:r>
            <a:endParaRPr lang="ru-RU" dirty="0" smtClean="0">
              <a:effectLst/>
            </a:endParaRPr>
          </a:p>
          <a:p>
            <a:pPr marL="342900" lvl="0" indent="-342900">
              <a:buFont typeface="Symbol" panose="05050102010706020507" pitchFamily="18" charset="2"/>
              <a:buChar char=""/>
            </a:pPr>
            <a:r>
              <a:rPr lang="ru-RU" sz="1200" dirty="0" smtClean="0">
                <a:effectLst/>
              </a:rPr>
              <a:t>Смягчает и питает кожу благодаря формуле с увлажняющим экстрактом шведского вереска и миндальным маслом, знаменитым своими ухаживающими свойствами.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питательный гель-</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для тела «Шведский SPA-салон»</a:t>
            </a:r>
            <a:r>
              <a:rPr lang="ru-RU" sz="1200"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за   359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30838 Питательное крем-масло для тела «Шведский SPA-салон» 200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err="1" smtClean="0">
                <a:effectLst/>
              </a:rPr>
              <a:t>Ультрапитательный</a:t>
            </a:r>
            <a:r>
              <a:rPr lang="ru-RU" sz="1200" dirty="0" smtClean="0">
                <a:effectLst/>
              </a:rPr>
              <a:t> густой крем для тела с экстрактом шведского вереска и миндальным маслом содержит в 2 раза больше увлажняющих компонентов</a:t>
            </a:r>
            <a:endParaRPr lang="ru-RU" dirty="0" smtClean="0">
              <a:effectLst/>
            </a:endParaRPr>
          </a:p>
          <a:p>
            <a:pPr marL="342900" lvl="0" indent="-342900">
              <a:buFont typeface="Symbol" panose="05050102010706020507" pitchFamily="18" charset="2"/>
              <a:buChar char=""/>
            </a:pPr>
            <a:r>
              <a:rPr lang="ru-RU" sz="1200" dirty="0" smtClean="0">
                <a:effectLst/>
              </a:rPr>
              <a:t>Ухаживающая формула не оставляет ощущения жирной пленки.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питательное крем-масло для тела «Шведский SPA-салон» за 399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Польза миндального масла для кожи была известна ещё древним египтянкам, которые и умывались с его помощью, и принимали омолаживающие ароматные ванны с этим маслом. Чуда здесь никакого нет: всё дело в его составе. Каждый компонент масла, попадая в глубинные слои кожи, заставляет клетки функционировать в полную силу, в результате чего состояние кожи значительно улучшается. Содержит органические и жирные кислоты, фолиевую кислоту и каротин.</a:t>
            </a:r>
            <a:endParaRPr lang="ru-RU" dirty="0" smtClean="0">
              <a:effectLst/>
            </a:endParaRPr>
          </a:p>
          <a:p>
            <a:pPr marL="342900" lvl="0" indent="-342900">
              <a:buFont typeface="Symbol" panose="05050102010706020507" pitchFamily="18" charset="2"/>
              <a:buChar char=""/>
            </a:pPr>
            <a:r>
              <a:rPr lang="ru-RU" sz="1200" dirty="0" smtClean="0">
                <a:effectLst/>
              </a:rPr>
              <a:t>Вереск с давних времен притягивал к себе внимание своими лечебными свойствами. За счет богатого состава он освобождает кожу от токсинов, улучшая клеточное дыхание, оказывает ранозаживляющее и восстанавливающее действие.</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при заказе на 990 рублей из этого каталога, 119095 Набор «Шведский SPA-салон» набор «Шведский SPA-салон» * со скидкой -60% всего за 499 рублей. В набор входит: Ночной питательный крем для рук и ногтей, Питательный гель-</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для тела и Питательное крем-масло для тела.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7</a:t>
            </a:fld>
            <a:endParaRPr lang="ru-RU"/>
          </a:p>
        </p:txBody>
      </p:sp>
    </p:spTree>
    <p:extLst>
      <p:ext uri="{BB962C8B-B14F-4D97-AF65-F5344CB8AC3E}">
        <p14:creationId xmlns:p14="http://schemas.microsoft.com/office/powerpoint/2010/main" val="258367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8</a:t>
            </a:fld>
            <a:endParaRPr lang="ru-RU"/>
          </a:p>
        </p:txBody>
      </p:sp>
    </p:spTree>
    <p:extLst>
      <p:ext uri="{BB962C8B-B14F-4D97-AF65-F5344CB8AC3E}">
        <p14:creationId xmlns:p14="http://schemas.microsoft.com/office/powerpoint/2010/main" val="11054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7163" y="509588"/>
            <a:ext cx="4532312" cy="2549525"/>
          </a:xfrm>
        </p:spPr>
      </p:sp>
      <p:sp>
        <p:nvSpPr>
          <p:cNvPr id="3" name="Заметки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9</a:t>
            </a:fld>
            <a:endParaRPr lang="ru-RU"/>
          </a:p>
        </p:txBody>
      </p:sp>
    </p:spTree>
    <p:extLst>
      <p:ext uri="{BB962C8B-B14F-4D97-AF65-F5344CB8AC3E}">
        <p14:creationId xmlns:p14="http://schemas.microsoft.com/office/powerpoint/2010/main" val="54422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Издревле, одной из признаков красоты была ровная гладкая кожа лица. Но есть тип кожи, который начинает беспокоить уже с молодого возраста. Это кожа с расширенными порами, с выраженными черными точками, склонная к частому появлению воспалений. Для решения этого вопроса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действующем каталоге, предлагает обновленную серию по уходу за жирной кожей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Pure Skin</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которая включает специальную технологию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Derect</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Technology</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на основе салициловой кислоты и экстракты граната, гуавы и папайи.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32646 Очищающий гель для умывания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Очищающий гель с натуральным экстрактом граната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 глубоко очищает кожу, уменьшает жирный блеск и освежает. </a:t>
            </a:r>
            <a:endParaRPr lang="ru-RU" dirty="0" smtClean="0">
              <a:effectLst/>
            </a:endParaRPr>
          </a:p>
          <a:p>
            <a:pPr marL="342900" lvl="0" indent="-342900">
              <a:buFont typeface="Symbol" panose="05050102010706020507" pitchFamily="18" charset="2"/>
              <a:buChar char=""/>
            </a:pPr>
            <a:r>
              <a:rPr lang="ru-RU" sz="1200" dirty="0" smtClean="0">
                <a:effectLst/>
              </a:rPr>
              <a:t>Не содержит масел.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очищающий гель для умывания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32648 Освежающий тоник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Освежающий тоник убирает остатки загрязнений и кожного сала после умывания.</a:t>
            </a:r>
            <a:endParaRPr lang="ru-RU" dirty="0" smtClean="0">
              <a:effectLst/>
            </a:endParaRPr>
          </a:p>
          <a:p>
            <a:pPr marL="342900" lvl="0" indent="-342900">
              <a:buFont typeface="Symbol" panose="05050102010706020507" pitchFamily="18" charset="2"/>
              <a:buChar char=""/>
            </a:pPr>
            <a:r>
              <a:rPr lang="ru-RU" sz="1200" dirty="0" smtClean="0">
                <a:effectLst/>
              </a:rPr>
              <a:t>Уменьшает жирный блеск и сужает поры за счет формулы с натуральным экстрактом граната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освежающий тоник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32649 Матирующий крем-флюид для лица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Легкий лосьон с натуральным экстрактом гуавы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 увлажняет, предотвращает появление воспалений и снижает количество кожного сала, уменьшая блеск.</a:t>
            </a:r>
            <a:endParaRPr lang="ru-RU" dirty="0" smtClean="0">
              <a:effectLst/>
            </a:endParaRPr>
          </a:p>
          <a:p>
            <a:pPr marL="342900" lvl="0" indent="-342900">
              <a:buFont typeface="Symbol" panose="05050102010706020507" pitchFamily="18" charset="2"/>
              <a:buChar char=""/>
            </a:pPr>
            <a:r>
              <a:rPr lang="ru-RU" sz="1200" dirty="0" smtClean="0">
                <a:effectLst/>
              </a:rPr>
              <a:t>Формула не содержит масел.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матирующий крем-флюид для лица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32647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Отшелушивающий</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гель-</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для умывания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Борется с черными точками и расширенными порами, очищая кожу и забитые поры благодаря микрочастицам натурального происхождения, за счет натурального экстракта граната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a:t>
            </a:r>
            <a:endParaRPr lang="ru-RU" dirty="0" smtClean="0">
              <a:effectLst/>
            </a:endParaRPr>
          </a:p>
          <a:p>
            <a:pPr marL="342900" lvl="0" indent="-342900">
              <a:buFont typeface="Symbol" panose="05050102010706020507" pitchFamily="18" charset="2"/>
              <a:buChar char=""/>
            </a:pPr>
            <a:r>
              <a:rPr lang="ru-RU" sz="1200" dirty="0" smtClean="0">
                <a:effectLst/>
              </a:rPr>
              <a:t>Протестирован под дерматологическим контролем.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отшелушивающий</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гель-</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для умывания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32651 Гель против прыщей для точечного воздействия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6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Формула с натуральным экстрактом гуавы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 замедляет развитие воспалений в течение 8 часов и уменьшает их размер за 24 часа. </a:t>
            </a:r>
            <a:endParaRPr lang="ru-RU" dirty="0" smtClean="0">
              <a:effectLst/>
            </a:endParaRPr>
          </a:p>
          <a:p>
            <a:pPr marL="342900" lvl="0" indent="-342900">
              <a:buFont typeface="Symbol" panose="05050102010706020507" pitchFamily="18" charset="2"/>
              <a:buChar char=""/>
            </a:pPr>
            <a:r>
              <a:rPr lang="ru-RU" sz="1200" dirty="0" smtClean="0">
                <a:effectLst/>
              </a:rPr>
              <a:t>Протестирован под дерматологическим контролем.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маска для лица против черных точек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32650 Маска для лица против черных точек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Благодаря глине с натуральным экстрактом папайи и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с салициловой кислотой, маска помогает избавиться от черных точек и избытка кожного сала. </a:t>
            </a:r>
            <a:endParaRPr lang="ru-RU" dirty="0" smtClean="0">
              <a:effectLst/>
            </a:endParaRPr>
          </a:p>
          <a:p>
            <a:pPr marL="342900" lvl="0" indent="-342900">
              <a:buFont typeface="Symbol" panose="05050102010706020507" pitchFamily="18" charset="2"/>
              <a:buChar char=""/>
            </a:pPr>
            <a:r>
              <a:rPr lang="ru-RU" sz="1200" dirty="0" smtClean="0">
                <a:effectLst/>
              </a:rPr>
              <a:t>Значительно снижает количество воспалений спустя уже 4 недели.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маска для лица против черных точек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319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229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32652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и очищающая маска для лица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2 x 6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smtClean="0">
                <a:effectLst/>
              </a:rPr>
              <a:t>Удобная двухступенчатая система с технологией </a:t>
            </a:r>
            <a:r>
              <a:rPr lang="ru-RU" sz="1200" dirty="0" err="1" smtClean="0">
                <a:effectLst/>
              </a:rPr>
              <a:t>Detect</a:t>
            </a:r>
            <a:r>
              <a:rPr lang="ru-RU" sz="1200" dirty="0" smtClean="0">
                <a:effectLst/>
              </a:rPr>
              <a:t> </a:t>
            </a:r>
            <a:r>
              <a:rPr lang="ru-RU" sz="1200" dirty="0" err="1" smtClean="0">
                <a:effectLst/>
              </a:rPr>
              <a:t>Technology</a:t>
            </a:r>
            <a:r>
              <a:rPr lang="ru-RU" sz="1200" dirty="0" smtClean="0">
                <a:effectLst/>
              </a:rPr>
              <a:t> на основе салициловой кислоты и натуральным экстрактом граната глубоко очищает кожу, снижая количество черных точек и воспалений, а также матируя. </a:t>
            </a:r>
            <a:endParaRPr lang="ru-RU" dirty="0" smtClean="0">
              <a:effectLst/>
            </a:endParaRPr>
          </a:p>
          <a:p>
            <a:pPr marL="342900" lvl="0" indent="-342900">
              <a:buFont typeface="Symbol" panose="05050102010706020507" pitchFamily="18" charset="2"/>
              <a:buChar char=""/>
            </a:pPr>
            <a:r>
              <a:rPr lang="ru-RU" sz="1200" dirty="0" err="1" smtClean="0">
                <a:effectLst/>
              </a:rPr>
              <a:t>Скраб</a:t>
            </a:r>
            <a:r>
              <a:rPr lang="ru-RU" sz="1200" dirty="0" smtClean="0">
                <a:effectLst/>
              </a:rPr>
              <a:t> </a:t>
            </a:r>
            <a:r>
              <a:rPr lang="ru-RU" sz="1200" dirty="0" err="1" smtClean="0">
                <a:effectLst/>
              </a:rPr>
              <a:t>отшелушивает</a:t>
            </a:r>
            <a:r>
              <a:rPr lang="ru-RU" sz="1200" dirty="0" smtClean="0">
                <a:effectLst/>
              </a:rPr>
              <a:t> отмершие частицы кожи, а маска обеспечивает глубокое очищение пор. Используйте 1-2 раза в неделю. </a:t>
            </a:r>
            <a:endParaRPr lang="ru-RU" dirty="0" smtClean="0">
              <a:effectLst/>
            </a:endParaRPr>
          </a:p>
          <a:p>
            <a:pPr marL="457200"/>
            <a:r>
              <a:rPr lang="ru-RU" sz="1200" dirty="0" smtClean="0">
                <a:effectLst/>
              </a:rPr>
              <a:t> </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и очищающая маска для лица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Pure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Skin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за 85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 ЧИСТАЯ ВЫГОДА! Любые 2** со скидкой -50% При покупке двух продуктов цена каждого 59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Экстракт гуавы обладает успокаивающими, </a:t>
            </a:r>
            <a:r>
              <a:rPr lang="ru-RU" sz="1200" dirty="0" err="1" smtClean="0">
                <a:effectLst/>
                <a:latin typeface="Calibri" panose="020F0502020204030204" pitchFamily="34" charset="0"/>
                <a:ea typeface="Times New Roman" panose="02020603050405020304" pitchFamily="18" charset="0"/>
              </a:rPr>
              <a:t>отшелушивающими</a:t>
            </a:r>
            <a:r>
              <a:rPr lang="ru-RU" sz="1200" dirty="0" smtClean="0">
                <a:effectLst/>
                <a:latin typeface="Calibri" panose="020F0502020204030204" pitchFamily="34" charset="0"/>
                <a:ea typeface="Times New Roman" panose="02020603050405020304" pitchFamily="18" charset="0"/>
              </a:rPr>
              <a:t>, вяжущими и антиоксидантными свойствами, уменьшает жирный блеск и снижает количество высыпаний.</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Экстракт — граната- это непревзойденный источник антиоксидантов и дубильных веществ, которые способствуют очищению и стягиванию пор, выравнивают цвет лица и регулируют выработку кожного сала, даря коже здоровый вид</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Экстракт папайи обладает антиоксидантными и тонизирующими свойствами, способствует отшелушиванию омертвевших клеток и обновлению кожи.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Салициловая кислота – уникальный антисептик, предотвращает воспаления, слегка </a:t>
            </a:r>
            <a:r>
              <a:rPr lang="ru-RU" sz="1200" dirty="0" err="1" smtClean="0">
                <a:effectLst/>
                <a:latin typeface="Calibri" panose="020F0502020204030204" pitchFamily="34" charset="0"/>
                <a:ea typeface="Times New Roman" panose="02020603050405020304" pitchFamily="18" charset="0"/>
              </a:rPr>
              <a:t>отшелушивает</a:t>
            </a:r>
            <a:r>
              <a:rPr lang="ru-RU" sz="1200" dirty="0" smtClean="0">
                <a:effectLst/>
                <a:latin typeface="Calibri" panose="020F0502020204030204" pitchFamily="34" charset="0"/>
                <a:ea typeface="Times New Roman" panose="02020603050405020304" pitchFamily="18" charset="0"/>
              </a:rPr>
              <a:t> и осветляет кожу.</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10</a:t>
            </a:fld>
            <a:endParaRPr lang="ru-RU"/>
          </a:p>
        </p:txBody>
      </p:sp>
    </p:spTree>
    <p:extLst>
      <p:ext uri="{BB962C8B-B14F-4D97-AF65-F5344CB8AC3E}">
        <p14:creationId xmlns:p14="http://schemas.microsoft.com/office/powerpoint/2010/main" val="61477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3733558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986120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1225141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2128396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304327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Объект с подписью">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Объект с подписью">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pic>
        <p:nvPicPr>
          <p:cNvPr id="13" name="Picture 1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47492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p14="http://schemas.microsoft.com/office/powerpoint/2010/main" val="232132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032BBDB-C7E1-4B55-A4B2-5B438713971A}" type="datetimeFigureOut">
              <a:rPr lang="ru-RU" smtClean="0"/>
              <a:t>07.09.2016</a:t>
            </a:fld>
            <a:endParaRPr lang="ru-RU"/>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ru-RU"/>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4F2E504-5903-4968-901B-1307BC280A30}" type="slidenum">
              <a:rPr lang="ru-RU" smtClean="0"/>
              <a:t>‹#›</a:t>
            </a:fld>
            <a:endParaRPr lang="ru-RU"/>
          </a:p>
        </p:txBody>
      </p:sp>
    </p:spTree>
    <p:extLst>
      <p:ext uri="{BB962C8B-B14F-4D97-AF65-F5344CB8AC3E}">
        <p14:creationId xmlns:p14="http://schemas.microsoft.com/office/powerpoint/2010/main" val="2725263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8335"/>
            <a:ext cx="9252000" cy="5206355"/>
          </a:xfrm>
          <a:prstGeom prst="rect">
            <a:avLst/>
          </a:prstGeom>
          <a:noFill/>
        </p:spPr>
      </p:pic>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051720" y="1563639"/>
            <a:ext cx="5202064" cy="1728192"/>
          </a:xfrm>
          <a:prstGeom prst="rect">
            <a:avLst/>
          </a:prstGeom>
          <a:noFill/>
          <a:ln w="9525">
            <a:noFill/>
            <a:miter lim="800000"/>
            <a:headEnd/>
            <a:tailEnd/>
          </a:ln>
          <a:effectLst/>
        </p:spPr>
      </p:pic>
    </p:spTree>
    <p:extLst>
      <p:ext uri="{BB962C8B-B14F-4D97-AF65-F5344CB8AC3E}">
        <p14:creationId xmlns:p14="http://schemas.microsoft.com/office/powerpoint/2010/main" val="33125336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21780" y="57939"/>
            <a:ext cx="908365" cy="78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mlm-oriflame.at.ua/bumaga.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105"/>
          <a:stretch/>
        </p:blipFill>
        <p:spPr bwMode="auto">
          <a:xfrm>
            <a:off x="4893673" y="2605998"/>
            <a:ext cx="1071186" cy="410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951121" y="1578299"/>
            <a:ext cx="804272" cy="662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951121" y="492681"/>
            <a:ext cx="768314" cy="7887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5082810" y="3309862"/>
            <a:ext cx="792218" cy="702469"/>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75684" y="1673885"/>
            <a:ext cx="3240360" cy="900246"/>
          </a:xfrm>
          <a:prstGeom prst="rect">
            <a:avLst/>
          </a:prstGeom>
        </p:spPr>
        <p:txBody>
          <a:bodyPr wrap="square">
            <a:spAutoFit/>
          </a:bodyPr>
          <a:lstStyle/>
          <a:p>
            <a:pPr algn="just"/>
            <a:r>
              <a:rPr lang="ru-RU" sz="1050" dirty="0">
                <a:solidFill>
                  <a:prstClr val="black">
                    <a:lumMod val="65000"/>
                    <a:lumOff val="35000"/>
                  </a:prstClr>
                </a:solidFill>
                <a:ea typeface="Calibri"/>
              </a:rPr>
              <a:t>На церемонии награждения премии </a:t>
            </a:r>
            <a:r>
              <a:rPr lang="ru-RU" sz="1050" b="1" dirty="0">
                <a:solidFill>
                  <a:prstClr val="black">
                    <a:lumMod val="65000"/>
                    <a:lumOff val="35000"/>
                  </a:prstClr>
                </a:solidFill>
                <a:ea typeface="Calibri"/>
              </a:rPr>
              <a:t>«Товар Года – 2014» </a:t>
            </a:r>
            <a:r>
              <a:rPr lang="ru-RU" sz="1050" b="1" dirty="0" err="1">
                <a:solidFill>
                  <a:prstClr val="black">
                    <a:lumMod val="65000"/>
                    <a:lumOff val="35000"/>
                  </a:prstClr>
                </a:solidFill>
                <a:ea typeface="Calibri"/>
              </a:rPr>
              <a:t>Орифлэйм</a:t>
            </a:r>
            <a:r>
              <a:rPr lang="ru-RU" sz="1050" b="1" dirty="0">
                <a:solidFill>
                  <a:prstClr val="black">
                    <a:lumMod val="65000"/>
                    <a:lumOff val="35000"/>
                  </a:prstClr>
                </a:solidFill>
                <a:ea typeface="Calibri"/>
              </a:rPr>
              <a:t> </a:t>
            </a:r>
            <a:r>
              <a:rPr lang="ru-RU" sz="1050" dirty="0">
                <a:solidFill>
                  <a:prstClr val="black">
                    <a:lumMod val="65000"/>
                    <a:lumOff val="35000"/>
                  </a:prstClr>
                </a:solidFill>
                <a:ea typeface="Calibri"/>
              </a:rPr>
              <a:t>впервые был награжден в специальной номинации «За высокое качество в категории Декоративная косметика» </a:t>
            </a:r>
            <a:endParaRPr lang="en-US" sz="1050" dirty="0">
              <a:solidFill>
                <a:prstClr val="black">
                  <a:lumMod val="65000"/>
                  <a:lumOff val="35000"/>
                </a:prstClr>
              </a:solidFill>
              <a:ea typeface="Calibri"/>
            </a:endParaRPr>
          </a:p>
        </p:txBody>
      </p:sp>
      <p:sp>
        <p:nvSpPr>
          <p:cNvPr id="20" name="Rectangle 19"/>
          <p:cNvSpPr/>
          <p:nvPr userDrawn="1"/>
        </p:nvSpPr>
        <p:spPr>
          <a:xfrm>
            <a:off x="5964858" y="3260987"/>
            <a:ext cx="3071638" cy="738664"/>
          </a:xfrm>
          <a:prstGeom prst="rect">
            <a:avLst/>
          </a:prstGeom>
        </p:spPr>
        <p:txBody>
          <a:bodyPr wrap="square">
            <a:spAutoFit/>
          </a:bodyPr>
          <a:lstStyle/>
          <a:p>
            <a:r>
              <a:rPr lang="ru-RU" sz="1050" dirty="0">
                <a:solidFill>
                  <a:prstClr val="black">
                    <a:lumMod val="65000"/>
                    <a:lumOff val="35000"/>
                  </a:prstClr>
                </a:solidFill>
                <a:ea typeface="Calibri"/>
                <a:cs typeface="Arial" panose="020B0604020202020204" pitchFamily="34" charset="0"/>
              </a:rPr>
              <a:t>Компания </a:t>
            </a:r>
            <a:r>
              <a:rPr lang="ru-RU" sz="1050" dirty="0" err="1">
                <a:solidFill>
                  <a:prstClr val="black">
                    <a:lumMod val="65000"/>
                    <a:lumOff val="35000"/>
                  </a:prstClr>
                </a:solidFill>
                <a:ea typeface="Calibri"/>
                <a:cs typeface="Arial" panose="020B0604020202020204" pitchFamily="34" charset="0"/>
              </a:rPr>
              <a:t>Орифлэйм</a:t>
            </a:r>
            <a:r>
              <a:rPr lang="ru-RU" sz="1050" dirty="0">
                <a:solidFill>
                  <a:prstClr val="black">
                    <a:lumMod val="65000"/>
                    <a:lumOff val="35000"/>
                  </a:prstClr>
                </a:solidFill>
                <a:ea typeface="Calibri"/>
                <a:cs typeface="Arial" panose="020B0604020202020204" pitchFamily="34" charset="0"/>
              </a:rPr>
              <a:t> </a:t>
            </a:r>
            <a:r>
              <a:rPr lang="ru-RU" sz="1050" b="1" dirty="0">
                <a:solidFill>
                  <a:prstClr val="black">
                    <a:lumMod val="65000"/>
                    <a:lumOff val="35000"/>
                  </a:prstClr>
                </a:solidFill>
                <a:ea typeface="Calibri"/>
                <a:cs typeface="Arial" panose="020B0604020202020204" pitchFamily="34" charset="0"/>
              </a:rPr>
              <a:t>оказывает поддержку нуждающимся детям и помогает получить образование </a:t>
            </a:r>
            <a:r>
              <a:rPr lang="ru-RU" sz="1050" kern="1200" dirty="0">
                <a:solidFill>
                  <a:prstClr val="black">
                    <a:lumMod val="65000"/>
                    <a:lumOff val="35000"/>
                  </a:prstClr>
                </a:solidFill>
                <a:latin typeface="+mn-lt"/>
                <a:ea typeface="Calibri"/>
                <a:cs typeface="Arial" panose="020B0604020202020204" pitchFamily="34" charset="0"/>
              </a:rPr>
              <a:t>молодым женщинам в рамках </a:t>
            </a:r>
            <a:r>
              <a:rPr lang="ru-RU" sz="1050" kern="1200" dirty="0" smtClean="0">
                <a:solidFill>
                  <a:prstClr val="black">
                    <a:lumMod val="65000"/>
                    <a:lumOff val="35000"/>
                  </a:prstClr>
                </a:solidFill>
                <a:latin typeface="+mn-lt"/>
                <a:ea typeface="Calibri"/>
                <a:cs typeface="Arial" panose="020B0604020202020204" pitchFamily="34" charset="0"/>
              </a:rPr>
              <a:t>благотворительных </a:t>
            </a:r>
            <a:r>
              <a:rPr lang="ru-RU" sz="1050" kern="1200" dirty="0">
                <a:solidFill>
                  <a:prstClr val="black">
                    <a:lumMod val="65000"/>
                    <a:lumOff val="35000"/>
                  </a:prstClr>
                </a:solidFill>
                <a:latin typeface="+mn-lt"/>
                <a:ea typeface="Calibri"/>
                <a:cs typeface="Arial" panose="020B0604020202020204" pitchFamily="34" charset="0"/>
              </a:rPr>
              <a:t>программ</a:t>
            </a:r>
            <a:r>
              <a:rPr lang="ru-RU" sz="1050" kern="1200" dirty="0" smtClean="0">
                <a:solidFill>
                  <a:prstClr val="black">
                    <a:lumMod val="65000"/>
                    <a:lumOff val="35000"/>
                  </a:prstClr>
                </a:solidFill>
                <a:latin typeface="+mn-lt"/>
                <a:ea typeface="Calibri"/>
                <a:cs typeface="Arial" panose="020B0604020202020204" pitchFamily="34" charset="0"/>
              </a:rPr>
              <a:t>. </a:t>
            </a:r>
            <a:endParaRPr lang="en-US" sz="1050" kern="1200" dirty="0">
              <a:solidFill>
                <a:prstClr val="black">
                  <a:lumMod val="65000"/>
                  <a:lumOff val="35000"/>
                </a:prstClr>
              </a:solidFill>
              <a:latin typeface="+mn-lt"/>
              <a:ea typeface="Calibri"/>
              <a:cs typeface="Arial" panose="020B0604020202020204" pitchFamily="34" charset="0"/>
            </a:endParaRPr>
          </a:p>
        </p:txBody>
      </p:sp>
      <p:sp>
        <p:nvSpPr>
          <p:cNvPr id="25" name="Rectangle 24"/>
          <p:cNvSpPr/>
          <p:nvPr userDrawn="1"/>
        </p:nvSpPr>
        <p:spPr>
          <a:xfrm>
            <a:off x="5875028" y="436925"/>
            <a:ext cx="3263935" cy="900246"/>
          </a:xfrm>
          <a:prstGeom prst="rect">
            <a:avLst/>
          </a:prstGeom>
        </p:spPr>
        <p:txBody>
          <a:bodyPr wrap="square">
            <a:spAutoFit/>
          </a:bodyPr>
          <a:lstStyle/>
          <a:p>
            <a:r>
              <a:rPr lang="ru-RU" sz="1050" dirty="0">
                <a:solidFill>
                  <a:prstClr val="black">
                    <a:lumMod val="65000"/>
                    <a:lumOff val="35000"/>
                  </a:prstClr>
                </a:solidFill>
                <a:ea typeface="Calibri"/>
              </a:rPr>
              <a:t>Продукция Орифлэйм и ее </a:t>
            </a:r>
            <a:r>
              <a:rPr lang="ru-RU" sz="1050" dirty="0" smtClean="0">
                <a:solidFill>
                  <a:prstClr val="black">
                    <a:lumMod val="65000"/>
                    <a:lumOff val="35000"/>
                  </a:prstClr>
                </a:solidFill>
                <a:ea typeface="Calibri"/>
              </a:rPr>
              <a:t>компоненты </a:t>
            </a:r>
            <a:r>
              <a:rPr lang="ru-RU" sz="1050" dirty="0">
                <a:solidFill>
                  <a:prstClr val="black">
                    <a:lumMod val="65000"/>
                    <a:lumOff val="35000"/>
                  </a:prstClr>
                </a:solidFill>
                <a:ea typeface="Calibri"/>
              </a:rPr>
              <a:t>не тестировались на животных </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в процессе разработки. Компания </a:t>
            </a:r>
            <a:r>
              <a:rPr lang="ru-RU" sz="1050" dirty="0" err="1">
                <a:solidFill>
                  <a:prstClr val="black">
                    <a:lumMod val="65000"/>
                    <a:lumOff val="35000"/>
                  </a:prstClr>
                </a:solidFill>
                <a:ea typeface="Calibri"/>
              </a:rPr>
              <a:t>Орифлэйм</a:t>
            </a:r>
            <a:r>
              <a:rPr lang="ru-RU" sz="1050" dirty="0">
                <a:solidFill>
                  <a:prstClr val="black">
                    <a:lumMod val="65000"/>
                    <a:lumOff val="35000"/>
                  </a:prstClr>
                </a:solidFill>
                <a:ea typeface="Calibri"/>
              </a:rPr>
              <a:t> придерживается этого принципа со дня своего основания – 1967 г.</a:t>
            </a:r>
            <a:endParaRPr lang="en-US" sz="1050" dirty="0">
              <a:solidFill>
                <a:prstClr val="black">
                  <a:lumMod val="65000"/>
                  <a:lumOff val="35000"/>
                </a:prstClr>
              </a:solidFill>
              <a:ea typeface="Calibri"/>
            </a:endParaRPr>
          </a:p>
        </p:txBody>
      </p:sp>
      <p:sp>
        <p:nvSpPr>
          <p:cNvPr id="26" name="Rectangle 25"/>
          <p:cNvSpPr/>
          <p:nvPr userDrawn="1"/>
        </p:nvSpPr>
        <p:spPr>
          <a:xfrm>
            <a:off x="5940282" y="1422696"/>
            <a:ext cx="3179143" cy="900246"/>
          </a:xfrm>
          <a:prstGeom prst="rect">
            <a:avLst/>
          </a:prstGeom>
        </p:spPr>
        <p:txBody>
          <a:bodyPr wrap="square">
            <a:spAutoFit/>
          </a:bodyPr>
          <a:lstStyle/>
          <a:p>
            <a:r>
              <a:rPr lang="ru-RU" sz="1050" dirty="0">
                <a:solidFill>
                  <a:prstClr val="black">
                    <a:lumMod val="65000"/>
                    <a:lumOff val="35000"/>
                  </a:prstClr>
                </a:solidFil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050" dirty="0">
                <a:solidFill>
                  <a:prstClr val="black">
                    <a:lumMod val="65000"/>
                    <a:lumOff val="35000"/>
                  </a:prstClr>
                </a:solidFill>
                <a:ea typeface="Calibri"/>
              </a:rPr>
              <a:t> </a:t>
            </a:r>
          </a:p>
        </p:txBody>
      </p:sp>
      <p:sp>
        <p:nvSpPr>
          <p:cNvPr id="27" name="Rectangle 26"/>
          <p:cNvSpPr/>
          <p:nvPr userDrawn="1"/>
        </p:nvSpPr>
        <p:spPr>
          <a:xfrm>
            <a:off x="1358503" y="77747"/>
            <a:ext cx="3240360" cy="738664"/>
          </a:xfrm>
          <a:prstGeom prst="rect">
            <a:avLst/>
          </a:prstGeom>
        </p:spPr>
        <p:txBody>
          <a:bodyPr wrap="square">
            <a:spAutoFit/>
          </a:bodyPr>
          <a:lstStyle/>
          <a:p>
            <a:pPr algn="just"/>
            <a:r>
              <a:rPr lang="ru-RU" sz="1050" dirty="0">
                <a:solidFill>
                  <a:prstClr val="black">
                    <a:lumMod val="65000"/>
                    <a:lumOff val="35000"/>
                  </a:prstClr>
                </a:solidFill>
                <a:ea typeface="Times New Roman"/>
              </a:rPr>
              <a:t>На церемонии </a:t>
            </a:r>
            <a:r>
              <a:rPr lang="ru-RU" sz="1050" dirty="0" err="1">
                <a:solidFill>
                  <a:prstClr val="black">
                    <a:lumMod val="65000"/>
                    <a:lumOff val="35000"/>
                  </a:prstClr>
                </a:solidFill>
                <a:ea typeface="Times New Roman"/>
              </a:rPr>
              <a:t>TopBeauty</a:t>
            </a:r>
            <a:r>
              <a:rPr lang="ru-RU" sz="1050" dirty="0">
                <a:solidFill>
                  <a:prstClr val="black">
                    <a:lumMod val="65000"/>
                    <a:lumOff val="35000"/>
                  </a:prstClr>
                </a:solidFill>
                <a:ea typeface="Times New Roman"/>
              </a:rPr>
              <a:t> </a:t>
            </a:r>
            <a:r>
              <a:rPr lang="ru-RU" sz="1050" dirty="0" err="1">
                <a:solidFill>
                  <a:prstClr val="black">
                    <a:lumMod val="65000"/>
                    <a:lumOff val="35000"/>
                  </a:prstClr>
                </a:solidFill>
                <a:ea typeface="Times New Roman"/>
              </a:rPr>
              <a:t>Awards</a:t>
            </a:r>
            <a:r>
              <a:rPr lang="ru-RU" sz="1050" dirty="0">
                <a:solidFill>
                  <a:prstClr val="black">
                    <a:lumMod val="65000"/>
                    <a:lumOff val="35000"/>
                  </a:prstClr>
                </a:solidFill>
                <a:ea typeface="Times New Roman"/>
              </a:rPr>
              <a:t> 2013 обновленная линия </a:t>
            </a:r>
            <a:r>
              <a:rPr lang="ru-RU" sz="1050" b="1" dirty="0" err="1">
                <a:solidFill>
                  <a:prstClr val="black">
                    <a:lumMod val="65000"/>
                    <a:lumOff val="35000"/>
                  </a:prstClr>
                </a:solidFill>
                <a:ea typeface="Times New Roman"/>
              </a:rPr>
              <a:t>Optimals</a:t>
            </a:r>
            <a:r>
              <a:rPr lang="ru-RU" sz="1050" b="1" dirty="0">
                <a:solidFill>
                  <a:prstClr val="black">
                    <a:lumMod val="65000"/>
                    <a:lumOff val="35000"/>
                  </a:prstClr>
                </a:solidFill>
                <a:ea typeface="Times New Roman"/>
              </a:rPr>
              <a:t> от </a:t>
            </a:r>
            <a:r>
              <a:rPr lang="ru-RU" sz="1050" b="1" dirty="0" err="1">
                <a:solidFill>
                  <a:prstClr val="black">
                    <a:lumMod val="65000"/>
                    <a:lumOff val="35000"/>
                  </a:prstClr>
                </a:solidFill>
                <a:ea typeface="Times New Roman"/>
              </a:rPr>
              <a:t>Орифлэйм</a:t>
            </a:r>
            <a:r>
              <a:rPr lang="ru-RU" sz="1050" dirty="0">
                <a:solidFill>
                  <a:prstClr val="black">
                    <a:lumMod val="65000"/>
                    <a:lumOff val="35000"/>
                  </a:prstClr>
                </a:solidFill>
                <a:ea typeface="Times New Roman"/>
              </a:rPr>
              <a:t> признана лучшей среди средств по уходу за кожей. </a:t>
            </a:r>
            <a:endParaRPr lang="en-US" sz="1050" dirty="0">
              <a:solidFill>
                <a:prstClr val="black">
                  <a:lumMod val="65000"/>
                  <a:lumOff val="35000"/>
                </a:prstClr>
              </a:solidFill>
              <a:latin typeface="Times New Roman"/>
              <a:ea typeface="Times New Roman"/>
            </a:endParaRPr>
          </a:p>
        </p:txBody>
      </p:sp>
      <p:sp>
        <p:nvSpPr>
          <p:cNvPr id="28" name="Rectangle 27"/>
          <p:cNvSpPr/>
          <p:nvPr userDrawn="1"/>
        </p:nvSpPr>
        <p:spPr>
          <a:xfrm>
            <a:off x="5964859" y="2448810"/>
            <a:ext cx="3179143" cy="954107"/>
          </a:xfrm>
          <a:prstGeom prst="rect">
            <a:avLst/>
          </a:prstGeom>
        </p:spPr>
        <p:txBody>
          <a:bodyPr wrap="square">
            <a:spAutoFit/>
          </a:bodyPr>
          <a:lstStyle/>
          <a:p>
            <a:r>
              <a:rPr lang="ru-RU" sz="1050" b="1" dirty="0">
                <a:solidFill>
                  <a:prstClr val="black">
                    <a:lumMod val="65000"/>
                    <a:lumOff val="35000"/>
                  </a:prstClr>
                </a:solidFill>
              </a:rPr>
              <a:t>Бумага для каталога</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производится из</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возобновляемых лесных</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ресурсов</a:t>
            </a:r>
            <a:r>
              <a:rPr lang="ru-RU" sz="1050" dirty="0">
                <a:solidFill>
                  <a:prstClr val="black">
                    <a:lumMod val="65000"/>
                    <a:lumOff val="35000"/>
                  </a:prstClr>
                </a:solidFill>
              </a:rPr>
              <a:t>, что подтверждено</a:t>
            </a:r>
            <a:r>
              <a:rPr lang="ru-RU" sz="1050" dirty="0">
                <a:solidFill>
                  <a:prstClr val="black">
                    <a:lumMod val="65000"/>
                    <a:lumOff val="35000"/>
                  </a:prstClr>
                </a:solidFill>
                <a:ea typeface="Calibri"/>
              </a:rPr>
              <a:t> </a:t>
            </a:r>
            <a:r>
              <a:rPr lang="ru-RU" sz="1050" dirty="0">
                <a:solidFill>
                  <a:prstClr val="black">
                    <a:lumMod val="65000"/>
                    <a:lumOff val="35000"/>
                  </a:prstClr>
                </a:solidFill>
              </a:rPr>
              <a:t>сертификатом </a:t>
            </a:r>
            <a:r>
              <a:rPr lang="en-GB" sz="1050" dirty="0">
                <a:solidFill>
                  <a:prstClr val="black">
                    <a:lumMod val="65000"/>
                    <a:lumOff val="35000"/>
                  </a:prstClr>
                </a:solidFill>
              </a:rPr>
              <a:t>Rainforest Alliance</a:t>
            </a:r>
            <a:r>
              <a:rPr lang="en-GB" sz="1050" dirty="0">
                <a:solidFill>
                  <a:prstClr val="black">
                    <a:lumMod val="65000"/>
                    <a:lumOff val="35000"/>
                  </a:prstClr>
                </a:solidFill>
                <a:ea typeface="Calibri"/>
              </a:rPr>
              <a:t> </a:t>
            </a:r>
            <a:r>
              <a:rPr lang="ru-RU" sz="1050" dirty="0">
                <a:solidFill>
                  <a:prstClr val="black">
                    <a:lumMod val="65000"/>
                    <a:lumOff val="35000"/>
                  </a:prstClr>
                </a:solidFill>
              </a:rPr>
              <a:t>(Тропического альянса).</a:t>
            </a:r>
            <a:r>
              <a:rPr lang="ru-RU" sz="1050" dirty="0">
                <a:solidFill>
                  <a:prstClr val="black">
                    <a:lumMod val="65000"/>
                    <a:lumOff val="35000"/>
                  </a:prstClr>
                </a:solidFill>
                <a:ea typeface="Calibri"/>
              </a:rPr>
              <a:t> </a:t>
            </a:r>
            <a:endParaRPr lang="en-US" sz="1050" dirty="0">
              <a:solidFill>
                <a:prstClr val="black">
                  <a:lumMod val="65000"/>
                  <a:lumOff val="35000"/>
                </a:prstClr>
              </a:solidFill>
              <a:ea typeface="Times New Roman"/>
            </a:endParaRPr>
          </a:p>
          <a:p>
            <a:r>
              <a:rPr lang="ru-RU" sz="12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sp>
        <p:nvSpPr>
          <p:cNvPr id="3" name="Rectangle 2"/>
          <p:cNvSpPr/>
          <p:nvPr userDrawn="1"/>
        </p:nvSpPr>
        <p:spPr>
          <a:xfrm>
            <a:off x="1375684" y="908885"/>
            <a:ext cx="3205997" cy="669414"/>
          </a:xfrm>
          <a:prstGeom prst="rect">
            <a:avLst/>
          </a:prstGeom>
        </p:spPr>
        <p:txBody>
          <a:bodyPr wrap="square">
            <a:spAutoFit/>
          </a:bodyPr>
          <a:lstStyle/>
          <a:p>
            <a:pPr algn="just"/>
            <a:r>
              <a:rPr lang="ru-RU" sz="1050" dirty="0">
                <a:solidFill>
                  <a:prstClr val="black">
                    <a:lumMod val="65000"/>
                    <a:lumOff val="35000"/>
                  </a:prstClr>
                </a:solidFill>
                <a:ea typeface="Calibri"/>
              </a:rPr>
              <a:t>Парфюмерная вода </a:t>
            </a:r>
            <a:r>
              <a:rPr lang="en-US" sz="1050" b="1" dirty="0">
                <a:solidFill>
                  <a:prstClr val="black">
                    <a:lumMod val="65000"/>
                    <a:lumOff val="35000"/>
                  </a:prstClr>
                </a:solidFill>
                <a:ea typeface="Calibri"/>
              </a:rPr>
              <a:t>Possess </a:t>
            </a:r>
            <a:r>
              <a:rPr lang="ru-RU" sz="1050" dirty="0">
                <a:solidFill>
                  <a:prstClr val="black">
                    <a:lumMod val="65000"/>
                    <a:lumOff val="35000"/>
                  </a:prstClr>
                </a:solidFill>
                <a:ea typeface="Calibri"/>
              </a:rPr>
              <a:t>была названа Лучшим женским ароматом года и  получила премию </a:t>
            </a:r>
            <a:r>
              <a:rPr lang="en-US" sz="1050" dirty="0" smtClean="0">
                <a:solidFill>
                  <a:prstClr val="black">
                    <a:lumMod val="65000"/>
                    <a:lumOff val="35000"/>
                  </a:prstClr>
                </a:solidFill>
                <a:ea typeface="Calibri"/>
              </a:rPr>
              <a:t>FiFi </a:t>
            </a:r>
            <a:r>
              <a:rPr lang="en-US" sz="1050" dirty="0">
                <a:solidFill>
                  <a:prstClr val="black">
                    <a:lumMod val="65000"/>
                    <a:lumOff val="35000"/>
                  </a:prstClr>
                </a:solidFill>
                <a:ea typeface="Calibri"/>
              </a:rPr>
              <a:t>Russian Fragrance Awards</a:t>
            </a:r>
            <a:r>
              <a:rPr lang="ru-RU" sz="1050" dirty="0">
                <a:solidFill>
                  <a:prstClr val="black">
                    <a:lumMod val="65000"/>
                    <a:lumOff val="35000"/>
                  </a:prstClr>
                </a:solidFill>
                <a:ea typeface="Calibri"/>
              </a:rPr>
              <a:t> 2014.</a:t>
            </a:r>
            <a:endParaRPr lang="en-US" sz="1050" dirty="0">
              <a:solidFill>
                <a:prstClr val="black">
                  <a:lumMod val="65000"/>
                  <a:lumOff val="35000"/>
                </a:prstClr>
              </a:solidFill>
              <a:ea typeface="Calibri"/>
            </a:endParaRPr>
          </a:p>
          <a:p>
            <a:r>
              <a:rPr lang="ru-RU" sz="5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pic>
        <p:nvPicPr>
          <p:cNvPr id="614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5678" y="1865521"/>
            <a:ext cx="478190" cy="8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251520" y="952973"/>
            <a:ext cx="1077724" cy="581238"/>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493410" y="2904067"/>
            <a:ext cx="585056" cy="113217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443250" y="2616310"/>
            <a:ext cx="3205997" cy="900246"/>
          </a:xfrm>
          <a:prstGeom prst="rect">
            <a:avLst/>
          </a:prstGeom>
        </p:spPr>
        <p:txBody>
          <a:bodyPr wrap="square">
            <a:spAutoFit/>
          </a:bodyPr>
          <a:lstStyle/>
          <a:p>
            <a:pPr algn="just"/>
            <a:r>
              <a:rPr lang="ru-RU" sz="1050" b="1" dirty="0">
                <a:solidFill>
                  <a:prstClr val="black">
                    <a:lumMod val="65000"/>
                    <a:lumOff val="35000"/>
                  </a:prstClr>
                </a:solidFill>
              </a:rPr>
              <a:t>Легкий дневной крем против морщин «</a:t>
            </a:r>
            <a:r>
              <a:rPr lang="ru-RU" sz="1050" b="1" dirty="0" err="1">
                <a:solidFill>
                  <a:prstClr val="black">
                    <a:lumMod val="65000"/>
                    <a:lumOff val="35000"/>
                  </a:prstClr>
                </a:solidFill>
              </a:rPr>
              <a:t>Эколлаген</a:t>
            </a:r>
            <a:r>
              <a:rPr lang="ru-RU" sz="1050" b="1" dirty="0">
                <a:solidFill>
                  <a:prstClr val="black">
                    <a:lumMod val="65000"/>
                    <a:lumOff val="35000"/>
                  </a:prstClr>
                </a:solidFill>
              </a:rPr>
              <a:t>» </a:t>
            </a:r>
            <a:r>
              <a:rPr lang="ru-RU" sz="1050" dirty="0">
                <a:solidFill>
                  <a:prstClr val="black">
                    <a:lumMod val="65000"/>
                    <a:lumOff val="35000"/>
                  </a:prstClr>
                </a:solidFill>
              </a:rPr>
              <a:t>получил премию </a:t>
            </a:r>
            <a:r>
              <a:rPr lang="ru-RU" sz="1050" b="1" dirty="0" err="1">
                <a:solidFill>
                  <a:prstClr val="black">
                    <a:lumMod val="65000"/>
                    <a:lumOff val="35000"/>
                  </a:prstClr>
                </a:solidFill>
              </a:rPr>
              <a:t>TopBeauty</a:t>
            </a:r>
            <a:r>
              <a:rPr lang="ru-RU" sz="1050" b="1" dirty="0">
                <a:solidFill>
                  <a:prstClr val="black">
                    <a:lumMod val="65000"/>
                    <a:lumOff val="35000"/>
                  </a:prstClr>
                </a:solidFill>
              </a:rPr>
              <a:t> </a:t>
            </a:r>
            <a:r>
              <a:rPr lang="ru-RU" sz="1050" b="1" dirty="0" err="1">
                <a:solidFill>
                  <a:prstClr val="black">
                    <a:lumMod val="65000"/>
                    <a:lumOff val="35000"/>
                  </a:prstClr>
                </a:solidFill>
              </a:rPr>
              <a:t>Awards</a:t>
            </a:r>
            <a:r>
              <a:rPr lang="ru-RU" sz="1050" b="1" dirty="0">
                <a:solidFill>
                  <a:prstClr val="black">
                    <a:lumMod val="65000"/>
                    <a:lumOff val="35000"/>
                  </a:prstClr>
                </a:solidFill>
              </a:rPr>
              <a:t> 2014</a:t>
            </a:r>
            <a:r>
              <a:rPr lang="ru-RU" sz="1050" dirty="0">
                <a:solidFill>
                  <a:prstClr val="black">
                    <a:lumMod val="65000"/>
                    <a:lumOff val="35000"/>
                  </a:prstClr>
                </a:solidFill>
              </a:rPr>
              <a:t> и был назвал Лучшим средством </a:t>
            </a:r>
            <a:r>
              <a:rPr lang="ru-RU" sz="1050" dirty="0" err="1">
                <a:solidFill>
                  <a:prstClr val="black">
                    <a:lumMod val="65000"/>
                    <a:lumOff val="35000"/>
                  </a:prstClr>
                </a:solidFill>
              </a:rPr>
              <a:t>антивозрастного</a:t>
            </a:r>
            <a:r>
              <a:rPr lang="ru-RU" sz="1050" dirty="0">
                <a:solidFill>
                  <a:prstClr val="black">
                    <a:lumMod val="65000"/>
                    <a:lumOff val="35000"/>
                  </a:prstClr>
                </a:solidFill>
              </a:rPr>
              <a:t> ухода в категории масс-</a:t>
            </a:r>
            <a:r>
              <a:rPr lang="ru-RU" sz="1050" dirty="0" err="1">
                <a:solidFill>
                  <a:prstClr val="black">
                    <a:lumMod val="65000"/>
                    <a:lumOff val="35000"/>
                  </a:prstClr>
                </a:solidFill>
              </a:rPr>
              <a:t>маркет</a:t>
            </a:r>
            <a:r>
              <a:rPr lang="en-US" sz="1050" dirty="0">
                <a:solidFill>
                  <a:prstClr val="black">
                    <a:lumMod val="65000"/>
                    <a:lumOff val="35000"/>
                  </a:prstClr>
                </a:solidFill>
              </a:rPr>
              <a:t>.</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1780" y="4151720"/>
            <a:ext cx="766600" cy="652892"/>
          </a:xfrm>
          <a:prstGeom prst="rect">
            <a:avLst/>
          </a:prstGeom>
        </p:spPr>
      </p:pic>
      <p:sp>
        <p:nvSpPr>
          <p:cNvPr id="7" name="TextBox 6"/>
          <p:cNvSpPr txBox="1"/>
          <p:nvPr userDrawn="1"/>
        </p:nvSpPr>
        <p:spPr>
          <a:xfrm>
            <a:off x="1394362" y="3661097"/>
            <a:ext cx="3204501" cy="1384995"/>
          </a:xfrm>
          <a:prstGeom prst="rect">
            <a:avLst/>
          </a:prstGeom>
          <a:noFill/>
        </p:spPr>
        <p:txBody>
          <a:bodyPr wrap="square" rtlCol="0">
            <a:spAutoFit/>
          </a:bodyPr>
          <a:lstStyle/>
          <a:p>
            <a:pPr algn="just"/>
            <a:r>
              <a:rPr lang="ru-RU" sz="1050" dirty="0" smtClean="0">
                <a:solidFill>
                  <a:prstClr val="black">
                    <a:lumMod val="65000"/>
                    <a:lumOff val="35000"/>
                  </a:prstClr>
                </a:solidFill>
                <a:ea typeface="Calibri"/>
              </a:rPr>
              <a:t>Oriflame стал победителем в экспертной премии в области красоты </a:t>
            </a:r>
            <a:r>
              <a:rPr lang="ru-RU" sz="1050" dirty="0" err="1" smtClean="0">
                <a:solidFill>
                  <a:prstClr val="black">
                    <a:lumMod val="65000"/>
                    <a:lumOff val="35000"/>
                  </a:prstClr>
                </a:solidFill>
                <a:ea typeface="Calibri"/>
              </a:rPr>
              <a:t>Allure</a:t>
            </a:r>
            <a:r>
              <a:rPr lang="ru-RU" sz="1050" dirty="0" smtClean="0">
                <a:solidFill>
                  <a:prstClr val="black">
                    <a:lumMod val="65000"/>
                    <a:lumOff val="35000"/>
                  </a:prstClr>
                </a:solidFill>
                <a:ea typeface="Calibri"/>
              </a:rPr>
              <a:t> Best </a:t>
            </a:r>
            <a:r>
              <a:rPr lang="ru-RU" sz="1050" dirty="0" err="1" smtClean="0">
                <a:solidFill>
                  <a:prstClr val="black">
                    <a:lumMod val="65000"/>
                    <a:lumOff val="35000"/>
                  </a:prstClr>
                </a:solidFill>
                <a:ea typeface="Calibri"/>
              </a:rPr>
              <a:t>Of</a:t>
            </a:r>
            <a:r>
              <a:rPr lang="ru-RU" sz="1050" dirty="0" smtClean="0">
                <a:solidFill>
                  <a:prstClr val="black">
                    <a:lumMod val="65000"/>
                    <a:lumOff val="35000"/>
                  </a:prstClr>
                </a:solidFill>
                <a:ea typeface="Calibri"/>
              </a:rPr>
              <a:t> </a:t>
            </a:r>
            <a:r>
              <a:rPr lang="ru-RU" sz="1050" dirty="0" err="1" smtClean="0">
                <a:solidFill>
                  <a:prstClr val="black">
                    <a:lumMod val="65000"/>
                    <a:lumOff val="35000"/>
                  </a:prstClr>
                </a:solidFill>
                <a:ea typeface="Calibri"/>
              </a:rPr>
              <a:t>Beauty</a:t>
            </a:r>
            <a:r>
              <a:rPr lang="ru-RU" sz="1050" dirty="0" smtClean="0">
                <a:solidFill>
                  <a:prstClr val="black">
                    <a:lumMod val="65000"/>
                    <a:lumOff val="35000"/>
                  </a:prstClr>
                </a:solidFill>
                <a:ea typeface="Calibri"/>
              </a:rPr>
              <a:t> 2015.</a:t>
            </a:r>
          </a:p>
          <a:p>
            <a:pPr algn="just">
              <a:defRPr/>
            </a:pPr>
            <a:r>
              <a:rPr lang="ru-RU" sz="1050" dirty="0" smtClean="0">
                <a:solidFill>
                  <a:prstClr val="black">
                    <a:lumMod val="65000"/>
                    <a:lumOff val="35000"/>
                  </a:prstClr>
                </a:solidFill>
                <a:ea typeface="Calibri"/>
              </a:rPr>
              <a:t>Два продукта были отмечены жюри: в своих номинациях победили: </a:t>
            </a:r>
            <a:r>
              <a:rPr lang="ru-RU" sz="1050" b="1" dirty="0" smtClean="0">
                <a:solidFill>
                  <a:prstClr val="black">
                    <a:lumMod val="65000"/>
                    <a:lumOff val="35000"/>
                  </a:prstClr>
                </a:solidFill>
                <a:ea typeface="Calibri"/>
              </a:rPr>
              <a:t>Шампунь-объем для тонких волос «Зеленый чай и бергамот» </a:t>
            </a:r>
            <a:r>
              <a:rPr lang="ru-RU" sz="1050" dirty="0" smtClean="0">
                <a:solidFill>
                  <a:prstClr val="black">
                    <a:lumMod val="65000"/>
                    <a:lumOff val="35000"/>
                  </a:prstClr>
                </a:solidFill>
                <a:ea typeface="Calibri"/>
              </a:rPr>
              <a:t>и </a:t>
            </a:r>
            <a:r>
              <a:rPr lang="ru-RU" sz="1050" b="1" dirty="0" smtClean="0">
                <a:solidFill>
                  <a:prstClr val="black">
                    <a:lumMod val="65000"/>
                    <a:lumOff val="35000"/>
                  </a:prstClr>
                </a:solidFill>
                <a:ea typeface="Calibri"/>
              </a:rPr>
              <a:t>Контурный карандаш для губ «Роскошный контур» Giordani </a:t>
            </a:r>
            <a:r>
              <a:rPr lang="ru-RU" sz="1050" b="1" dirty="0" err="1" smtClean="0">
                <a:solidFill>
                  <a:prstClr val="black">
                    <a:lumMod val="65000"/>
                    <a:lumOff val="35000"/>
                  </a:prstClr>
                </a:solidFill>
                <a:ea typeface="Calibri"/>
              </a:rPr>
              <a:t>Gold</a:t>
            </a:r>
            <a:r>
              <a:rPr lang="ru-RU" sz="1050" b="1" dirty="0" smtClean="0">
                <a:solidFill>
                  <a:prstClr val="black">
                    <a:lumMod val="65000"/>
                    <a:lumOff val="35000"/>
                  </a:prstClr>
                </a:solidFill>
                <a:ea typeface="Calibri"/>
              </a:rPr>
              <a:t>. </a:t>
            </a:r>
            <a:endParaRPr lang="ru-RU" sz="1050" b="1" dirty="0">
              <a:solidFill>
                <a:prstClr val="black">
                  <a:lumMod val="65000"/>
                  <a:lumOff val="35000"/>
                </a:prstClr>
              </a:solidFill>
              <a:ea typeface="Calibri"/>
            </a:endParaRPr>
          </a:p>
        </p:txBody>
      </p:sp>
      <p:pic>
        <p:nvPicPr>
          <p:cNvPr id="21" name="Picture 20"/>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5004048" y="4353594"/>
            <a:ext cx="1006050" cy="581238"/>
          </a:xfrm>
          <a:prstGeom prst="rect">
            <a:avLst/>
          </a:prstGeom>
        </p:spPr>
      </p:pic>
      <p:sp>
        <p:nvSpPr>
          <p:cNvPr id="2" name="TextBox 1"/>
          <p:cNvSpPr txBox="1"/>
          <p:nvPr userDrawn="1"/>
        </p:nvSpPr>
        <p:spPr>
          <a:xfrm>
            <a:off x="5440673" y="4353191"/>
            <a:ext cx="617079" cy="246221"/>
          </a:xfrm>
          <a:prstGeom prst="rect">
            <a:avLst/>
          </a:prstGeom>
          <a:noFill/>
        </p:spPr>
        <p:txBody>
          <a:bodyPr wrap="square" rtlCol="0">
            <a:spAutoFit/>
          </a:bodyPr>
          <a:lstStyle/>
          <a:p>
            <a:r>
              <a:rPr lang="ru-RU" sz="1000" b="1" dirty="0" smtClean="0">
                <a:solidFill>
                  <a:schemeClr val="tx2"/>
                </a:solidFill>
              </a:rPr>
              <a:t>2015</a:t>
            </a:r>
            <a:endParaRPr lang="ru-RU" sz="1000" b="1" dirty="0">
              <a:solidFill>
                <a:schemeClr val="tx2"/>
              </a:solidFill>
            </a:endParaRPr>
          </a:p>
        </p:txBody>
      </p:sp>
      <p:sp>
        <p:nvSpPr>
          <p:cNvPr id="23" name="Rectangle 22"/>
          <p:cNvSpPr/>
          <p:nvPr userDrawn="1"/>
        </p:nvSpPr>
        <p:spPr>
          <a:xfrm>
            <a:off x="5996165" y="4145846"/>
            <a:ext cx="3067375" cy="900246"/>
          </a:xfrm>
          <a:prstGeom prst="rect">
            <a:avLst/>
          </a:prstGeom>
        </p:spPr>
        <p:txBody>
          <a:bodyPr wrap="square">
            <a:spAutoFit/>
          </a:bodyPr>
          <a:lstStyle/>
          <a:p>
            <a:pPr algn="just"/>
            <a:r>
              <a:rPr lang="ru-RU" sz="1050" kern="1200" dirty="0" smtClean="0">
                <a:solidFill>
                  <a:prstClr val="black">
                    <a:lumMod val="65000"/>
                    <a:lumOff val="35000"/>
                  </a:prstClr>
                </a:solidFill>
                <a:latin typeface="+mn-lt"/>
                <a:ea typeface="Calibri"/>
                <a:cs typeface="+mn-cs"/>
              </a:rPr>
              <a:t>Туалетная вода </a:t>
            </a:r>
            <a:r>
              <a:rPr lang="en-US" sz="1050" b="1" kern="1200" dirty="0" smtClean="0">
                <a:solidFill>
                  <a:prstClr val="black">
                    <a:lumMod val="65000"/>
                    <a:lumOff val="35000"/>
                  </a:prstClr>
                </a:solidFill>
                <a:latin typeface="+mn-lt"/>
                <a:ea typeface="Calibri"/>
                <a:cs typeface="+mn-cs"/>
              </a:rPr>
              <a:t>Excite Force</a:t>
            </a:r>
            <a:r>
              <a:rPr lang="ru-RU" sz="1050" b="1" kern="1200" dirty="0" smtClean="0">
                <a:solidFill>
                  <a:prstClr val="black">
                    <a:lumMod val="65000"/>
                    <a:lumOff val="35000"/>
                  </a:prstClr>
                </a:solidFill>
                <a:latin typeface="+mn-lt"/>
                <a:ea typeface="Calibri"/>
                <a:cs typeface="+mn-cs"/>
              </a:rPr>
              <a:t> </a:t>
            </a:r>
            <a:r>
              <a:rPr lang="ru-RU" sz="1050" kern="1200" dirty="0" smtClean="0">
                <a:solidFill>
                  <a:prstClr val="black">
                    <a:lumMod val="65000"/>
                    <a:lumOff val="35000"/>
                  </a:prstClr>
                </a:solidFill>
                <a:latin typeface="+mn-lt"/>
                <a:ea typeface="Calibri"/>
                <a:cs typeface="+mn-cs"/>
              </a:rPr>
              <a:t>была </a:t>
            </a:r>
            <a:r>
              <a:rPr lang="ru-RU" sz="1050" dirty="0">
                <a:solidFill>
                  <a:prstClr val="black">
                    <a:lumMod val="65000"/>
                    <a:lumOff val="35000"/>
                  </a:prstClr>
                </a:solidFill>
                <a:ea typeface="Calibri"/>
              </a:rPr>
              <a:t>названа Лучшим </a:t>
            </a:r>
            <a:r>
              <a:rPr lang="ru-RU" sz="1050" dirty="0" smtClean="0">
                <a:solidFill>
                  <a:prstClr val="black">
                    <a:lumMod val="65000"/>
                    <a:lumOff val="35000"/>
                  </a:prstClr>
                </a:solidFill>
                <a:ea typeface="Calibri"/>
              </a:rPr>
              <a:t>мужским  </a:t>
            </a:r>
            <a:r>
              <a:rPr lang="ru-RU" sz="1050" dirty="0">
                <a:solidFill>
                  <a:prstClr val="black">
                    <a:lumMod val="65000"/>
                    <a:lumOff val="35000"/>
                  </a:prstClr>
                </a:solidFill>
                <a:ea typeface="Calibri"/>
              </a:rPr>
              <a:t>ароматом </a:t>
            </a:r>
            <a:r>
              <a:rPr lang="ru-RU" sz="1050" kern="1200" dirty="0" smtClean="0">
                <a:solidFill>
                  <a:prstClr val="black">
                    <a:lumMod val="65000"/>
                    <a:lumOff val="35000"/>
                  </a:prstClr>
                </a:solidFill>
                <a:latin typeface="+mn-lt"/>
                <a:ea typeface="Calibri"/>
                <a:cs typeface="+mn-cs"/>
              </a:rPr>
              <a:t>года в номинации </a:t>
            </a:r>
            <a:r>
              <a:rPr lang="en-US" sz="1050" kern="1200" dirty="0" smtClean="0">
                <a:solidFill>
                  <a:prstClr val="black">
                    <a:lumMod val="65000"/>
                    <a:lumOff val="35000"/>
                  </a:prstClr>
                </a:solidFill>
                <a:latin typeface="+mn-lt"/>
                <a:ea typeface="Calibri"/>
                <a:cs typeface="+mn-cs"/>
              </a:rPr>
              <a:t>LifeStyle Homme</a:t>
            </a:r>
            <a:r>
              <a:rPr lang="ru-RU" sz="1050" kern="1200" dirty="0" smtClean="0">
                <a:solidFill>
                  <a:prstClr val="black">
                    <a:lumMod val="65000"/>
                    <a:lumOff val="35000"/>
                  </a:prstClr>
                </a:solidFill>
                <a:latin typeface="+mn-lt"/>
                <a:ea typeface="Calibri"/>
                <a:cs typeface="+mn-cs"/>
              </a:rPr>
              <a:t> и  получила </a:t>
            </a:r>
            <a:r>
              <a:rPr lang="ru-RU" sz="1050" dirty="0" smtClean="0">
                <a:solidFill>
                  <a:prstClr val="black">
                    <a:lumMod val="65000"/>
                    <a:lumOff val="35000"/>
                  </a:prstClr>
                </a:solidFill>
                <a:ea typeface="Calibri"/>
              </a:rPr>
              <a:t>премию </a:t>
            </a:r>
            <a:r>
              <a:rPr lang="en-US" sz="1050" dirty="0" smtClean="0">
                <a:solidFill>
                  <a:prstClr val="black">
                    <a:lumMod val="65000"/>
                    <a:lumOff val="35000"/>
                  </a:prstClr>
                </a:solidFill>
                <a:ea typeface="Calibri"/>
              </a:rPr>
              <a:t>FiFi Russian </a:t>
            </a:r>
            <a:r>
              <a:rPr lang="en-US" sz="1050" dirty="0">
                <a:solidFill>
                  <a:prstClr val="black">
                    <a:lumMod val="65000"/>
                    <a:lumOff val="35000"/>
                  </a:prstClr>
                </a:solidFill>
                <a:ea typeface="Calibri"/>
              </a:rPr>
              <a:t>Fragrance </a:t>
            </a:r>
            <a:r>
              <a:rPr lang="en-US" sz="1050" dirty="0" smtClean="0">
                <a:solidFill>
                  <a:prstClr val="black">
                    <a:lumMod val="65000"/>
                    <a:lumOff val="35000"/>
                  </a:prstClr>
                </a:solidFill>
                <a:ea typeface="Calibri"/>
              </a:rPr>
              <a:t>Awards</a:t>
            </a:r>
            <a:r>
              <a:rPr lang="ru-RU" sz="1050" dirty="0" smtClean="0">
                <a:solidFill>
                  <a:prstClr val="black">
                    <a:lumMod val="65000"/>
                    <a:lumOff val="35000"/>
                  </a:prstClr>
                </a:solidFill>
                <a:ea typeface="Calibri"/>
              </a:rPr>
              <a:t> 2015.</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 </a:t>
            </a:r>
            <a:endParaRPr lang="en-US" sz="1050" dirty="0">
              <a:solidFill>
                <a:prstClr val="black">
                  <a:lumMod val="65000"/>
                  <a:lumOff val="35000"/>
                </a:prstClr>
              </a:solidFill>
              <a:ea typeface="Calibri"/>
            </a:endParaRPr>
          </a:p>
        </p:txBody>
      </p:sp>
      <p:sp>
        <p:nvSpPr>
          <p:cNvPr id="24" name="TextBox 23"/>
          <p:cNvSpPr txBox="1"/>
          <p:nvPr userDrawn="1"/>
        </p:nvSpPr>
        <p:spPr>
          <a:xfrm>
            <a:off x="702968" y="829862"/>
            <a:ext cx="617079" cy="246221"/>
          </a:xfrm>
          <a:prstGeom prst="rect">
            <a:avLst/>
          </a:prstGeom>
          <a:noFill/>
        </p:spPr>
        <p:txBody>
          <a:bodyPr wrap="square" rtlCol="0">
            <a:spAutoFit/>
          </a:bodyPr>
          <a:lstStyle/>
          <a:p>
            <a:r>
              <a:rPr lang="ru-RU" sz="1000" b="1" dirty="0" smtClean="0">
                <a:solidFill>
                  <a:schemeClr val="tx2"/>
                </a:solidFill>
              </a:rPr>
              <a:t>2014</a:t>
            </a:r>
            <a:endParaRPr lang="ru-RU" sz="1000" b="1" dirty="0">
              <a:solidFill>
                <a:schemeClr val="tx2"/>
              </a:solidFill>
            </a:endParaRPr>
          </a:p>
        </p:txBody>
      </p:sp>
    </p:spTree>
    <p:extLst>
      <p:ext uri="{BB962C8B-B14F-4D97-AF65-F5344CB8AC3E}">
        <p14:creationId xmlns:p14="http://schemas.microsoft.com/office/powerpoint/2010/main" val="25206327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692649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4192000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976357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5822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1595451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2938545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72854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3262505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5978"/>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1026" name="Picture 2" descr="http://stuffled.com/vector/wp-content/uploads/sites/5/2014/07/Oriflame-Logo-vector-image.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8172400" y="996"/>
            <a:ext cx="828092" cy="55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147471"/>
      </p:ext>
    </p:extLst>
  </p:cSld>
  <p:clrMap bg1="lt1" tx1="dk1" bg2="lt2" tx2="dk2" accent1="accent1" accent2="accent2" accent3="accent3" accent4="accent4" accent5="accent5" accent6="accent6" hlink="hlink" folHlink="folHlink"/>
  <p:sldLayoutIdLst>
    <p:sldLayoutId id="2147483714" r:id="rId1"/>
    <p:sldLayoutId id="2147483709" r:id="rId2"/>
    <p:sldLayoutId id="2147483659" r:id="rId3"/>
    <p:sldLayoutId id="2147483707" r:id="rId4"/>
    <p:sldLayoutId id="2147483719" r:id="rId5"/>
    <p:sldLayoutId id="2147483658" r:id="rId6"/>
    <p:sldLayoutId id="2147483715" r:id="rId7"/>
    <p:sldLayoutId id="2147483710" r:id="rId8"/>
    <p:sldLayoutId id="2147483706" r:id="rId9"/>
    <p:sldLayoutId id="2147483716" r:id="rId10"/>
    <p:sldLayoutId id="2147483712" r:id="rId11"/>
    <p:sldLayoutId id="2147483704" r:id="rId12"/>
    <p:sldLayoutId id="2147483717" r:id="rId13"/>
    <p:sldLayoutId id="2147483718" r:id="rId14"/>
    <p:sldLayoutId id="2147483660" r:id="rId15"/>
    <p:sldLayoutId id="2147483708" r:id="rId16"/>
    <p:sldLayoutId id="2147483703" r:id="rId1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2050" name="Picture 2" descr="http://stuffled.com/vector/wp-content/uploads/sites/5/2014/07/Oriflame-Logo-vector-imag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00" y="29482"/>
            <a:ext cx="833289" cy="55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0661"/>
      </p:ext>
    </p:extLst>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5" name="Picture 2" descr="http://stuffled.com/vector/wp-content/uploads/sites/5/2014/07/Oriflame-Logo-vector-imag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00" y="29482"/>
            <a:ext cx="833289" cy="55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53798"/>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17710"/>
            <a:ext cx="6400727" cy="677108"/>
          </a:xfrm>
          <a:prstGeom prst="rect">
            <a:avLst/>
          </a:prstGeom>
        </p:spPr>
        <p:txBody>
          <a:bodyPr wrap="none">
            <a:spAutoFit/>
          </a:bodyPr>
          <a:lstStyle/>
          <a:p>
            <a:r>
              <a:rPr lang="ru-RU" sz="3800" dirty="0" smtClean="0">
                <a:solidFill>
                  <a:schemeClr val="tx1">
                    <a:lumMod val="65000"/>
                    <a:lumOff val="35000"/>
                  </a:schemeClr>
                </a:solidFill>
                <a:cs typeface="Arial" panose="020B0604020202020204" pitchFamily="34" charset="0"/>
              </a:rPr>
              <a:t>ПРЕЗЕНТАЦИЯ КАТАЛОГА</a:t>
            </a:r>
            <a:endParaRPr lang="en-US" sz="3800" dirty="0">
              <a:solidFill>
                <a:schemeClr val="tx1">
                  <a:lumMod val="65000"/>
                  <a:lumOff val="35000"/>
                </a:schemeClr>
              </a:solidFill>
              <a:cs typeface="Arial" panose="020B0604020202020204" pitchFamily="34" charset="0"/>
            </a:endParaRPr>
          </a:p>
        </p:txBody>
      </p:sp>
      <p:sp>
        <p:nvSpPr>
          <p:cNvPr id="7" name="Rectangle 6"/>
          <p:cNvSpPr/>
          <p:nvPr/>
        </p:nvSpPr>
        <p:spPr>
          <a:xfrm>
            <a:off x="1966249" y="734347"/>
            <a:ext cx="5009705" cy="461665"/>
          </a:xfrm>
          <a:prstGeom prst="rect">
            <a:avLst/>
          </a:prstGeom>
        </p:spPr>
        <p:txBody>
          <a:bodyPr wrap="none">
            <a:spAutoFit/>
          </a:bodyPr>
          <a:lstStyle/>
          <a:p>
            <a:r>
              <a:rPr lang="ru-RU" sz="2400" dirty="0" smtClean="0">
                <a:solidFill>
                  <a:prstClr val="black">
                    <a:lumMod val="65000"/>
                    <a:lumOff val="35000"/>
                  </a:prstClr>
                </a:solidFill>
                <a:cs typeface="Arial" panose="020B0604020202020204" pitchFamily="34" charset="0"/>
              </a:rPr>
              <a:t>2 октября 2016 – 22 октября 2016</a:t>
            </a:r>
            <a:endParaRPr lang="en-US" sz="2400" dirty="0">
              <a:solidFill>
                <a:prstClr val="black">
                  <a:lumMod val="65000"/>
                  <a:lumOff val="35000"/>
                </a:prstClr>
              </a:solidFill>
              <a:cs typeface="Arial" panose="020B0604020202020204" pitchFamily="34" charset="0"/>
            </a:endParaRPr>
          </a:p>
        </p:txBody>
      </p:sp>
      <p:sp>
        <p:nvSpPr>
          <p:cNvPr id="10" name="Rectangle 9"/>
          <p:cNvSpPr/>
          <p:nvPr/>
        </p:nvSpPr>
        <p:spPr>
          <a:xfrm>
            <a:off x="288826" y="4154926"/>
            <a:ext cx="8568952" cy="707886"/>
          </a:xfrm>
          <a:prstGeom prst="rect">
            <a:avLst/>
          </a:prstGeom>
        </p:spPr>
        <p:txBody>
          <a:bodyPr wrap="square">
            <a:spAutoFit/>
          </a:bodyPr>
          <a:lstStyle/>
          <a:p>
            <a:r>
              <a:rPr lang="ru-RU" sz="2000" dirty="0" smtClean="0">
                <a:solidFill>
                  <a:srgbClr val="595959"/>
                </a:solidFill>
                <a:cs typeface="Arial" panose="020B0604020202020204" pitchFamily="34" charset="0"/>
              </a:rPr>
              <a:t>Тема каталога</a:t>
            </a:r>
            <a:r>
              <a:rPr lang="ru-RU" sz="2000" dirty="0" smtClean="0">
                <a:solidFill>
                  <a:prstClr val="black">
                    <a:lumMod val="65000"/>
                    <a:lumOff val="35000"/>
                  </a:prstClr>
                </a:solidFill>
                <a:cs typeface="Arial" panose="020B0604020202020204" pitchFamily="34" charset="0"/>
              </a:rPr>
              <a:t>:</a:t>
            </a:r>
            <a:r>
              <a:rPr lang="en-US" sz="2000" dirty="0" smtClean="0">
                <a:solidFill>
                  <a:prstClr val="black">
                    <a:lumMod val="65000"/>
                    <a:lumOff val="35000"/>
                  </a:prstClr>
                </a:solidFill>
                <a:cs typeface="Arial" panose="020B0604020202020204" pitchFamily="34" charset="0"/>
              </a:rPr>
              <a:t> </a:t>
            </a:r>
          </a:p>
          <a:p>
            <a:r>
              <a:rPr lang="ru-RU" sz="2000" dirty="0">
                <a:solidFill>
                  <a:srgbClr val="595959"/>
                </a:solidFill>
                <a:cs typeface="Arial" panose="020B0604020202020204" pitchFamily="34" charset="0"/>
              </a:rPr>
              <a:t>«Будь уникальной с </a:t>
            </a:r>
            <a:r>
              <a:rPr lang="ru-RU" sz="2000" dirty="0" err="1" smtClean="0">
                <a:solidFill>
                  <a:srgbClr val="595959"/>
                </a:solidFill>
                <a:cs typeface="Arial" panose="020B0604020202020204" pitchFamily="34" charset="0"/>
              </a:rPr>
              <a:t>Орифлэйм</a:t>
            </a:r>
            <a:r>
              <a:rPr lang="ru-RU" sz="2000" dirty="0" smtClean="0">
                <a:solidFill>
                  <a:srgbClr val="595959"/>
                </a:solidFill>
                <a:cs typeface="Arial" panose="020B0604020202020204" pitchFamily="34" charset="0"/>
              </a:rPr>
              <a:t>!»</a:t>
            </a:r>
          </a:p>
        </p:txBody>
      </p:sp>
      <p:pic>
        <p:nvPicPr>
          <p:cNvPr id="2" name="Picture 1"/>
          <p:cNvPicPr>
            <a:picLocks noChangeAspect="1"/>
          </p:cNvPicPr>
          <p:nvPr/>
        </p:nvPicPr>
        <p:blipFill rotWithShape="1">
          <a:blip r:embed="rId3"/>
          <a:srcRect l="50142" t="256"/>
          <a:stretch/>
        </p:blipFill>
        <p:spPr>
          <a:xfrm>
            <a:off x="6055574" y="1848591"/>
            <a:ext cx="3031290" cy="279899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srcRect l="50142" t="256"/>
          <a:stretch/>
        </p:blipFill>
        <p:spPr>
          <a:xfrm>
            <a:off x="3347864" y="1578772"/>
            <a:ext cx="3031290" cy="27989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3"/>
          <a:srcRect l="50142" t="256"/>
          <a:stretch/>
        </p:blipFill>
        <p:spPr>
          <a:xfrm>
            <a:off x="545660" y="1265980"/>
            <a:ext cx="3031290" cy="2798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74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7169" y="50038"/>
            <a:ext cx="7227006" cy="830997"/>
          </a:xfrm>
          <a:prstGeom prst="rect">
            <a:avLst/>
          </a:prstGeom>
        </p:spPr>
        <p:txBody>
          <a:bodyPr wrap="square">
            <a:spAutoFit/>
          </a:bodyPr>
          <a:lstStyle/>
          <a:p>
            <a:pPr lvl="0"/>
            <a:r>
              <a:rPr lang="ru-RU" sz="2400" b="1" dirty="0" smtClean="0">
                <a:solidFill>
                  <a:srgbClr val="595959"/>
                </a:solidFill>
              </a:rPr>
              <a:t>Обновленная серия для жирной/проблемной кожи </a:t>
            </a:r>
            <a:r>
              <a:rPr lang="en-US" sz="2400" b="1" dirty="0" smtClean="0">
                <a:solidFill>
                  <a:srgbClr val="595959"/>
                </a:solidFill>
              </a:rPr>
              <a:t>Pure Skin</a:t>
            </a:r>
            <a:endParaRPr lang="ru-RU" sz="2400" b="1" dirty="0">
              <a:solidFill>
                <a:srgbClr val="595959"/>
              </a:solidFill>
            </a:endParaRPr>
          </a:p>
        </p:txBody>
      </p:sp>
      <p:pic>
        <p:nvPicPr>
          <p:cNvPr id="2" name="Picture 1"/>
          <p:cNvPicPr>
            <a:picLocks noChangeAspect="1"/>
          </p:cNvPicPr>
          <p:nvPr/>
        </p:nvPicPr>
        <p:blipFill>
          <a:blip r:embed="rId3"/>
          <a:stretch>
            <a:fillRect/>
          </a:stretch>
        </p:blipFill>
        <p:spPr>
          <a:xfrm>
            <a:off x="323528" y="1059582"/>
            <a:ext cx="4998253" cy="233022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923928" y="2643758"/>
            <a:ext cx="4932040" cy="2283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9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748196" y="791060"/>
            <a:ext cx="6349257" cy="1636674"/>
          </a:xfrm>
        </p:spPr>
        <p:txBody>
          <a:bodyPr>
            <a:noAutofit/>
          </a:bodyPr>
          <a:lstStyle/>
          <a:p>
            <a:pPr>
              <a:spcBef>
                <a:spcPts val="0"/>
              </a:spcBef>
            </a:pPr>
            <a:r>
              <a:rPr lang="ru-RU" sz="1300" dirty="0" smtClean="0">
                <a:solidFill>
                  <a:srgbClr val="595959"/>
                </a:solidFill>
              </a:rPr>
              <a:t>Серия предлагает максимально-эффективный уход за проблемной кожей.</a:t>
            </a:r>
          </a:p>
          <a:p>
            <a:pPr>
              <a:spcBef>
                <a:spcPts val="0"/>
              </a:spcBef>
            </a:pPr>
            <a:r>
              <a:rPr lang="ru-RU" sz="1300" dirty="0" smtClean="0">
                <a:solidFill>
                  <a:srgbClr val="595959"/>
                </a:solidFill>
              </a:rPr>
              <a:t>По статистике, каждый </a:t>
            </a:r>
            <a:r>
              <a:rPr lang="ru-RU" sz="1300" dirty="0" smtClean="0">
                <a:solidFill>
                  <a:srgbClr val="595959"/>
                </a:solidFill>
              </a:rPr>
              <a:t>3-ий </a:t>
            </a:r>
            <a:r>
              <a:rPr lang="ru-RU" sz="1300" dirty="0" smtClean="0">
                <a:solidFill>
                  <a:srgbClr val="595959"/>
                </a:solidFill>
              </a:rPr>
              <a:t>человек в возрасте от 15 – 25 лет сталкивается с проблемами </a:t>
            </a:r>
            <a:r>
              <a:rPr lang="ru-RU" sz="1300" dirty="0" smtClean="0">
                <a:solidFill>
                  <a:srgbClr val="595959"/>
                </a:solidFill>
              </a:rPr>
              <a:t>кожи.</a:t>
            </a:r>
            <a:endParaRPr lang="ru-RU" sz="1300" dirty="0" smtClean="0">
              <a:solidFill>
                <a:srgbClr val="595959"/>
              </a:solidFill>
            </a:endParaRPr>
          </a:p>
          <a:p>
            <a:pPr>
              <a:spcBef>
                <a:spcPts val="0"/>
              </a:spcBef>
            </a:pPr>
            <a:r>
              <a:rPr lang="ru-RU" sz="1300" dirty="0" smtClean="0">
                <a:solidFill>
                  <a:srgbClr val="595959"/>
                </a:solidFill>
              </a:rPr>
              <a:t>Все продукты прошли дерматологический </a:t>
            </a:r>
            <a:r>
              <a:rPr lang="ru-RU" sz="1300" dirty="0" smtClean="0">
                <a:solidFill>
                  <a:srgbClr val="595959"/>
                </a:solidFill>
              </a:rPr>
              <a:t>контроль.</a:t>
            </a:r>
            <a:endParaRPr lang="ru-RU" sz="1300" dirty="0" smtClean="0">
              <a:solidFill>
                <a:srgbClr val="595959"/>
              </a:solidFill>
            </a:endParaRPr>
          </a:p>
          <a:p>
            <a:pPr>
              <a:spcBef>
                <a:spcPts val="0"/>
              </a:spcBef>
            </a:pPr>
            <a:r>
              <a:rPr lang="ru-RU" sz="1300" dirty="0" smtClean="0">
                <a:solidFill>
                  <a:srgbClr val="595959"/>
                </a:solidFill>
              </a:rPr>
              <a:t>В серии представлены как продукты для ежедневного ухода, так и для дополнительных процедур.</a:t>
            </a:r>
          </a:p>
          <a:p>
            <a:pPr>
              <a:spcBef>
                <a:spcPts val="0"/>
              </a:spcBef>
            </a:pPr>
            <a:r>
              <a:rPr lang="ru-RU" sz="1300" dirty="0" smtClean="0">
                <a:solidFill>
                  <a:srgbClr val="595959"/>
                </a:solidFill>
              </a:rPr>
              <a:t>В составе продуктов серии содержатся натуральные ингредиенты.</a:t>
            </a:r>
          </a:p>
          <a:p>
            <a:pPr marL="0" indent="0">
              <a:spcBef>
                <a:spcPts val="0"/>
              </a:spcBef>
              <a:buNone/>
            </a:pPr>
            <a:endParaRPr lang="ru-RU" sz="1300" dirty="0">
              <a:solidFill>
                <a:srgbClr val="595959"/>
              </a:solidFill>
            </a:endParaRPr>
          </a:p>
          <a:p>
            <a:pPr marL="0" indent="0">
              <a:spcBef>
                <a:spcPts val="0"/>
              </a:spcBef>
              <a:buNone/>
            </a:pPr>
            <a:endParaRPr lang="ru-RU" sz="1300" dirty="0">
              <a:solidFill>
                <a:srgbClr val="595959"/>
              </a:solidFill>
            </a:endParaRPr>
          </a:p>
          <a:p>
            <a:endParaRPr lang="ru-RU" sz="1300" dirty="0">
              <a:solidFill>
                <a:srgbClr val="595959"/>
              </a:solidFill>
            </a:endParaRPr>
          </a:p>
          <a:p>
            <a:endParaRPr lang="ru-RU" sz="1300" dirty="0" smtClean="0">
              <a:solidFill>
                <a:srgbClr val="595959"/>
              </a:solidFill>
            </a:endParaRPr>
          </a:p>
        </p:txBody>
      </p:sp>
      <p:sp>
        <p:nvSpPr>
          <p:cNvPr id="16" name="Rectangle 15"/>
          <p:cNvSpPr/>
          <p:nvPr/>
        </p:nvSpPr>
        <p:spPr>
          <a:xfrm>
            <a:off x="587169" y="50038"/>
            <a:ext cx="7227006" cy="830997"/>
          </a:xfrm>
          <a:prstGeom prst="rect">
            <a:avLst/>
          </a:prstGeom>
        </p:spPr>
        <p:txBody>
          <a:bodyPr wrap="square">
            <a:spAutoFit/>
          </a:bodyPr>
          <a:lstStyle/>
          <a:p>
            <a:pPr lvl="0" algn="ctr"/>
            <a:r>
              <a:rPr lang="ru-RU" sz="2400" b="1" dirty="0">
                <a:solidFill>
                  <a:srgbClr val="595959"/>
                </a:solidFill>
              </a:rPr>
              <a:t>Обновленная серия для жирной/проблемной кожи </a:t>
            </a:r>
            <a:r>
              <a:rPr lang="en-US" sz="2400" b="1" dirty="0">
                <a:solidFill>
                  <a:srgbClr val="595959"/>
                </a:solidFill>
              </a:rPr>
              <a:t>Pure Skin</a:t>
            </a:r>
            <a:endParaRPr lang="ru-RU" sz="2400" b="1" dirty="0">
              <a:solidFill>
                <a:srgbClr val="595959"/>
              </a:solidFill>
            </a:endParaRPr>
          </a:p>
        </p:txBody>
      </p:sp>
      <p:sp>
        <p:nvSpPr>
          <p:cNvPr id="19" name="Title 1"/>
          <p:cNvSpPr txBox="1">
            <a:spLocks/>
          </p:cNvSpPr>
          <p:nvPr/>
        </p:nvSpPr>
        <p:spPr>
          <a:xfrm>
            <a:off x="736269" y="4724908"/>
            <a:ext cx="1208847"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134 - 139</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ctangle 20"/>
          <p:cNvSpPr/>
          <p:nvPr/>
        </p:nvSpPr>
        <p:spPr>
          <a:xfrm>
            <a:off x="304011" y="4140454"/>
            <a:ext cx="2528787" cy="253916"/>
          </a:xfrm>
          <a:prstGeom prst="rect">
            <a:avLst/>
          </a:prstGeom>
        </p:spPr>
        <p:txBody>
          <a:bodyPr wrap="square">
            <a:spAutoFit/>
          </a:bodyPr>
          <a:lstStyle/>
          <a:p>
            <a:pPr algn="ctr"/>
            <a:r>
              <a:rPr lang="ru-RU" sz="1050" dirty="0" smtClean="0">
                <a:solidFill>
                  <a:srgbClr val="595959"/>
                </a:solidFill>
              </a:rPr>
              <a:t>Коды 32646 - 32652</a:t>
            </a:r>
            <a:endParaRPr lang="en-US" sz="1050" dirty="0">
              <a:solidFill>
                <a:srgbClr val="595959"/>
              </a:solidFill>
            </a:endParaRPr>
          </a:p>
        </p:txBody>
      </p:sp>
      <p:sp>
        <p:nvSpPr>
          <p:cNvPr id="4" name="Rectangle 3"/>
          <p:cNvSpPr/>
          <p:nvPr/>
        </p:nvSpPr>
        <p:spPr>
          <a:xfrm>
            <a:off x="304011" y="2371484"/>
            <a:ext cx="2528787" cy="253916"/>
          </a:xfrm>
          <a:prstGeom prst="rect">
            <a:avLst/>
          </a:prstGeom>
        </p:spPr>
        <p:txBody>
          <a:bodyPr wrap="square">
            <a:spAutoFit/>
          </a:bodyPr>
          <a:lstStyle/>
          <a:p>
            <a:pPr lvl="0" algn="ctr"/>
            <a:endParaRPr lang="ru-RU" sz="1050" dirty="0">
              <a:solidFill>
                <a:srgbClr val="595959"/>
              </a:solidFill>
            </a:endParaRPr>
          </a:p>
        </p:txBody>
      </p:sp>
      <p:sp>
        <p:nvSpPr>
          <p:cNvPr id="13" name="Content Placeholder 13"/>
          <p:cNvSpPr txBox="1">
            <a:spLocks/>
          </p:cNvSpPr>
          <p:nvPr/>
        </p:nvSpPr>
        <p:spPr>
          <a:xfrm>
            <a:off x="2764592" y="2545742"/>
            <a:ext cx="3528392" cy="249039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200" b="1" dirty="0" smtClean="0">
                <a:solidFill>
                  <a:prstClr val="black">
                    <a:lumMod val="65000"/>
                    <a:lumOff val="35000"/>
                  </a:prstClr>
                </a:solidFill>
                <a:cs typeface="Arial" panose="020B0604020202020204" pitchFamily="34" charset="0"/>
              </a:rPr>
              <a:t>Активные ингредиенты серии </a:t>
            </a:r>
            <a:r>
              <a:rPr lang="en-US" sz="1200" b="1" dirty="0" smtClean="0">
                <a:solidFill>
                  <a:prstClr val="black">
                    <a:lumMod val="65000"/>
                    <a:lumOff val="35000"/>
                  </a:prstClr>
                </a:solidFill>
                <a:cs typeface="Arial" panose="020B0604020202020204" pitchFamily="34" charset="0"/>
              </a:rPr>
              <a:t>Pure Skin</a:t>
            </a:r>
            <a:endParaRPr lang="ru-RU" sz="1200" b="1" dirty="0">
              <a:solidFill>
                <a:prstClr val="black">
                  <a:lumMod val="65000"/>
                  <a:lumOff val="35000"/>
                </a:prstClr>
              </a:solidFill>
              <a:cs typeface="Arial" panose="020B0604020202020204" pitchFamily="34" charset="0"/>
            </a:endParaRPr>
          </a:p>
          <a:p>
            <a:r>
              <a:rPr lang="ru-RU" sz="1100" dirty="0">
                <a:solidFill>
                  <a:prstClr val="black">
                    <a:lumMod val="65000"/>
                    <a:lumOff val="35000"/>
                  </a:prstClr>
                </a:solidFill>
                <a:cs typeface="Arial" panose="020B0604020202020204" pitchFamily="34" charset="0"/>
              </a:rPr>
              <a:t>Экстракт гуавы обладает успокаивающими, </a:t>
            </a:r>
            <a:r>
              <a:rPr lang="ru-RU" sz="1100" dirty="0" smtClean="0">
                <a:solidFill>
                  <a:prstClr val="black">
                    <a:lumMod val="65000"/>
                    <a:lumOff val="35000"/>
                  </a:prstClr>
                </a:solidFill>
                <a:cs typeface="Arial" panose="020B0604020202020204" pitchFamily="34" charset="0"/>
              </a:rPr>
              <a:t>уменьшает </a:t>
            </a:r>
            <a:r>
              <a:rPr lang="ru-RU" sz="1100" dirty="0">
                <a:solidFill>
                  <a:prstClr val="black">
                    <a:lumMod val="65000"/>
                    <a:lumOff val="35000"/>
                  </a:prstClr>
                </a:solidFill>
                <a:cs typeface="Arial" panose="020B0604020202020204" pitchFamily="34" charset="0"/>
              </a:rPr>
              <a:t>жирный блеск и снижает количество высыпаний.</a:t>
            </a:r>
          </a:p>
          <a:p>
            <a:r>
              <a:rPr lang="ru-RU" sz="1100" dirty="0">
                <a:solidFill>
                  <a:prstClr val="black">
                    <a:lumMod val="65000"/>
                    <a:lumOff val="35000"/>
                  </a:prstClr>
                </a:solidFill>
                <a:cs typeface="Arial" panose="020B0604020202020204" pitchFamily="34" charset="0"/>
              </a:rPr>
              <a:t>Экстракт граната- это </a:t>
            </a:r>
            <a:r>
              <a:rPr lang="ru-RU" sz="1100" dirty="0" smtClean="0">
                <a:solidFill>
                  <a:prstClr val="black">
                    <a:lumMod val="65000"/>
                    <a:lumOff val="35000"/>
                  </a:prstClr>
                </a:solidFill>
                <a:cs typeface="Arial" panose="020B0604020202020204" pitchFamily="34" charset="0"/>
              </a:rPr>
              <a:t>источник дубильных </a:t>
            </a:r>
            <a:r>
              <a:rPr lang="ru-RU" sz="1100" dirty="0">
                <a:solidFill>
                  <a:prstClr val="black">
                    <a:lumMod val="65000"/>
                    <a:lumOff val="35000"/>
                  </a:prstClr>
                </a:solidFill>
                <a:cs typeface="Arial" panose="020B0604020202020204" pitchFamily="34" charset="0"/>
              </a:rPr>
              <a:t>веществ, которые способствуют очищению и стягиванию </a:t>
            </a:r>
            <a:r>
              <a:rPr lang="ru-RU" sz="1100" dirty="0" smtClean="0">
                <a:solidFill>
                  <a:prstClr val="black">
                    <a:lumMod val="65000"/>
                    <a:lumOff val="35000"/>
                  </a:prstClr>
                </a:solidFill>
                <a:cs typeface="Arial" panose="020B0604020202020204" pitchFamily="34" charset="0"/>
              </a:rPr>
              <a:t>пор</a:t>
            </a:r>
            <a:r>
              <a:rPr lang="en-US" sz="1100" dirty="0" smtClean="0">
                <a:solidFill>
                  <a:prstClr val="black">
                    <a:lumMod val="65000"/>
                    <a:lumOff val="35000"/>
                  </a:prstClr>
                </a:solidFill>
                <a:cs typeface="Arial" panose="020B0604020202020204" pitchFamily="34" charset="0"/>
              </a:rPr>
              <a:t>.</a:t>
            </a:r>
          </a:p>
          <a:p>
            <a:r>
              <a:rPr lang="ru-RU" sz="1100" dirty="0" smtClean="0">
                <a:solidFill>
                  <a:prstClr val="black">
                    <a:lumMod val="65000"/>
                    <a:lumOff val="35000"/>
                  </a:prstClr>
                </a:solidFill>
                <a:cs typeface="Arial" panose="020B0604020202020204" pitchFamily="34" charset="0"/>
              </a:rPr>
              <a:t>Экстракт папайи, </a:t>
            </a:r>
            <a:r>
              <a:rPr lang="ru-RU" sz="1100" dirty="0">
                <a:solidFill>
                  <a:prstClr val="black">
                    <a:lumMod val="65000"/>
                    <a:lumOff val="35000"/>
                  </a:prstClr>
                </a:solidFill>
                <a:cs typeface="Arial" panose="020B0604020202020204" pitchFamily="34" charset="0"/>
              </a:rPr>
              <a:t>способствует отшелушиванию омертвевших клеток и обновлению кожи.</a:t>
            </a:r>
          </a:p>
          <a:p>
            <a:r>
              <a:rPr lang="ru-RU" sz="1100" dirty="0">
                <a:solidFill>
                  <a:prstClr val="black">
                    <a:lumMod val="65000"/>
                    <a:lumOff val="35000"/>
                  </a:prstClr>
                </a:solidFill>
                <a:cs typeface="Arial" panose="020B0604020202020204" pitchFamily="34" charset="0"/>
              </a:rPr>
              <a:t>Салициловая кислота – уникальный антисептик, предотвращает воспаления, слегка </a:t>
            </a:r>
            <a:r>
              <a:rPr lang="ru-RU" sz="1100" dirty="0" err="1">
                <a:solidFill>
                  <a:prstClr val="black">
                    <a:lumMod val="65000"/>
                    <a:lumOff val="35000"/>
                  </a:prstClr>
                </a:solidFill>
                <a:cs typeface="Arial" panose="020B0604020202020204" pitchFamily="34" charset="0"/>
              </a:rPr>
              <a:t>отшелушивает</a:t>
            </a:r>
            <a:r>
              <a:rPr lang="ru-RU" sz="1100" dirty="0">
                <a:solidFill>
                  <a:prstClr val="black">
                    <a:lumMod val="65000"/>
                    <a:lumOff val="35000"/>
                  </a:prstClr>
                </a:solidFill>
                <a:cs typeface="Arial" panose="020B0604020202020204" pitchFamily="34" charset="0"/>
              </a:rPr>
              <a:t> и осветляет кожу.</a:t>
            </a:r>
          </a:p>
          <a:p>
            <a:pPr marL="0" indent="0">
              <a:buNone/>
            </a:pPr>
            <a:endParaRPr lang="ru-RU" sz="1200" dirty="0">
              <a:solidFill>
                <a:prstClr val="black">
                  <a:lumMod val="65000"/>
                  <a:lumOff val="35000"/>
                </a:prstClr>
              </a:solidFill>
              <a:cs typeface="Arial" panose="020B0604020202020204" pitchFamily="34" charset="0"/>
            </a:endParaRPr>
          </a:p>
        </p:txBody>
      </p:sp>
      <p:sp>
        <p:nvSpPr>
          <p:cNvPr id="18" name="Content Placeholder 14"/>
          <p:cNvSpPr txBox="1">
            <a:spLocks/>
          </p:cNvSpPr>
          <p:nvPr/>
        </p:nvSpPr>
        <p:spPr>
          <a:xfrm>
            <a:off x="6444208" y="2560476"/>
            <a:ext cx="2592288" cy="247565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endParaRPr lang="en-US" sz="1200" b="1" dirty="0">
              <a:latin typeface="GillSansAltOneWGL-Bold"/>
            </a:endParaRPr>
          </a:p>
          <a:p>
            <a:pPr marL="0" indent="0">
              <a:buNone/>
            </a:pPr>
            <a:r>
              <a:rPr lang="ru-RU" sz="1200" dirty="0" smtClean="0">
                <a:latin typeface="GillSansAltOneWGL"/>
              </a:rPr>
              <a:t>.</a:t>
            </a:r>
            <a:endParaRPr lang="ru-RU" sz="1200" dirty="0">
              <a:latin typeface="GillSansAltOneWG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675" t="5980" r="5113" b="4348"/>
          <a:stretch/>
        </p:blipFill>
        <p:spPr>
          <a:xfrm>
            <a:off x="565813" y="984585"/>
            <a:ext cx="2072888" cy="144314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02" t="12600" r="8959" b="13201"/>
          <a:stretch/>
        </p:blipFill>
        <p:spPr>
          <a:xfrm>
            <a:off x="751226" y="2635372"/>
            <a:ext cx="1755365" cy="1368152"/>
          </a:xfrm>
          <a:prstGeom prst="rect">
            <a:avLst/>
          </a:prstGeom>
          <a:ln>
            <a:noFill/>
          </a:ln>
          <a:effectLst>
            <a:outerShdw blurRad="292100" dist="139700" dir="2700000" algn="tl" rotWithShape="0">
              <a:srgbClr val="333333">
                <a:alpha val="65000"/>
              </a:srgbClr>
            </a:outerShdw>
          </a:effectLst>
        </p:spPr>
      </p:pic>
      <p:sp>
        <p:nvSpPr>
          <p:cNvPr id="11" name="Rectangle 1"/>
          <p:cNvSpPr/>
          <p:nvPr/>
        </p:nvSpPr>
        <p:spPr>
          <a:xfrm>
            <a:off x="6570017" y="2859782"/>
            <a:ext cx="2340669" cy="1865126"/>
          </a:xfrm>
          <a:prstGeom prst="rect">
            <a:avLst/>
          </a:prstGeom>
        </p:spPr>
        <p:txBody>
          <a:bodyPr wrap="square">
            <a:spAutoFit/>
          </a:bodyPr>
          <a:lstStyle/>
          <a:p>
            <a:pPr lvl="0" algn="ctr">
              <a:lnSpc>
                <a:spcPct val="90000"/>
              </a:lnSpc>
              <a:spcBef>
                <a:spcPts val="1000"/>
              </a:spcBef>
            </a:pPr>
            <a:r>
              <a:rPr lang="ru-RU" sz="1600" b="1" dirty="0">
                <a:solidFill>
                  <a:prstClr val="black">
                    <a:lumMod val="65000"/>
                    <a:lumOff val="35000"/>
                  </a:prstClr>
                </a:solidFill>
                <a:cs typeface="Arial" panose="020B0604020202020204" pitchFamily="34" charset="0"/>
              </a:rPr>
              <a:t>Для получения заявленного производителем эффекта рекомендуем приобретать все продукты </a:t>
            </a:r>
            <a:r>
              <a:rPr lang="ru-RU" sz="1600" b="1" dirty="0" smtClean="0">
                <a:solidFill>
                  <a:prstClr val="black">
                    <a:lumMod val="65000"/>
                    <a:lumOff val="35000"/>
                  </a:prstClr>
                </a:solidFill>
                <a:cs typeface="Arial" panose="020B0604020202020204" pitchFamily="34" charset="0"/>
              </a:rPr>
              <a:t>этой серии.</a:t>
            </a:r>
            <a:endParaRPr lang="ru-RU" dirty="0">
              <a:solidFill>
                <a:prstClr val="black">
                  <a:lumMod val="65000"/>
                  <a:lumOff val="35000"/>
                </a:prstClr>
              </a:solidFill>
              <a:cs typeface="Arial" panose="020B0604020202020204" pitchFamily="34" charset="0"/>
            </a:endParaRPr>
          </a:p>
        </p:txBody>
      </p:sp>
      <p:sp>
        <p:nvSpPr>
          <p:cNvPr id="12" name="Rectangle 11"/>
          <p:cNvSpPr/>
          <p:nvPr/>
        </p:nvSpPr>
        <p:spPr>
          <a:xfrm>
            <a:off x="1111671" y="4336112"/>
            <a:ext cx="2055327"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smtClean="0">
                <a:ln w="11430"/>
                <a:solidFill>
                  <a:srgbClr val="595959"/>
                </a:solidFill>
                <a:effectLst>
                  <a:outerShdw blurRad="50800" dist="39000" dir="5460000" algn="tl">
                    <a:srgbClr val="000000">
                      <a:alpha val="38000"/>
                    </a:srgbClr>
                  </a:outerShdw>
                </a:effectLst>
              </a:rPr>
              <a:t>От 2</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2302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827584" y="1923678"/>
            <a:ext cx="7772400" cy="1728192"/>
          </a:xfrm>
        </p:spPr>
        <p:txBody>
          <a:bodyPr/>
          <a:lstStyle/>
          <a:p>
            <a:pPr marL="0" indent="0"/>
            <a:r>
              <a:rPr lang="ru-RU" sz="2800" dirty="0" smtClean="0">
                <a:solidFill>
                  <a:prstClr val="black">
                    <a:lumMod val="65000"/>
                    <a:lumOff val="35000"/>
                  </a:prstClr>
                </a:solidFill>
                <a:cs typeface="Arial" panose="020B0604020202020204" pitchFamily="34" charset="0"/>
              </a:rPr>
              <a:t>Какой</a:t>
            </a:r>
            <a:br>
              <a:rPr lang="ru-RU" sz="2800" dirty="0" smtClean="0">
                <a:solidFill>
                  <a:prstClr val="black">
                    <a:lumMod val="65000"/>
                    <a:lumOff val="35000"/>
                  </a:prstClr>
                </a:solidFill>
                <a:cs typeface="Arial" panose="020B0604020202020204" pitchFamily="34" charset="0"/>
              </a:rPr>
            </a:br>
            <a:r>
              <a:rPr lang="ru-RU" sz="2800" dirty="0" smtClean="0">
                <a:solidFill>
                  <a:prstClr val="black">
                    <a:lumMod val="65000"/>
                    <a:lumOff val="35000"/>
                  </a:prstClr>
                </a:solidFill>
                <a:cs typeface="Arial" panose="020B0604020202020204" pitchFamily="34" charset="0"/>
              </a:rPr>
              <a:t> </a:t>
            </a:r>
            <a:r>
              <a:rPr lang="ru-RU" sz="3600" b="1" dirty="0" smtClean="0">
                <a:solidFill>
                  <a:srgbClr val="EEECE1">
                    <a:lumMod val="50000"/>
                  </a:srgbClr>
                </a:solidFill>
                <a:cs typeface="Arial" panose="020B0604020202020204" pitchFamily="34" charset="0"/>
              </a:rPr>
              <a:t>продукт-бестселлер для макияжа глаз </a:t>
            </a:r>
            <a:br>
              <a:rPr lang="ru-RU" sz="3600" b="1" dirty="0" smtClean="0">
                <a:solidFill>
                  <a:srgbClr val="EEECE1">
                    <a:lumMod val="50000"/>
                  </a:srgbClr>
                </a:solidFill>
                <a:cs typeface="Arial" panose="020B0604020202020204" pitchFamily="34" charset="0"/>
              </a:rPr>
            </a:br>
            <a:r>
              <a:rPr lang="ru-RU" sz="2800" dirty="0" smtClean="0">
                <a:solidFill>
                  <a:prstClr val="black">
                    <a:lumMod val="65000"/>
                    <a:lumOff val="35000"/>
                  </a:prstClr>
                </a:solidFill>
                <a:cs typeface="Arial" panose="020B0604020202020204" pitchFamily="34" charset="0"/>
              </a:rPr>
              <a:t>выходит в текущем каталоге в новом формате?</a:t>
            </a:r>
            <a:r>
              <a:rPr lang="ru-RU" sz="2800" dirty="0">
                <a:solidFill>
                  <a:prstClr val="black">
                    <a:lumMod val="65000"/>
                    <a:lumOff val="35000"/>
                  </a:prstClr>
                </a:solidFill>
                <a:cs typeface="Arial" panose="020B0604020202020204" pitchFamily="34" charset="0"/>
              </a:rPr>
              <a:t/>
            </a:r>
            <a:br>
              <a:rPr lang="ru-RU" sz="2800" dirty="0">
                <a:solidFill>
                  <a:prstClr val="black">
                    <a:lumMod val="65000"/>
                    <a:lumOff val="35000"/>
                  </a:prstClr>
                </a:solidFill>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74125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0805" y="25051"/>
            <a:ext cx="7443055" cy="830997"/>
          </a:xfrm>
          <a:prstGeom prst="rect">
            <a:avLst/>
          </a:prstGeom>
        </p:spPr>
        <p:txBody>
          <a:bodyPr wrap="square">
            <a:spAutoFit/>
          </a:bodyPr>
          <a:lstStyle/>
          <a:p>
            <a:pPr algn="ctr"/>
            <a:r>
              <a:rPr lang="ru-RU" sz="2400" b="1" dirty="0" err="1" smtClean="0">
                <a:solidFill>
                  <a:srgbClr val="595959"/>
                </a:solidFill>
              </a:rPr>
              <a:t>Ультрачерная</a:t>
            </a:r>
            <a:r>
              <a:rPr lang="ru-RU" sz="2400" b="1" dirty="0" smtClean="0">
                <a:solidFill>
                  <a:srgbClr val="595959"/>
                </a:solidFill>
              </a:rPr>
              <a:t> </a:t>
            </a:r>
            <a:r>
              <a:rPr lang="ru-RU" sz="2400" b="1" dirty="0">
                <a:solidFill>
                  <a:srgbClr val="595959"/>
                </a:solidFill>
              </a:rPr>
              <a:t>тушь для ресниц 5-в-1 </a:t>
            </a:r>
            <a:r>
              <a:rPr lang="en-US" sz="2400" b="1" dirty="0">
                <a:solidFill>
                  <a:srgbClr val="595959"/>
                </a:solidFill>
              </a:rPr>
              <a:t>The ONE Wonder Lash Bold Intensity</a:t>
            </a:r>
            <a:endParaRPr lang="ru-RU" sz="2400" b="1" dirty="0" smtClean="0">
              <a:solidFill>
                <a:srgbClr val="595959"/>
              </a:solidFill>
            </a:endParaRPr>
          </a:p>
        </p:txBody>
      </p:sp>
      <p:pic>
        <p:nvPicPr>
          <p:cNvPr id="2" name="Picture 1"/>
          <p:cNvPicPr>
            <a:picLocks noChangeAspect="1"/>
          </p:cNvPicPr>
          <p:nvPr/>
        </p:nvPicPr>
        <p:blipFill>
          <a:blip r:embed="rId3"/>
          <a:stretch>
            <a:fillRect/>
          </a:stretch>
        </p:blipFill>
        <p:spPr>
          <a:xfrm>
            <a:off x="768757" y="987574"/>
            <a:ext cx="7629934" cy="3561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393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27784" y="843558"/>
            <a:ext cx="6407894" cy="1566174"/>
          </a:xfrm>
        </p:spPr>
        <p:txBody>
          <a:bodyPr>
            <a:noAutofit/>
          </a:bodyPr>
          <a:lstStyle/>
          <a:p>
            <a:pPr lvl="0">
              <a:spcBef>
                <a:spcPts val="0"/>
              </a:spcBef>
            </a:pPr>
            <a:r>
              <a:rPr lang="ru-RU" dirty="0">
                <a:solidFill>
                  <a:srgbClr val="595959"/>
                </a:solidFill>
              </a:rPr>
              <a:t>Черный цвет- самый популярный вариант для </a:t>
            </a:r>
            <a:r>
              <a:rPr lang="ru-RU" dirty="0" smtClean="0">
                <a:solidFill>
                  <a:srgbClr val="595959"/>
                </a:solidFill>
              </a:rPr>
              <a:t>туши - 93</a:t>
            </a:r>
            <a:r>
              <a:rPr lang="ru-RU" dirty="0">
                <a:solidFill>
                  <a:srgbClr val="595959"/>
                </a:solidFill>
              </a:rPr>
              <a:t>% женщин предпочитают именно этот </a:t>
            </a:r>
            <a:r>
              <a:rPr lang="ru-RU" dirty="0" smtClean="0">
                <a:solidFill>
                  <a:srgbClr val="595959"/>
                </a:solidFill>
              </a:rPr>
              <a:t>оттенок.</a:t>
            </a:r>
            <a:endParaRPr lang="ru-RU" dirty="0">
              <a:solidFill>
                <a:srgbClr val="595959"/>
              </a:solidFill>
            </a:endParaRPr>
          </a:p>
          <a:p>
            <a:pPr lvl="0">
              <a:spcBef>
                <a:spcPts val="0"/>
              </a:spcBef>
            </a:pPr>
            <a:r>
              <a:rPr lang="ru-RU" dirty="0">
                <a:solidFill>
                  <a:srgbClr val="595959"/>
                </a:solidFill>
              </a:rPr>
              <a:t>Черный цвет туши считается самым классическим вариантом, который подходит к любому </a:t>
            </a:r>
            <a:r>
              <a:rPr lang="ru-RU" dirty="0" err="1">
                <a:solidFill>
                  <a:srgbClr val="595959"/>
                </a:solidFill>
              </a:rPr>
              <a:t>цветотипу</a:t>
            </a:r>
            <a:r>
              <a:rPr lang="ru-RU" dirty="0">
                <a:solidFill>
                  <a:srgbClr val="595959"/>
                </a:solidFill>
              </a:rPr>
              <a:t> </a:t>
            </a:r>
            <a:r>
              <a:rPr lang="ru-RU" dirty="0" smtClean="0">
                <a:solidFill>
                  <a:srgbClr val="595959"/>
                </a:solidFill>
              </a:rPr>
              <a:t>внешности.</a:t>
            </a:r>
            <a:endParaRPr lang="ru-RU" dirty="0" smtClean="0">
              <a:solidFill>
                <a:srgbClr val="595959"/>
              </a:solidFill>
            </a:endParaRPr>
          </a:p>
          <a:p>
            <a:pPr lvl="0">
              <a:spcBef>
                <a:spcPts val="0"/>
              </a:spcBef>
            </a:pPr>
            <a:r>
              <a:rPr lang="ru-RU" dirty="0" smtClean="0">
                <a:solidFill>
                  <a:srgbClr val="595959"/>
                </a:solidFill>
              </a:rPr>
              <a:t>Тушь сохранила все преимущества легендарной туши 5-в-1. Основное отличие – более яркий, насыщенный черный </a:t>
            </a:r>
            <a:r>
              <a:rPr lang="ru-RU" dirty="0" smtClean="0">
                <a:solidFill>
                  <a:srgbClr val="595959"/>
                </a:solidFill>
              </a:rPr>
              <a:t>оттенок.</a:t>
            </a:r>
            <a:endParaRPr lang="ru-RU" dirty="0">
              <a:solidFill>
                <a:srgbClr val="595959"/>
              </a:solidFill>
            </a:endParaRPr>
          </a:p>
          <a:p>
            <a:pPr>
              <a:lnSpc>
                <a:spcPct val="107000"/>
              </a:lnSpc>
            </a:pPr>
            <a:endParaRPr lang="ru-RU" sz="1200" dirty="0">
              <a:solidFill>
                <a:srgbClr val="595959"/>
              </a:solidFill>
              <a:ea typeface="Calibri" panose="020F0502020204030204" pitchFamily="34" charset="0"/>
              <a:cs typeface="Times New Roman" panose="02020603050405020304" pitchFamily="18" charset="0"/>
            </a:endParaRPr>
          </a:p>
        </p:txBody>
      </p:sp>
      <p:sp>
        <p:nvSpPr>
          <p:cNvPr id="16" name="Title 1"/>
          <p:cNvSpPr txBox="1">
            <a:spLocks/>
          </p:cNvSpPr>
          <p:nvPr/>
        </p:nvSpPr>
        <p:spPr>
          <a:xfrm>
            <a:off x="716903" y="4638141"/>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6 - 7</a:t>
            </a:r>
            <a:endParaRPr lang="en-US" sz="1200" b="1" dirty="0">
              <a:solidFill>
                <a:prstClr val="black">
                  <a:lumMod val="65000"/>
                  <a:lumOff val="35000"/>
                </a:prstClr>
              </a:solidFill>
              <a:cs typeface="Arial" panose="020B0604020202020204" pitchFamily="34" charset="0"/>
            </a:endParaRPr>
          </a:p>
        </p:txBody>
      </p:sp>
      <p:sp>
        <p:nvSpPr>
          <p:cNvPr id="17" name="Content Placeholder 5"/>
          <p:cNvSpPr txBox="1">
            <a:spLocks/>
          </p:cNvSpPr>
          <p:nvPr/>
        </p:nvSpPr>
        <p:spPr>
          <a:xfrm>
            <a:off x="2667833" y="2488360"/>
            <a:ext cx="3213567"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ru-RU" b="1" dirty="0" err="1">
                <a:solidFill>
                  <a:srgbClr val="595959"/>
                </a:solidFill>
                <a:ea typeface="Calibri" panose="020F0502020204030204" pitchFamily="34" charset="0"/>
                <a:cs typeface="Times New Roman" panose="02020603050405020304" pitchFamily="18" charset="0"/>
              </a:rPr>
              <a:t>Ультрачерная</a:t>
            </a:r>
            <a:r>
              <a:rPr lang="ru-RU" b="1" dirty="0">
                <a:solidFill>
                  <a:srgbClr val="595959"/>
                </a:solidFill>
                <a:ea typeface="Calibri" panose="020F0502020204030204" pitchFamily="34" charset="0"/>
                <a:cs typeface="Times New Roman" panose="02020603050405020304" pitchFamily="18" charset="0"/>
              </a:rPr>
              <a:t> тушь для ресниц 5-в-1 </a:t>
            </a:r>
            <a:r>
              <a:rPr lang="en-US" b="1" dirty="0">
                <a:solidFill>
                  <a:srgbClr val="595959"/>
                </a:solidFill>
                <a:ea typeface="Calibri" panose="020F0502020204030204" pitchFamily="34" charset="0"/>
                <a:cs typeface="Times New Roman" panose="02020603050405020304" pitchFamily="18" charset="0"/>
              </a:rPr>
              <a:t>The ONE Wonder Lash Bold Intensity</a:t>
            </a:r>
            <a:r>
              <a:rPr lang="ru-RU" sz="1600" b="1" dirty="0" smtClean="0">
                <a:solidFill>
                  <a:srgbClr val="595959"/>
                </a:solidFill>
                <a:ea typeface="Calibri" panose="020F0502020204030204" pitchFamily="34" charset="0"/>
                <a:cs typeface="Times New Roman" panose="02020603050405020304" pitchFamily="18" charset="0"/>
              </a:rPr>
              <a:t>: </a:t>
            </a:r>
          </a:p>
          <a:p>
            <a:pPr marL="0" lvl="0" indent="0">
              <a:lnSpc>
                <a:spcPct val="107000"/>
              </a:lnSpc>
              <a:spcBef>
                <a:spcPts val="0"/>
              </a:spcBef>
              <a:buNone/>
            </a:pPr>
            <a:endParaRPr lang="ru-RU" sz="1600" b="1" dirty="0">
              <a:solidFill>
                <a:srgbClr val="595959"/>
              </a:solidFill>
              <a:ea typeface="Calibri" panose="020F0502020204030204" pitchFamily="34" charset="0"/>
              <a:cs typeface="Times New Roman" panose="02020603050405020304" pitchFamily="18" charset="0"/>
            </a:endParaRPr>
          </a:p>
          <a:p>
            <a:pPr marL="171450" lvl="0" indent="-171450">
              <a:lnSpc>
                <a:spcPct val="107000"/>
              </a:lnSpc>
              <a:spcBef>
                <a:spcPts val="0"/>
              </a:spcBef>
            </a:pPr>
            <a:r>
              <a:rPr lang="ru-RU" sz="1200" dirty="0">
                <a:solidFill>
                  <a:srgbClr val="595959"/>
                </a:solidFill>
                <a:ea typeface="Calibri" panose="020F0502020204030204" pitchFamily="34" charset="0"/>
                <a:cs typeface="Times New Roman" panose="02020603050405020304" pitchFamily="18" charset="0"/>
              </a:rPr>
              <a:t>Комплекс восков создает тонкую пленку на поверхности всей реснички, обеспечивая не только объем и удлинение, но и водостойкость. </a:t>
            </a:r>
          </a:p>
          <a:p>
            <a:pPr marL="171450" lvl="0" indent="-171450">
              <a:lnSpc>
                <a:spcPct val="107000"/>
              </a:lnSpc>
              <a:spcBef>
                <a:spcPts val="0"/>
              </a:spcBef>
            </a:pPr>
            <a:r>
              <a:rPr lang="ru-RU" sz="1200" dirty="0">
                <a:solidFill>
                  <a:srgbClr val="595959"/>
                </a:solidFill>
                <a:ea typeface="Calibri" panose="020F0502020204030204" pitchFamily="34" charset="0"/>
                <a:cs typeface="Times New Roman" panose="02020603050405020304" pitchFamily="18" charset="0"/>
              </a:rPr>
              <a:t>Силиконовая щеточка обеспечивает разделение и ровное прокрашивание каждой реснички</a:t>
            </a:r>
            <a:r>
              <a:rPr lang="ru-RU" sz="1200" dirty="0" smtClean="0">
                <a:solidFill>
                  <a:srgbClr val="595959"/>
                </a:solidFill>
                <a:ea typeface="Calibri" panose="020F0502020204030204" pitchFamily="34" charset="0"/>
                <a:cs typeface="Times New Roman" panose="02020603050405020304" pitchFamily="18" charset="0"/>
              </a:rPr>
              <a:t>.</a:t>
            </a:r>
          </a:p>
        </p:txBody>
      </p:sp>
      <p:sp>
        <p:nvSpPr>
          <p:cNvPr id="18" name="Content Placeholder 4"/>
          <p:cNvSpPr txBox="1">
            <a:spLocks/>
          </p:cNvSpPr>
          <p:nvPr/>
        </p:nvSpPr>
        <p:spPr>
          <a:xfrm>
            <a:off x="6048474" y="2488360"/>
            <a:ext cx="2987204"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p>
          <a:p>
            <a:pPr marL="0" lvl="0" indent="0" algn="ctr">
              <a:lnSpc>
                <a:spcPct val="90000"/>
              </a:lnSpc>
              <a:spcBef>
                <a:spcPts val="1000"/>
              </a:spcBef>
              <a:buNone/>
            </a:pPr>
            <a:endParaRPr lang="ru-RU" sz="500" b="1" dirty="0" smtClean="0">
              <a:solidFill>
                <a:prstClr val="black">
                  <a:lumMod val="65000"/>
                  <a:lumOff val="35000"/>
                </a:prstClr>
              </a:solidFill>
              <a:cs typeface="Arial" panose="020B0604020202020204" pitchFamily="34" charset="0"/>
            </a:endParaRPr>
          </a:p>
          <a:p>
            <a:pPr algn="ctr">
              <a:lnSpc>
                <a:spcPct val="90000"/>
              </a:lnSpc>
              <a:spcBef>
                <a:spcPts val="1000"/>
              </a:spcBef>
            </a:pPr>
            <a:r>
              <a:rPr lang="ru-RU" dirty="0" smtClean="0">
                <a:solidFill>
                  <a:prstClr val="black">
                    <a:lumMod val="65000"/>
                    <a:lumOff val="35000"/>
                  </a:prstClr>
                </a:solidFill>
                <a:cs typeface="Arial" panose="020B0604020202020204" pitchFamily="34" charset="0"/>
              </a:rPr>
              <a:t>Палитра </a:t>
            </a:r>
            <a:r>
              <a:rPr lang="ru-RU" dirty="0">
                <a:solidFill>
                  <a:prstClr val="black">
                    <a:lumMod val="65000"/>
                    <a:lumOff val="35000"/>
                  </a:prstClr>
                </a:solidFill>
                <a:cs typeface="Arial" panose="020B0604020202020204" pitchFamily="34" charset="0"/>
              </a:rPr>
              <a:t>теней для век </a:t>
            </a:r>
            <a:r>
              <a:rPr lang="ru-RU" dirty="0" err="1">
                <a:solidFill>
                  <a:prstClr val="black">
                    <a:lumMod val="65000"/>
                    <a:lumOff val="35000"/>
                  </a:prstClr>
                </a:solidFill>
                <a:cs typeface="Arial" panose="020B0604020202020204" pitchFamily="34" charset="0"/>
              </a:rPr>
              <a:t>The</a:t>
            </a:r>
            <a:r>
              <a:rPr lang="ru-RU" dirty="0">
                <a:solidFill>
                  <a:prstClr val="black">
                    <a:lumMod val="65000"/>
                    <a:lumOff val="35000"/>
                  </a:prstClr>
                </a:solidFill>
                <a:cs typeface="Arial" panose="020B0604020202020204" pitchFamily="34" charset="0"/>
              </a:rPr>
              <a:t> ONE </a:t>
            </a:r>
            <a:r>
              <a:rPr lang="ru-RU" dirty="0" err="1">
                <a:solidFill>
                  <a:prstClr val="black">
                    <a:lumMod val="65000"/>
                    <a:lumOff val="35000"/>
                  </a:prstClr>
                </a:solidFill>
                <a:cs typeface="Arial" panose="020B0604020202020204" pitchFamily="34" charset="0"/>
              </a:rPr>
              <a:t>Bold</a:t>
            </a:r>
            <a:r>
              <a:rPr lang="ru-RU" dirty="0">
                <a:solidFill>
                  <a:prstClr val="black">
                    <a:lumMod val="65000"/>
                    <a:lumOff val="35000"/>
                  </a:prstClr>
                </a:solidFill>
                <a:cs typeface="Arial" panose="020B0604020202020204" pitchFamily="34" charset="0"/>
              </a:rPr>
              <a:t> </a:t>
            </a:r>
            <a:r>
              <a:rPr lang="ru-RU" dirty="0" err="1" smtClean="0">
                <a:solidFill>
                  <a:prstClr val="black">
                    <a:lumMod val="65000"/>
                    <a:lumOff val="35000"/>
                  </a:prstClr>
                </a:solidFill>
                <a:cs typeface="Arial" panose="020B0604020202020204" pitchFamily="34" charset="0"/>
              </a:rPr>
              <a:t>Intensity</a:t>
            </a:r>
            <a:r>
              <a:rPr lang="ru-RU" dirty="0" smtClean="0">
                <a:solidFill>
                  <a:prstClr val="black">
                    <a:lumMod val="65000"/>
                    <a:lumOff val="35000"/>
                  </a:prstClr>
                </a:solidFill>
                <a:cs typeface="Arial" panose="020B0604020202020204" pitchFamily="34" charset="0"/>
              </a:rPr>
              <a:t> (оттенок на выбор)</a:t>
            </a:r>
          </a:p>
          <a:p>
            <a:pPr algn="ctr">
              <a:lnSpc>
                <a:spcPct val="90000"/>
              </a:lnSpc>
              <a:spcBef>
                <a:spcPts val="1000"/>
              </a:spcBef>
            </a:pPr>
            <a:endParaRPr lang="ru-RU" dirty="0" smtClean="0">
              <a:solidFill>
                <a:prstClr val="black">
                  <a:lumMod val="65000"/>
                  <a:lumOff val="35000"/>
                </a:prstClr>
              </a:solidFill>
              <a:cs typeface="Arial" panose="020B0604020202020204" pitchFamily="34" charset="0"/>
            </a:endParaRPr>
          </a:p>
          <a:p>
            <a:pPr algn="ctr">
              <a:lnSpc>
                <a:spcPct val="90000"/>
              </a:lnSpc>
              <a:spcBef>
                <a:spcPts val="1000"/>
              </a:spcBef>
            </a:pPr>
            <a:r>
              <a:rPr lang="ru-RU" dirty="0">
                <a:solidFill>
                  <a:prstClr val="black">
                    <a:lumMod val="65000"/>
                    <a:lumOff val="35000"/>
                  </a:prstClr>
                </a:solidFill>
                <a:cs typeface="Arial" panose="020B0604020202020204" pitchFamily="34" charset="0"/>
              </a:rPr>
              <a:t>Тональная основа </a:t>
            </a:r>
            <a:r>
              <a:rPr lang="ru-RU" dirty="0" err="1">
                <a:solidFill>
                  <a:prstClr val="black">
                    <a:lumMod val="65000"/>
                    <a:lumOff val="35000"/>
                  </a:prstClr>
                </a:solidFill>
                <a:cs typeface="Arial" panose="020B0604020202020204" pitchFamily="34" charset="0"/>
              </a:rPr>
              <a:t>The</a:t>
            </a:r>
            <a:r>
              <a:rPr lang="ru-RU" dirty="0">
                <a:solidFill>
                  <a:prstClr val="black">
                    <a:lumMod val="65000"/>
                    <a:lumOff val="35000"/>
                  </a:prstClr>
                </a:solidFill>
                <a:cs typeface="Arial" panose="020B0604020202020204" pitchFamily="34" charset="0"/>
              </a:rPr>
              <a:t> ONE </a:t>
            </a:r>
            <a:r>
              <a:rPr lang="ru-RU" dirty="0" err="1" smtClean="0">
                <a:solidFill>
                  <a:prstClr val="black">
                    <a:lumMod val="65000"/>
                    <a:lumOff val="35000"/>
                  </a:prstClr>
                </a:solidFill>
                <a:cs typeface="Arial" panose="020B0604020202020204" pitchFamily="34" charset="0"/>
              </a:rPr>
              <a:t>IlluSkin</a:t>
            </a:r>
            <a:r>
              <a:rPr lang="ru-RU" dirty="0" smtClean="0">
                <a:solidFill>
                  <a:prstClr val="black">
                    <a:lumMod val="65000"/>
                    <a:lumOff val="35000"/>
                  </a:prstClr>
                </a:solidFill>
                <a:cs typeface="Arial" panose="020B0604020202020204" pitchFamily="34" charset="0"/>
              </a:rPr>
              <a:t> (оттенок на выбор) </a:t>
            </a:r>
            <a:endParaRPr lang="ru-RU" dirty="0">
              <a:solidFill>
                <a:prstClr val="black">
                  <a:lumMod val="65000"/>
                  <a:lumOff val="35000"/>
                </a:prstClr>
              </a:solidFill>
              <a:cs typeface="Arial" panose="020B0604020202020204" pitchFamily="34" charset="0"/>
            </a:endParaRPr>
          </a:p>
        </p:txBody>
      </p:sp>
      <p:sp>
        <p:nvSpPr>
          <p:cNvPr id="20" name="Rectangle 19"/>
          <p:cNvSpPr/>
          <p:nvPr/>
        </p:nvSpPr>
        <p:spPr>
          <a:xfrm>
            <a:off x="574266" y="3979502"/>
            <a:ext cx="1999047" cy="261610"/>
          </a:xfrm>
          <a:prstGeom prst="rect">
            <a:avLst/>
          </a:prstGeom>
        </p:spPr>
        <p:txBody>
          <a:bodyPr wrap="square">
            <a:spAutoFit/>
          </a:bodyPr>
          <a:lstStyle/>
          <a:p>
            <a:pPr algn="ctr"/>
            <a:r>
              <a:rPr lang="ru-RU" sz="1100" dirty="0" smtClean="0">
                <a:solidFill>
                  <a:srgbClr val="595959"/>
                </a:solidFill>
              </a:rPr>
              <a:t>Код 32744</a:t>
            </a:r>
            <a:endParaRPr lang="ru-RU" sz="1100" dirty="0">
              <a:solidFill>
                <a:srgbClr val="595959"/>
              </a:solidFill>
            </a:endParaRPr>
          </a:p>
        </p:txBody>
      </p:sp>
      <p:sp>
        <p:nvSpPr>
          <p:cNvPr id="2" name="Rectangle 1"/>
          <p:cNvSpPr/>
          <p:nvPr/>
        </p:nvSpPr>
        <p:spPr>
          <a:xfrm>
            <a:off x="800805" y="25051"/>
            <a:ext cx="7443055" cy="830997"/>
          </a:xfrm>
          <a:prstGeom prst="rect">
            <a:avLst/>
          </a:prstGeom>
        </p:spPr>
        <p:txBody>
          <a:bodyPr wrap="square">
            <a:spAutoFit/>
          </a:bodyPr>
          <a:lstStyle/>
          <a:p>
            <a:pPr algn="ctr"/>
            <a:r>
              <a:rPr lang="ru-RU" sz="2400" b="1" dirty="0" err="1" smtClean="0">
                <a:solidFill>
                  <a:srgbClr val="595959"/>
                </a:solidFill>
              </a:rPr>
              <a:t>Ультрачерная</a:t>
            </a:r>
            <a:r>
              <a:rPr lang="ru-RU" sz="2400" b="1" dirty="0" smtClean="0">
                <a:solidFill>
                  <a:srgbClr val="595959"/>
                </a:solidFill>
              </a:rPr>
              <a:t> </a:t>
            </a:r>
            <a:r>
              <a:rPr lang="ru-RU" sz="2400" b="1" dirty="0">
                <a:solidFill>
                  <a:srgbClr val="595959"/>
                </a:solidFill>
              </a:rPr>
              <a:t>тушь для ресниц 5-в-1 </a:t>
            </a:r>
            <a:r>
              <a:rPr lang="en-US" sz="2400" b="1" dirty="0">
                <a:solidFill>
                  <a:srgbClr val="595959"/>
                </a:solidFill>
              </a:rPr>
              <a:t>The ONE Wonder Lash Bold Intensity</a:t>
            </a:r>
            <a:endParaRPr lang="ru-RU" sz="2400" b="1" dirty="0" smtClean="0">
              <a:solidFill>
                <a:srgbClr val="595959"/>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109" t="28000" r="45682" b="18801"/>
          <a:stretch/>
        </p:blipFill>
        <p:spPr>
          <a:xfrm>
            <a:off x="899179" y="655726"/>
            <a:ext cx="1224549" cy="3323776"/>
          </a:xfrm>
          <a:prstGeom prst="rect">
            <a:avLst/>
          </a:prstGeom>
        </p:spPr>
      </p:pic>
      <p:sp>
        <p:nvSpPr>
          <p:cNvPr id="9" name="Rectangle 8"/>
          <p:cNvSpPr/>
          <p:nvPr/>
        </p:nvSpPr>
        <p:spPr>
          <a:xfrm>
            <a:off x="1286734" y="4241112"/>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n w="11430"/>
                <a:solidFill>
                  <a:srgbClr val="595959"/>
                </a:solidFill>
                <a:effectLst>
                  <a:outerShdw blurRad="50800" dist="39000" dir="5460000" algn="tl">
                    <a:srgbClr val="000000">
                      <a:alpha val="38000"/>
                    </a:srgbClr>
                  </a:outerShdw>
                </a:effectLst>
              </a:rPr>
              <a:t>9</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774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a:t>
            </a:r>
            <a:r>
              <a:rPr lang="ru-RU" dirty="0" smtClean="0">
                <a:solidFill>
                  <a:prstClr val="black">
                    <a:lumMod val="65000"/>
                    <a:lumOff val="35000"/>
                  </a:prstClr>
                </a:solidFill>
                <a:cs typeface="Arial" panose="020B0604020202020204" pitchFamily="34" charset="0"/>
              </a:rPr>
              <a:t>Какой</a:t>
            </a:r>
            <a:br>
              <a:rPr lang="ru-RU" dirty="0" smtClean="0">
                <a:solidFill>
                  <a:prstClr val="black">
                    <a:lumMod val="65000"/>
                    <a:lumOff val="35000"/>
                  </a:prstClr>
                </a:solidFill>
                <a:cs typeface="Arial" panose="020B0604020202020204" pitchFamily="34" charset="0"/>
              </a:rPr>
            </a:br>
            <a:r>
              <a:rPr lang="ru-RU" b="1" dirty="0" smtClean="0">
                <a:solidFill>
                  <a:srgbClr val="EEECE1">
                    <a:lumMod val="50000"/>
                  </a:srgbClr>
                </a:solidFill>
                <a:cs typeface="Arial" panose="020B0604020202020204" pitchFamily="34" charset="0"/>
              </a:rPr>
              <a:t>продукт для макияжа </a:t>
            </a:r>
            <a:br>
              <a:rPr lang="ru-RU" b="1" dirty="0" smtClean="0">
                <a:solidFill>
                  <a:srgbClr val="EEECE1">
                    <a:lumMod val="50000"/>
                  </a:srgbClr>
                </a:solidFill>
                <a:cs typeface="Arial" panose="020B0604020202020204" pitchFamily="34" charset="0"/>
              </a:rPr>
            </a:br>
            <a:r>
              <a:rPr lang="ru-RU" b="1" dirty="0" smtClean="0">
                <a:solidFill>
                  <a:srgbClr val="EEECE1">
                    <a:lumMod val="50000"/>
                  </a:srgbClr>
                </a:solidFill>
                <a:cs typeface="Arial" panose="020B0604020202020204" pitchFamily="34" charset="0"/>
              </a:rPr>
              <a:t>бренда </a:t>
            </a:r>
            <a:r>
              <a:rPr lang="en-US" b="1" dirty="0" smtClean="0">
                <a:solidFill>
                  <a:srgbClr val="EEECE1">
                    <a:lumMod val="50000"/>
                  </a:srgbClr>
                </a:solidFill>
                <a:cs typeface="Arial" panose="020B0604020202020204" pitchFamily="34" charset="0"/>
              </a:rPr>
              <a:t>The ONE</a:t>
            </a:r>
            <a:r>
              <a:rPr lang="ru-RU" b="1" dirty="0" smtClean="0">
                <a:solidFill>
                  <a:srgbClr val="EEECE1">
                    <a:lumMod val="50000"/>
                  </a:srgbClr>
                </a:solidFill>
                <a:cs typeface="Arial" panose="020B0604020202020204" pitchFamily="34" charset="0"/>
              </a:rPr>
              <a:t> </a:t>
            </a:r>
            <a:br>
              <a:rPr lang="ru-RU" b="1" dirty="0" smtClean="0">
                <a:solidFill>
                  <a:srgbClr val="EEECE1">
                    <a:lumMod val="50000"/>
                  </a:srgbClr>
                </a:solidFill>
                <a:cs typeface="Arial" panose="020B0604020202020204" pitchFamily="34" charset="0"/>
              </a:rPr>
            </a:br>
            <a:r>
              <a:rPr lang="ru-RU" dirty="0" smtClean="0">
                <a:solidFill>
                  <a:prstClr val="black">
                    <a:lumMod val="65000"/>
                    <a:lumOff val="35000"/>
                  </a:prstClr>
                </a:solidFill>
                <a:cs typeface="Arial" panose="020B0604020202020204" pitchFamily="34" charset="0"/>
              </a:rPr>
              <a:t>подчеркнет </a:t>
            </a:r>
            <a:br>
              <a:rPr lang="ru-RU" dirty="0" smtClean="0">
                <a:solidFill>
                  <a:prstClr val="black">
                    <a:lumMod val="65000"/>
                    <a:lumOff val="35000"/>
                  </a:prstClr>
                </a:solidFill>
                <a:cs typeface="Arial" panose="020B0604020202020204" pitchFamily="34" charset="0"/>
              </a:rPr>
            </a:br>
            <a:r>
              <a:rPr lang="ru-RU" sz="3600" b="1" dirty="0" smtClean="0">
                <a:solidFill>
                  <a:srgbClr val="EEECE1">
                    <a:lumMod val="50000"/>
                  </a:srgbClr>
                </a:solidFill>
                <a:cs typeface="Arial" panose="020B0604020202020204" pitchFamily="34" charset="0"/>
              </a:rPr>
              <a:t>красоту ваших глаз в модной гамме?</a:t>
            </a:r>
            <a:endParaRPr lang="ru-RU" dirty="0">
              <a:latin typeface="+mn-lt"/>
            </a:endParaRPr>
          </a:p>
        </p:txBody>
      </p:sp>
    </p:spTree>
    <p:extLst>
      <p:ext uri="{BB962C8B-B14F-4D97-AF65-F5344CB8AC3E}">
        <p14:creationId xmlns:p14="http://schemas.microsoft.com/office/powerpoint/2010/main" val="196656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0"/>
            <a:ext cx="7227006" cy="461665"/>
          </a:xfrm>
          <a:prstGeom prst="rect">
            <a:avLst/>
          </a:prstGeom>
        </p:spPr>
        <p:txBody>
          <a:bodyPr wrap="square">
            <a:spAutoFit/>
          </a:bodyPr>
          <a:lstStyle/>
          <a:p>
            <a:r>
              <a:rPr lang="ru-RU" sz="2400" b="1" dirty="0">
                <a:solidFill>
                  <a:srgbClr val="595959"/>
                </a:solidFill>
              </a:rPr>
              <a:t>Палитра теней для век </a:t>
            </a:r>
            <a:r>
              <a:rPr lang="ru-RU" sz="2400" b="1" dirty="0" err="1">
                <a:solidFill>
                  <a:srgbClr val="595959"/>
                </a:solidFill>
              </a:rPr>
              <a:t>The</a:t>
            </a:r>
            <a:r>
              <a:rPr lang="ru-RU" sz="2400" b="1" dirty="0">
                <a:solidFill>
                  <a:srgbClr val="595959"/>
                </a:solidFill>
              </a:rPr>
              <a:t> ONE </a:t>
            </a:r>
            <a:r>
              <a:rPr lang="ru-RU" sz="2400" b="1" dirty="0" err="1">
                <a:solidFill>
                  <a:srgbClr val="595959"/>
                </a:solidFill>
              </a:rPr>
              <a:t>Bold</a:t>
            </a:r>
            <a:r>
              <a:rPr lang="ru-RU" sz="2400" b="1" dirty="0">
                <a:solidFill>
                  <a:srgbClr val="595959"/>
                </a:solidFill>
              </a:rPr>
              <a:t> </a:t>
            </a:r>
            <a:r>
              <a:rPr lang="ru-RU" sz="2400" b="1" dirty="0" err="1" smtClean="0">
                <a:solidFill>
                  <a:srgbClr val="595959"/>
                </a:solidFill>
              </a:rPr>
              <a:t>Intensity</a:t>
            </a:r>
            <a:endParaRPr lang="en-US" sz="2400" b="1" dirty="0">
              <a:solidFill>
                <a:srgbClr val="948A54"/>
              </a:solidFill>
            </a:endParaRPr>
          </a:p>
        </p:txBody>
      </p:sp>
      <p:pic>
        <p:nvPicPr>
          <p:cNvPr id="2" name="Picture 1"/>
          <p:cNvPicPr>
            <a:picLocks noChangeAspect="1"/>
          </p:cNvPicPr>
          <p:nvPr/>
        </p:nvPicPr>
        <p:blipFill>
          <a:blip r:embed="rId3"/>
          <a:stretch>
            <a:fillRect/>
          </a:stretch>
        </p:blipFill>
        <p:spPr>
          <a:xfrm>
            <a:off x="614345" y="987574"/>
            <a:ext cx="7797499" cy="3616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15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41703" y="5392514"/>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85 - 89</a:t>
            </a:r>
            <a:endParaRPr lang="en-US" sz="1200" b="1" dirty="0">
              <a:solidFill>
                <a:prstClr val="black">
                  <a:lumMod val="65000"/>
                  <a:lumOff val="35000"/>
                </a:prstClr>
              </a:solidFill>
              <a:cs typeface="Arial" panose="020B0604020202020204" pitchFamily="34" charset="0"/>
            </a:endParaRPr>
          </a:p>
        </p:txBody>
      </p:sp>
      <p:sp>
        <p:nvSpPr>
          <p:cNvPr id="13" name="Content Placeholder 3"/>
          <p:cNvSpPr>
            <a:spLocks noGrp="1"/>
          </p:cNvSpPr>
          <p:nvPr>
            <p:ph idx="1"/>
          </p:nvPr>
        </p:nvSpPr>
        <p:spPr>
          <a:xfrm>
            <a:off x="2627784" y="483518"/>
            <a:ext cx="6407894" cy="1890210"/>
          </a:xfrm>
        </p:spPr>
        <p:txBody>
          <a:bodyPr>
            <a:normAutofit/>
          </a:bodyPr>
          <a:lstStyle/>
          <a:p>
            <a:r>
              <a:rPr lang="ru-RU" dirty="0">
                <a:solidFill>
                  <a:srgbClr val="595959"/>
                </a:solidFill>
              </a:rPr>
              <a:t>Новые оттенки  - это отражение трендовых цветов в коллекциях недели моды сезона осень/зима </a:t>
            </a:r>
            <a:r>
              <a:rPr lang="ru-RU" dirty="0" smtClean="0">
                <a:solidFill>
                  <a:srgbClr val="595959"/>
                </a:solidFill>
              </a:rPr>
              <a:t>2016.</a:t>
            </a:r>
            <a:endParaRPr lang="ru-RU" dirty="0" smtClean="0">
              <a:solidFill>
                <a:srgbClr val="595959"/>
              </a:solidFill>
            </a:endParaRPr>
          </a:p>
          <a:p>
            <a:endParaRPr lang="ru-RU" dirty="0" smtClean="0">
              <a:solidFill>
                <a:srgbClr val="595959"/>
              </a:solidFill>
            </a:endParaRPr>
          </a:p>
          <a:p>
            <a:r>
              <a:rPr lang="ru-RU" dirty="0" smtClean="0">
                <a:solidFill>
                  <a:srgbClr val="595959"/>
                </a:solidFill>
              </a:rPr>
              <a:t>Уникальность заключается в возможности смешивать </a:t>
            </a:r>
            <a:r>
              <a:rPr lang="ru-RU" dirty="0" smtClean="0">
                <a:solidFill>
                  <a:srgbClr val="595959"/>
                </a:solidFill>
              </a:rPr>
              <a:t>оттенки.</a:t>
            </a:r>
            <a:endParaRPr lang="ru-RU" dirty="0" smtClean="0">
              <a:solidFill>
                <a:srgbClr val="595959"/>
              </a:solidFill>
            </a:endParaRPr>
          </a:p>
          <a:p>
            <a:endParaRPr lang="ru-RU" dirty="0" smtClean="0">
              <a:solidFill>
                <a:srgbClr val="595959"/>
              </a:solidFill>
            </a:endParaRPr>
          </a:p>
          <a:p>
            <a:r>
              <a:rPr lang="ru-RU" dirty="0" smtClean="0">
                <a:solidFill>
                  <a:srgbClr val="595959"/>
                </a:solidFill>
              </a:rPr>
              <a:t>Обе палитры подходят для лубого цветотипа  - они выгодно подчеркнут естественную красоту </a:t>
            </a:r>
            <a:r>
              <a:rPr lang="ru-RU" dirty="0" smtClean="0">
                <a:solidFill>
                  <a:srgbClr val="595959"/>
                </a:solidFill>
              </a:rPr>
              <a:t>глаз.</a:t>
            </a:r>
            <a:endParaRPr lang="ru-RU" sz="1050" dirty="0">
              <a:solidFill>
                <a:srgbClr val="FF0000"/>
              </a:solidFill>
            </a:endParaRPr>
          </a:p>
        </p:txBody>
      </p:sp>
      <p:sp>
        <p:nvSpPr>
          <p:cNvPr id="20" name="Rectangle 19"/>
          <p:cNvSpPr/>
          <p:nvPr/>
        </p:nvSpPr>
        <p:spPr>
          <a:xfrm>
            <a:off x="899592" y="0"/>
            <a:ext cx="7227006" cy="830997"/>
          </a:xfrm>
          <a:prstGeom prst="rect">
            <a:avLst/>
          </a:prstGeom>
        </p:spPr>
        <p:txBody>
          <a:bodyPr wrap="square">
            <a:spAutoFit/>
          </a:bodyPr>
          <a:lstStyle/>
          <a:p>
            <a:r>
              <a:rPr lang="ru-RU" sz="2400" b="1" dirty="0">
                <a:solidFill>
                  <a:srgbClr val="595959"/>
                </a:solidFill>
              </a:rPr>
              <a:t>Палитра теней для век </a:t>
            </a:r>
            <a:r>
              <a:rPr lang="ru-RU" sz="2400" b="1" dirty="0" err="1">
                <a:solidFill>
                  <a:srgbClr val="595959"/>
                </a:solidFill>
              </a:rPr>
              <a:t>The</a:t>
            </a:r>
            <a:r>
              <a:rPr lang="ru-RU" sz="2400" b="1" dirty="0">
                <a:solidFill>
                  <a:srgbClr val="595959"/>
                </a:solidFill>
              </a:rPr>
              <a:t> ONE </a:t>
            </a:r>
            <a:r>
              <a:rPr lang="ru-RU" sz="2400" b="1" dirty="0" err="1">
                <a:solidFill>
                  <a:srgbClr val="595959"/>
                </a:solidFill>
              </a:rPr>
              <a:t>Bold</a:t>
            </a:r>
            <a:r>
              <a:rPr lang="ru-RU" sz="2400" b="1" dirty="0">
                <a:solidFill>
                  <a:srgbClr val="595959"/>
                </a:solidFill>
              </a:rPr>
              <a:t> </a:t>
            </a:r>
            <a:r>
              <a:rPr lang="ru-RU" sz="2400" b="1" dirty="0" err="1" smtClean="0">
                <a:solidFill>
                  <a:srgbClr val="595959"/>
                </a:solidFill>
              </a:rPr>
              <a:t>Intensity</a:t>
            </a:r>
            <a:r>
              <a:rPr lang="ru-RU" sz="2400" b="1" dirty="0" smtClean="0">
                <a:solidFill>
                  <a:srgbClr val="595959"/>
                </a:solidFill>
              </a:rPr>
              <a:t> </a:t>
            </a:r>
            <a:endParaRPr lang="ru-RU" sz="2400" b="1" dirty="0" smtClean="0">
              <a:solidFill>
                <a:srgbClr val="948A54"/>
              </a:solidFill>
            </a:endParaRPr>
          </a:p>
          <a:p>
            <a:endParaRPr lang="en-US" sz="2400" b="1" dirty="0">
              <a:solidFill>
                <a:srgbClr val="948A54"/>
              </a:solidFill>
            </a:endParaRPr>
          </a:p>
        </p:txBody>
      </p:sp>
      <p:sp>
        <p:nvSpPr>
          <p:cNvPr id="21" name="Content Placeholder 4"/>
          <p:cNvSpPr>
            <a:spLocks noGrp="1"/>
          </p:cNvSpPr>
          <p:nvPr>
            <p:ph idx="10"/>
          </p:nvPr>
        </p:nvSpPr>
        <p:spPr>
          <a:xfrm>
            <a:off x="2655986" y="2493567"/>
            <a:ext cx="3456384" cy="2596998"/>
          </a:xfrm>
        </p:spPr>
        <p:txBody>
          <a:bodyPr/>
          <a:lstStyle/>
          <a:p>
            <a:pPr marL="0" indent="0">
              <a:buNone/>
            </a:pPr>
            <a:r>
              <a:rPr lang="ru-RU" sz="1200" b="1" dirty="0" smtClean="0">
                <a:solidFill>
                  <a:schemeClr val="tx1">
                    <a:lumMod val="65000"/>
                    <a:lumOff val="35000"/>
                  </a:schemeClr>
                </a:solidFill>
                <a:cs typeface="Arial" panose="020B0604020202020204" pitchFamily="34" charset="0"/>
              </a:rPr>
              <a:t>Палитра </a:t>
            </a:r>
            <a:r>
              <a:rPr lang="ru-RU" sz="1200" b="1" dirty="0">
                <a:solidFill>
                  <a:schemeClr val="tx1">
                    <a:lumMod val="65000"/>
                    <a:lumOff val="35000"/>
                  </a:schemeClr>
                </a:solidFill>
                <a:cs typeface="Arial" panose="020B0604020202020204" pitchFamily="34" charset="0"/>
              </a:rPr>
              <a:t>теней для век </a:t>
            </a:r>
            <a:r>
              <a:rPr lang="ru-RU" sz="1200" b="1" dirty="0" err="1">
                <a:solidFill>
                  <a:schemeClr val="tx1">
                    <a:lumMod val="65000"/>
                    <a:lumOff val="35000"/>
                  </a:schemeClr>
                </a:solidFill>
                <a:cs typeface="Arial" panose="020B0604020202020204" pitchFamily="34" charset="0"/>
              </a:rPr>
              <a:t>The</a:t>
            </a:r>
            <a:r>
              <a:rPr lang="ru-RU" sz="1200" b="1" dirty="0">
                <a:solidFill>
                  <a:schemeClr val="tx1">
                    <a:lumMod val="65000"/>
                    <a:lumOff val="35000"/>
                  </a:schemeClr>
                </a:solidFill>
                <a:cs typeface="Arial" panose="020B0604020202020204" pitchFamily="34" charset="0"/>
              </a:rPr>
              <a:t> ONE </a:t>
            </a:r>
            <a:r>
              <a:rPr lang="ru-RU" sz="1200" b="1" dirty="0" err="1">
                <a:solidFill>
                  <a:schemeClr val="tx1">
                    <a:lumMod val="65000"/>
                    <a:lumOff val="35000"/>
                  </a:schemeClr>
                </a:solidFill>
                <a:cs typeface="Arial" panose="020B0604020202020204" pitchFamily="34" charset="0"/>
              </a:rPr>
              <a:t>Bold</a:t>
            </a:r>
            <a:r>
              <a:rPr lang="ru-RU" sz="1200" b="1" dirty="0">
                <a:solidFill>
                  <a:schemeClr val="tx1">
                    <a:lumMod val="65000"/>
                    <a:lumOff val="35000"/>
                  </a:schemeClr>
                </a:solidFill>
                <a:cs typeface="Arial" panose="020B0604020202020204" pitchFamily="34" charset="0"/>
              </a:rPr>
              <a:t> </a:t>
            </a:r>
            <a:r>
              <a:rPr lang="ru-RU" sz="1200" b="1" dirty="0" err="1">
                <a:solidFill>
                  <a:schemeClr val="tx1">
                    <a:lumMod val="65000"/>
                    <a:lumOff val="35000"/>
                  </a:schemeClr>
                </a:solidFill>
                <a:cs typeface="Arial" panose="020B0604020202020204" pitchFamily="34" charset="0"/>
              </a:rPr>
              <a:t>Intensity</a:t>
            </a:r>
            <a:r>
              <a:rPr lang="en-US" sz="1200" b="1" dirty="0" smtClean="0">
                <a:solidFill>
                  <a:schemeClr val="tx1">
                    <a:lumMod val="65000"/>
                    <a:lumOff val="35000"/>
                  </a:schemeClr>
                </a:solidFill>
                <a:cs typeface="Arial" panose="020B0604020202020204" pitchFamily="34" charset="0"/>
              </a:rPr>
              <a:t>– </a:t>
            </a:r>
            <a:r>
              <a:rPr lang="ru-RU" sz="1200" b="1" dirty="0" smtClean="0">
                <a:solidFill>
                  <a:schemeClr val="tx1">
                    <a:lumMod val="65000"/>
                    <a:lumOff val="35000"/>
                  </a:schemeClr>
                </a:solidFill>
                <a:cs typeface="Arial" panose="020B0604020202020204" pitchFamily="34" charset="0"/>
              </a:rPr>
              <a:t> это:</a:t>
            </a:r>
          </a:p>
          <a:p>
            <a:pPr marL="0" indent="0">
              <a:buNone/>
            </a:pPr>
            <a:endParaRPr lang="ru-RU" sz="600" dirty="0" smtClean="0">
              <a:solidFill>
                <a:schemeClr val="tx1">
                  <a:lumMod val="65000"/>
                  <a:lumOff val="35000"/>
                </a:schemeClr>
              </a:solidFill>
              <a:cs typeface="Arial" panose="020B0604020202020204" pitchFamily="34" charset="0"/>
            </a:endParaRPr>
          </a:p>
          <a:p>
            <a:r>
              <a:rPr lang="ru-RU" sz="1200" dirty="0" smtClean="0">
                <a:solidFill>
                  <a:schemeClr val="tx1">
                    <a:lumMod val="65000"/>
                    <a:lumOff val="35000"/>
                  </a:schemeClr>
                </a:solidFill>
                <a:cs typeface="Arial" panose="020B0604020202020204" pitchFamily="34" charset="0"/>
              </a:rPr>
              <a:t>Шелковая  матовая и перламутровая текстура теней.</a:t>
            </a:r>
          </a:p>
          <a:p>
            <a:endParaRPr lang="ru-RU" sz="100" dirty="0">
              <a:solidFill>
                <a:schemeClr val="tx1">
                  <a:lumMod val="65000"/>
                  <a:lumOff val="35000"/>
                </a:schemeClr>
              </a:solidFill>
              <a:cs typeface="Arial" panose="020B0604020202020204" pitchFamily="34" charset="0"/>
            </a:endParaRPr>
          </a:p>
          <a:p>
            <a:r>
              <a:rPr lang="ru-RU" sz="1200" dirty="0" smtClean="0">
                <a:solidFill>
                  <a:schemeClr val="tx1">
                    <a:lumMod val="65000"/>
                    <a:lumOff val="35000"/>
                  </a:schemeClr>
                </a:solidFill>
                <a:cs typeface="Arial" panose="020B0604020202020204" pitchFamily="34" charset="0"/>
              </a:rPr>
              <a:t>В палитре представлено три насыщенных, модных в этом сезоне, оттенка.</a:t>
            </a:r>
          </a:p>
          <a:p>
            <a:pPr marL="0" indent="0">
              <a:buNone/>
            </a:pPr>
            <a:endParaRPr lang="ru-RU" sz="100" dirty="0" smtClean="0">
              <a:solidFill>
                <a:schemeClr val="tx1">
                  <a:lumMod val="65000"/>
                  <a:lumOff val="35000"/>
                </a:schemeClr>
              </a:solidFill>
              <a:cs typeface="Arial" panose="020B0604020202020204" pitchFamily="34" charset="0"/>
            </a:endParaRPr>
          </a:p>
          <a:p>
            <a:r>
              <a:rPr lang="ru-RU" sz="1200" dirty="0" smtClean="0">
                <a:solidFill>
                  <a:schemeClr val="tx1">
                    <a:lumMod val="65000"/>
                    <a:lumOff val="35000"/>
                  </a:schemeClr>
                </a:solidFill>
                <a:cs typeface="Arial" panose="020B0604020202020204" pitchFamily="34" charset="0"/>
              </a:rPr>
              <a:t>Возможно </a:t>
            </a:r>
            <a:r>
              <a:rPr lang="ru-RU" sz="1200" dirty="0">
                <a:solidFill>
                  <a:schemeClr val="tx1">
                    <a:lumMod val="65000"/>
                    <a:lumOff val="35000"/>
                  </a:schemeClr>
                </a:solidFill>
                <a:cs typeface="Arial" panose="020B0604020202020204" pitchFamily="34" charset="0"/>
              </a:rPr>
              <a:t>как сухое, так и влажное нанесение. </a:t>
            </a:r>
            <a:endParaRPr lang="ru-RU" sz="1200" dirty="0" smtClean="0">
              <a:solidFill>
                <a:schemeClr val="tx1">
                  <a:lumMod val="65000"/>
                  <a:lumOff val="35000"/>
                </a:schemeClr>
              </a:solidFill>
              <a:cs typeface="Arial" panose="020B0604020202020204" pitchFamily="34" charset="0"/>
            </a:endParaRPr>
          </a:p>
          <a:p>
            <a:pPr marL="0" indent="0">
              <a:buNone/>
            </a:pPr>
            <a:endParaRPr lang="ru-RU" sz="100" dirty="0">
              <a:solidFill>
                <a:schemeClr val="tx1">
                  <a:lumMod val="65000"/>
                  <a:lumOff val="35000"/>
                </a:schemeClr>
              </a:solidFill>
              <a:cs typeface="Arial" panose="020B0604020202020204" pitchFamily="34" charset="0"/>
            </a:endParaRPr>
          </a:p>
          <a:p>
            <a:r>
              <a:rPr lang="ru-RU" sz="1200" dirty="0" smtClean="0">
                <a:solidFill>
                  <a:schemeClr val="tx1">
                    <a:lumMod val="65000"/>
                    <a:lumOff val="35000"/>
                  </a:schemeClr>
                </a:solidFill>
                <a:cs typeface="Arial" panose="020B0604020202020204" pitchFamily="34" charset="0"/>
              </a:rPr>
              <a:t>В комплект входит двойной </a:t>
            </a:r>
            <a:r>
              <a:rPr lang="ru-RU" sz="1200" dirty="0">
                <a:solidFill>
                  <a:schemeClr val="tx1">
                    <a:lumMod val="65000"/>
                    <a:lumOff val="35000"/>
                  </a:schemeClr>
                </a:solidFill>
                <a:cs typeface="Arial" panose="020B0604020202020204" pitchFamily="34" charset="0"/>
              </a:rPr>
              <a:t>аппликатор и </a:t>
            </a:r>
            <a:r>
              <a:rPr lang="ru-RU" sz="1200" dirty="0" smtClean="0">
                <a:solidFill>
                  <a:schemeClr val="tx1">
                    <a:lumMod val="65000"/>
                    <a:lumOff val="35000"/>
                  </a:schemeClr>
                </a:solidFill>
                <a:cs typeface="Arial" panose="020B0604020202020204" pitchFamily="34" charset="0"/>
              </a:rPr>
              <a:t>зеркальце.</a:t>
            </a:r>
            <a:endParaRPr lang="ru-RU" sz="1200" dirty="0">
              <a:solidFill>
                <a:schemeClr val="tx1">
                  <a:lumMod val="65000"/>
                  <a:lumOff val="35000"/>
                </a:schemeClr>
              </a:solidFill>
              <a:cs typeface="Arial" panose="020B0604020202020204" pitchFamily="34" charset="0"/>
            </a:endParaRPr>
          </a:p>
          <a:p>
            <a:endParaRPr lang="ru-RU" sz="1100" dirty="0">
              <a:solidFill>
                <a:schemeClr val="tx1">
                  <a:lumMod val="65000"/>
                  <a:lumOff val="35000"/>
                </a:schemeClr>
              </a:solidFill>
              <a:cs typeface="Arial" panose="020B0604020202020204" pitchFamily="34" charset="0"/>
            </a:endParaRPr>
          </a:p>
          <a:p>
            <a:endParaRPr lang="ru-RU" sz="100" dirty="0">
              <a:solidFill>
                <a:schemeClr val="tx1">
                  <a:lumMod val="65000"/>
                  <a:lumOff val="35000"/>
                </a:schemeClr>
              </a:solidFill>
              <a:cs typeface="Arial" panose="020B0604020202020204" pitchFamily="34" charset="0"/>
            </a:endParaRPr>
          </a:p>
        </p:txBody>
      </p:sp>
      <p:sp>
        <p:nvSpPr>
          <p:cNvPr id="22" name="Content Placeholder 5"/>
          <p:cNvSpPr txBox="1">
            <a:spLocks/>
          </p:cNvSpPr>
          <p:nvPr/>
        </p:nvSpPr>
        <p:spPr>
          <a:xfrm>
            <a:off x="6173282" y="2490741"/>
            <a:ext cx="2862396" cy="2599824"/>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a:solidFill>
                  <a:prstClr val="black">
                    <a:lumMod val="65000"/>
                    <a:lumOff val="35000"/>
                  </a:prstClr>
                </a:solidFill>
                <a:cs typeface="Arial" panose="020B0604020202020204" pitchFamily="34" charset="0"/>
              </a:rPr>
              <a:t>Рекомендуем приобрести вместе с этим продуктом:</a:t>
            </a:r>
          </a:p>
          <a:p>
            <a:pPr marL="0" lvl="0" indent="0" algn="ctr">
              <a:lnSpc>
                <a:spcPct val="90000"/>
              </a:lnSpc>
              <a:spcBef>
                <a:spcPts val="1000"/>
              </a:spcBef>
              <a:buNone/>
            </a:pPr>
            <a:endParaRPr lang="ru-RU" sz="500" b="1" dirty="0">
              <a:solidFill>
                <a:prstClr val="black">
                  <a:lumMod val="65000"/>
                  <a:lumOff val="35000"/>
                </a:prstClr>
              </a:solidFill>
              <a:cs typeface="Arial" panose="020B0604020202020204" pitchFamily="34" charset="0"/>
            </a:endParaRPr>
          </a:p>
          <a:p>
            <a:pPr marL="171450" lvl="0" indent="-171450">
              <a:lnSpc>
                <a:spcPct val="90000"/>
              </a:lnSpc>
              <a:spcBef>
                <a:spcPts val="1000"/>
              </a:spcBef>
            </a:pPr>
            <a:r>
              <a:rPr lang="ru-RU" dirty="0">
                <a:solidFill>
                  <a:prstClr val="black">
                    <a:lumMod val="65000"/>
                    <a:lumOff val="35000"/>
                  </a:prstClr>
                </a:solidFill>
                <a:cs typeface="Arial" panose="020B0604020202020204" pitchFamily="34" charset="0"/>
              </a:rPr>
              <a:t>Карандаш-подводка для глаз </a:t>
            </a:r>
            <a:r>
              <a:rPr lang="ru-RU" dirty="0" err="1">
                <a:solidFill>
                  <a:prstClr val="black">
                    <a:lumMod val="65000"/>
                    <a:lumOff val="35000"/>
                  </a:prstClr>
                </a:solidFill>
                <a:cs typeface="Arial" panose="020B0604020202020204" pitchFamily="34" charset="0"/>
              </a:rPr>
              <a:t>The</a:t>
            </a:r>
            <a:r>
              <a:rPr lang="ru-RU" dirty="0">
                <a:solidFill>
                  <a:prstClr val="black">
                    <a:lumMod val="65000"/>
                    <a:lumOff val="35000"/>
                  </a:prstClr>
                </a:solidFill>
                <a:cs typeface="Arial" panose="020B0604020202020204" pitchFamily="34" charset="0"/>
              </a:rPr>
              <a:t> </a:t>
            </a:r>
            <a:r>
              <a:rPr lang="ru-RU" dirty="0" smtClean="0">
                <a:solidFill>
                  <a:prstClr val="black">
                    <a:lumMod val="65000"/>
                    <a:lumOff val="35000"/>
                  </a:prstClr>
                </a:solidFill>
                <a:cs typeface="Arial" panose="020B0604020202020204" pitchFamily="34" charset="0"/>
              </a:rPr>
              <a:t>ONE </a:t>
            </a:r>
            <a:r>
              <a:rPr lang="ru-RU" dirty="0" err="1" smtClean="0">
                <a:solidFill>
                  <a:prstClr val="black">
                    <a:lumMod val="65000"/>
                    <a:lumOff val="35000"/>
                  </a:prstClr>
                </a:solidFill>
                <a:cs typeface="Arial" panose="020B0604020202020204" pitchFamily="34" charset="0"/>
              </a:rPr>
              <a:t>High</a:t>
            </a:r>
            <a:r>
              <a:rPr lang="ru-RU" dirty="0" smtClean="0">
                <a:solidFill>
                  <a:prstClr val="black">
                    <a:lumMod val="65000"/>
                    <a:lumOff val="35000"/>
                  </a:prstClr>
                </a:solidFill>
                <a:cs typeface="Arial" panose="020B0604020202020204" pitchFamily="34" charset="0"/>
              </a:rPr>
              <a:t> </a:t>
            </a:r>
            <a:r>
              <a:rPr lang="ru-RU" dirty="0" err="1">
                <a:solidFill>
                  <a:prstClr val="black">
                    <a:lumMod val="65000"/>
                    <a:lumOff val="35000"/>
                  </a:prstClr>
                </a:solidFill>
                <a:cs typeface="Arial" panose="020B0604020202020204" pitchFamily="34" charset="0"/>
              </a:rPr>
              <a:t>Impact</a:t>
            </a:r>
            <a:r>
              <a:rPr lang="ru-RU" dirty="0">
                <a:solidFill>
                  <a:prstClr val="black">
                    <a:lumMod val="65000"/>
                    <a:lumOff val="35000"/>
                  </a:prstClr>
                </a:solidFill>
                <a:cs typeface="Arial" panose="020B0604020202020204" pitchFamily="34" charset="0"/>
              </a:rPr>
              <a:t>(оттенок </a:t>
            </a:r>
            <a:r>
              <a:rPr lang="ru-RU" dirty="0" smtClean="0">
                <a:solidFill>
                  <a:prstClr val="black">
                    <a:lumMod val="65000"/>
                    <a:lumOff val="35000"/>
                  </a:prstClr>
                </a:solidFill>
                <a:cs typeface="Arial" panose="020B0604020202020204" pitchFamily="34" charset="0"/>
              </a:rPr>
              <a:t>на выбор)</a:t>
            </a:r>
          </a:p>
          <a:p>
            <a:pPr marL="0" lvl="0" indent="0">
              <a:lnSpc>
                <a:spcPct val="90000"/>
              </a:lnSpc>
              <a:spcBef>
                <a:spcPts val="1000"/>
              </a:spcBef>
              <a:buNone/>
            </a:pPr>
            <a:endParaRPr lang="ru-RU" sz="600" dirty="0" smtClean="0">
              <a:solidFill>
                <a:prstClr val="black">
                  <a:lumMod val="65000"/>
                  <a:lumOff val="35000"/>
                </a:prstClr>
              </a:solidFill>
              <a:cs typeface="Arial" panose="020B0604020202020204" pitchFamily="34" charset="0"/>
            </a:endParaRPr>
          </a:p>
          <a:p>
            <a:pPr marL="171450" lvl="0" indent="-171450">
              <a:lnSpc>
                <a:spcPct val="90000"/>
              </a:lnSpc>
              <a:spcBef>
                <a:spcPts val="1000"/>
              </a:spcBef>
            </a:pPr>
            <a:r>
              <a:rPr lang="ru-RU" dirty="0" err="1" smtClean="0">
                <a:solidFill>
                  <a:prstClr val="black">
                    <a:lumMod val="65000"/>
                    <a:lumOff val="35000"/>
                  </a:prstClr>
                </a:solidFill>
                <a:cs typeface="Arial" panose="020B0604020202020204" pitchFamily="34" charset="0"/>
              </a:rPr>
              <a:t>Ультрачерная</a:t>
            </a:r>
            <a:r>
              <a:rPr lang="ru-RU" dirty="0" smtClean="0">
                <a:solidFill>
                  <a:prstClr val="black">
                    <a:lumMod val="65000"/>
                    <a:lumOff val="35000"/>
                  </a:prstClr>
                </a:solidFill>
                <a:cs typeface="Arial" panose="020B0604020202020204" pitchFamily="34" charset="0"/>
              </a:rPr>
              <a:t> </a:t>
            </a:r>
            <a:r>
              <a:rPr lang="ru-RU" dirty="0">
                <a:solidFill>
                  <a:prstClr val="black">
                    <a:lumMod val="65000"/>
                    <a:lumOff val="35000"/>
                  </a:prstClr>
                </a:solidFill>
                <a:cs typeface="Arial" panose="020B0604020202020204" pitchFamily="34" charset="0"/>
              </a:rPr>
              <a:t>тушь для ресниц 5-в-1 </a:t>
            </a:r>
            <a:r>
              <a:rPr lang="en-US" dirty="0">
                <a:solidFill>
                  <a:prstClr val="black">
                    <a:lumMod val="65000"/>
                    <a:lumOff val="35000"/>
                  </a:prstClr>
                </a:solidFill>
                <a:cs typeface="Arial" panose="020B0604020202020204" pitchFamily="34" charset="0"/>
              </a:rPr>
              <a:t>The ONE Wonder Lash Bold </a:t>
            </a:r>
            <a:r>
              <a:rPr lang="en-US" dirty="0" smtClean="0">
                <a:solidFill>
                  <a:prstClr val="black">
                    <a:lumMod val="65000"/>
                    <a:lumOff val="35000"/>
                  </a:prstClr>
                </a:solidFill>
                <a:cs typeface="Arial" panose="020B0604020202020204" pitchFamily="34" charset="0"/>
              </a:rPr>
              <a:t>Intensity</a:t>
            </a:r>
            <a:r>
              <a:rPr lang="ru-RU" dirty="0" smtClean="0">
                <a:solidFill>
                  <a:prstClr val="black">
                    <a:lumMod val="65000"/>
                    <a:lumOff val="35000"/>
                  </a:prstClr>
                </a:solidFill>
                <a:cs typeface="Arial" panose="020B0604020202020204" pitchFamily="34" charset="0"/>
              </a:rPr>
              <a:t> (32744)</a:t>
            </a:r>
          </a:p>
        </p:txBody>
      </p:sp>
      <p:sp>
        <p:nvSpPr>
          <p:cNvPr id="11" name="Title 1"/>
          <p:cNvSpPr txBox="1">
            <a:spLocks/>
          </p:cNvSpPr>
          <p:nvPr/>
        </p:nvSpPr>
        <p:spPr>
          <a:xfrm>
            <a:off x="699289" y="4672011"/>
            <a:ext cx="1208847"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8 - 9</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ctangle 15"/>
          <p:cNvSpPr/>
          <p:nvPr/>
        </p:nvSpPr>
        <p:spPr>
          <a:xfrm>
            <a:off x="622656" y="3559820"/>
            <a:ext cx="1972418" cy="461665"/>
          </a:xfrm>
          <a:prstGeom prst="rect">
            <a:avLst/>
          </a:prstGeom>
        </p:spPr>
        <p:txBody>
          <a:bodyPr wrap="square">
            <a:spAutoFit/>
          </a:bodyPr>
          <a:lstStyle/>
          <a:p>
            <a:pPr lvl="0" algn="ctr"/>
            <a:r>
              <a:rPr lang="ru-RU" sz="1200" dirty="0" smtClean="0">
                <a:solidFill>
                  <a:srgbClr val="595959"/>
                </a:solidFill>
              </a:rPr>
              <a:t>Коды</a:t>
            </a:r>
            <a:r>
              <a:rPr lang="en-US" sz="1200" dirty="0" smtClean="0">
                <a:solidFill>
                  <a:srgbClr val="595959"/>
                </a:solidFill>
              </a:rPr>
              <a:t> </a:t>
            </a:r>
            <a:r>
              <a:rPr lang="ru-RU" sz="1200" dirty="0" smtClean="0">
                <a:solidFill>
                  <a:srgbClr val="595959"/>
                </a:solidFill>
              </a:rPr>
              <a:t>32769 - 32770</a:t>
            </a:r>
          </a:p>
          <a:p>
            <a:pPr lvl="0" algn="ctr"/>
            <a:endParaRPr lang="ru-RU" sz="1200" dirty="0">
              <a:solidFill>
                <a:srgbClr val="595959"/>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76" t="28438" r="54200" b="17249"/>
          <a:stretch/>
        </p:blipFill>
        <p:spPr>
          <a:xfrm>
            <a:off x="757753" y="2276911"/>
            <a:ext cx="1611379" cy="1208023"/>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7638" t="11295" r="12201" b="17250"/>
          <a:stretch/>
        </p:blipFill>
        <p:spPr>
          <a:xfrm>
            <a:off x="742473" y="905882"/>
            <a:ext cx="1377153" cy="1296144"/>
          </a:xfrm>
          <a:prstGeom prst="rect">
            <a:avLst/>
          </a:prstGeom>
        </p:spPr>
      </p:pic>
      <p:sp>
        <p:nvSpPr>
          <p:cNvPr id="14" name="Rectangle 13"/>
          <p:cNvSpPr/>
          <p:nvPr/>
        </p:nvSpPr>
        <p:spPr>
          <a:xfrm>
            <a:off x="1508991" y="4437397"/>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smtClean="0">
                <a:ln w="11430"/>
                <a:solidFill>
                  <a:srgbClr val="595959"/>
                </a:solidFill>
                <a:effectLst>
                  <a:outerShdw blurRad="50800" dist="39000" dir="5460000" algn="tl">
                    <a:srgbClr val="000000">
                      <a:alpha val="38000"/>
                    </a:srgbClr>
                  </a:outerShdw>
                </a:effectLst>
              </a:rPr>
              <a:t>10</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386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p:txBody>
          <a:bodyPr/>
          <a:lstStyle/>
          <a:p>
            <a:pPr marL="0" indent="0"/>
            <a:r>
              <a:rPr lang="ru-RU" dirty="0" smtClean="0">
                <a:solidFill>
                  <a:prstClr val="black">
                    <a:lumMod val="65000"/>
                    <a:lumOff val="35000"/>
                  </a:prstClr>
                </a:solidFill>
                <a:latin typeface="+mn-lt"/>
                <a:cs typeface="Arial" panose="020B0604020202020204" pitchFamily="34" charset="0"/>
              </a:rPr>
              <a:t>Какой продукт</a:t>
            </a:r>
            <a:br>
              <a:rPr lang="ru-RU" dirty="0" smtClean="0">
                <a:solidFill>
                  <a:prstClr val="black">
                    <a:lumMod val="65000"/>
                    <a:lumOff val="35000"/>
                  </a:prst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 обеспечит</a:t>
            </a:r>
            <a:r>
              <a:rPr lang="ru-RU" dirty="0">
                <a:solidFill>
                  <a:prstClr val="black">
                    <a:lumMod val="65000"/>
                    <a:lumOff val="35000"/>
                  </a:prstClr>
                </a:solidFill>
                <a:latin typeface="+mn-lt"/>
                <a:cs typeface="Arial" panose="020B0604020202020204" pitchFamily="34" charset="0"/>
              </a:rPr>
              <a:t/>
            </a:r>
            <a:br>
              <a:rPr lang="ru-RU" dirty="0">
                <a:solidFill>
                  <a:prstClr val="black">
                    <a:lumMod val="65000"/>
                    <a:lumOff val="35000"/>
                  </a:prstClr>
                </a:solidFill>
                <a:latin typeface="+mn-lt"/>
                <a:cs typeface="Arial" panose="020B0604020202020204" pitchFamily="34" charset="0"/>
              </a:rPr>
            </a:br>
            <a:r>
              <a:rPr lang="ru-RU" b="1" dirty="0" smtClean="0">
                <a:solidFill>
                  <a:srgbClr val="EEECE1">
                    <a:lumMod val="50000"/>
                  </a:srgbClr>
                </a:solidFill>
                <a:latin typeface="+mn-lt"/>
                <a:cs typeface="Arial" panose="020B0604020202020204" pitchFamily="34" charset="0"/>
              </a:rPr>
              <a:t>упругость и эластичность кожи век? </a:t>
            </a:r>
            <a:endParaRPr lang="ru-RU" dirty="0">
              <a:latin typeface="+mn-lt"/>
            </a:endParaRPr>
          </a:p>
        </p:txBody>
      </p:sp>
    </p:spTree>
    <p:extLst>
      <p:ext uri="{BB962C8B-B14F-4D97-AF65-F5344CB8AC3E}">
        <p14:creationId xmlns:p14="http://schemas.microsoft.com/office/powerpoint/2010/main" val="322822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0745" y="15251"/>
            <a:ext cx="7443055" cy="830997"/>
          </a:xfrm>
          <a:prstGeom prst="rect">
            <a:avLst/>
          </a:prstGeom>
        </p:spPr>
        <p:txBody>
          <a:bodyPr wrap="square">
            <a:spAutoFit/>
          </a:bodyPr>
          <a:lstStyle/>
          <a:p>
            <a:pPr lvl="0" algn="ctr"/>
            <a:r>
              <a:rPr lang="ru-RU" sz="2400" b="1" dirty="0" smtClean="0">
                <a:solidFill>
                  <a:srgbClr val="595959"/>
                </a:solidFill>
              </a:rPr>
              <a:t>Крем-</a:t>
            </a:r>
            <a:r>
              <a:rPr lang="ru-RU" sz="2400" b="1" dirty="0" err="1" smtClean="0">
                <a:solidFill>
                  <a:srgbClr val="595959"/>
                </a:solidFill>
              </a:rPr>
              <a:t>лифтинг</a:t>
            </a:r>
            <a:r>
              <a:rPr lang="ru-RU" sz="2400" b="1" dirty="0" smtClean="0">
                <a:solidFill>
                  <a:srgbClr val="595959"/>
                </a:solidFill>
              </a:rPr>
              <a:t> для кожи вокруг глаз </a:t>
            </a:r>
            <a:r>
              <a:rPr lang="en-US" sz="2400" b="1" dirty="0" err="1" smtClean="0">
                <a:solidFill>
                  <a:srgbClr val="595959"/>
                </a:solidFill>
              </a:rPr>
              <a:t>NovAge</a:t>
            </a:r>
            <a:r>
              <a:rPr lang="en-US" sz="2400" b="1" dirty="0" smtClean="0">
                <a:solidFill>
                  <a:srgbClr val="595959"/>
                </a:solidFill>
              </a:rPr>
              <a:t> </a:t>
            </a:r>
            <a:r>
              <a:rPr lang="en-US" sz="2400" b="1" dirty="0">
                <a:solidFill>
                  <a:srgbClr val="595959"/>
                </a:solidFill>
              </a:rPr>
              <a:t>Ultimate Lift</a:t>
            </a:r>
            <a:endParaRPr lang="ru-RU" sz="2400" b="1" dirty="0">
              <a:solidFill>
                <a:srgbClr val="595959"/>
              </a:solidFill>
            </a:endParaRPr>
          </a:p>
        </p:txBody>
      </p:sp>
      <p:pic>
        <p:nvPicPr>
          <p:cNvPr id="2" name="Picture 1"/>
          <p:cNvPicPr>
            <a:picLocks noChangeAspect="1"/>
          </p:cNvPicPr>
          <p:nvPr/>
        </p:nvPicPr>
        <p:blipFill>
          <a:blip r:embed="rId3"/>
          <a:stretch>
            <a:fillRect/>
          </a:stretch>
        </p:blipFill>
        <p:spPr>
          <a:xfrm>
            <a:off x="57770" y="927895"/>
            <a:ext cx="9086230" cy="4227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202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359883" y="2923300"/>
            <a:ext cx="4451083" cy="59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4170248" y="3731709"/>
            <a:ext cx="4566513" cy="64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331852" y="2259071"/>
            <a:ext cx="4451083" cy="54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4285678" y="1634580"/>
            <a:ext cx="4451083" cy="46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4287970" y="989529"/>
            <a:ext cx="4451084" cy="48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99992" y="796811"/>
            <a:ext cx="4170866" cy="769441"/>
          </a:xfrm>
          <a:prstGeom prst="rect">
            <a:avLst/>
          </a:prstGeom>
          <a:noFill/>
        </p:spPr>
        <p:txBody>
          <a:bodyPr wrap="square" rtlCol="0">
            <a:spAutoFit/>
          </a:bodyPr>
          <a:lstStyle/>
          <a:p>
            <a:r>
              <a:rPr lang="ru-RU" sz="2200" dirty="0" err="1" smtClean="0">
                <a:solidFill>
                  <a:schemeClr val="tx1">
                    <a:lumMod val="65000"/>
                    <a:lumOff val="35000"/>
                  </a:schemeClr>
                </a:solidFill>
                <a:cs typeface="Arial" panose="020B0604020202020204" pitchFamily="34" charset="0"/>
              </a:rPr>
              <a:t>Суперпредложение</a:t>
            </a:r>
            <a:r>
              <a:rPr lang="ru-RU" sz="2200" dirty="0" smtClean="0">
                <a:solidFill>
                  <a:schemeClr val="tx1">
                    <a:lumMod val="65000"/>
                    <a:lumOff val="35000"/>
                  </a:schemeClr>
                </a:solidFill>
                <a:cs typeface="Arial" panose="020B0604020202020204" pitchFamily="34" charset="0"/>
              </a:rPr>
              <a:t> в начале каталога</a:t>
            </a:r>
            <a:endParaRPr lang="ru-RU" sz="2200" dirty="0">
              <a:solidFill>
                <a:schemeClr val="tx1">
                  <a:lumMod val="65000"/>
                  <a:lumOff val="35000"/>
                </a:schemeClr>
              </a:solidFill>
              <a:cs typeface="Arial" panose="020B0604020202020204" pitchFamily="34" charset="0"/>
            </a:endParaRPr>
          </a:p>
        </p:txBody>
      </p:sp>
      <p:sp>
        <p:nvSpPr>
          <p:cNvPr id="13" name="TextBox 12"/>
          <p:cNvSpPr txBox="1"/>
          <p:nvPr/>
        </p:nvSpPr>
        <p:spPr>
          <a:xfrm>
            <a:off x="4489841" y="1696706"/>
            <a:ext cx="3768822" cy="430887"/>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Драйвер каталога</a:t>
            </a:r>
            <a:endParaRPr lang="ru-RU" sz="2200" dirty="0">
              <a:solidFill>
                <a:schemeClr val="tx1">
                  <a:lumMod val="65000"/>
                  <a:lumOff val="35000"/>
                </a:schemeClr>
              </a:solidFill>
              <a:cs typeface="Arial" panose="020B0604020202020204" pitchFamily="34" charset="0"/>
            </a:endParaRPr>
          </a:p>
        </p:txBody>
      </p:sp>
      <p:sp>
        <p:nvSpPr>
          <p:cNvPr id="14" name="TextBox 13"/>
          <p:cNvSpPr txBox="1"/>
          <p:nvPr/>
        </p:nvSpPr>
        <p:spPr>
          <a:xfrm>
            <a:off x="4443931" y="2221764"/>
            <a:ext cx="4226927"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Суперпредложени</a:t>
            </a:r>
            <a:r>
              <a:rPr lang="ru-RU" sz="2200" dirty="0">
                <a:solidFill>
                  <a:schemeClr val="tx1">
                    <a:lumMod val="65000"/>
                    <a:lumOff val="35000"/>
                  </a:schemeClr>
                </a:solidFill>
                <a:cs typeface="Arial" panose="020B0604020202020204" pitchFamily="34" charset="0"/>
              </a:rPr>
              <a:t>е</a:t>
            </a:r>
            <a:r>
              <a:rPr lang="ru-RU" sz="2200" dirty="0" smtClean="0">
                <a:solidFill>
                  <a:schemeClr val="tx1">
                    <a:lumMod val="65000"/>
                    <a:lumOff val="35000"/>
                  </a:schemeClr>
                </a:solidFill>
                <a:cs typeface="Arial" panose="020B0604020202020204" pitchFamily="34" charset="0"/>
              </a:rPr>
              <a:t> в </a:t>
            </a:r>
            <a:r>
              <a:rPr lang="ru-RU" sz="2200" dirty="0">
                <a:solidFill>
                  <a:schemeClr val="tx1">
                    <a:lumMod val="65000"/>
                    <a:lumOff val="35000"/>
                  </a:schemeClr>
                </a:solidFill>
                <a:cs typeface="Arial" panose="020B0604020202020204" pitchFamily="34" charset="0"/>
              </a:rPr>
              <a:t>конце </a:t>
            </a:r>
            <a:r>
              <a:rPr lang="ru-RU" sz="2200" dirty="0" smtClean="0">
                <a:solidFill>
                  <a:schemeClr val="tx1">
                    <a:lumMod val="65000"/>
                    <a:lumOff val="35000"/>
                  </a:schemeClr>
                </a:solidFill>
                <a:cs typeface="Arial" panose="020B0604020202020204" pitchFamily="34" charset="0"/>
              </a:rPr>
              <a:t>каталога</a:t>
            </a:r>
            <a:endParaRPr lang="ru-RU" sz="2200" dirty="0">
              <a:solidFill>
                <a:schemeClr val="tx1">
                  <a:lumMod val="65000"/>
                  <a:lumOff val="35000"/>
                </a:schemeClr>
              </a:solidFill>
              <a:cs typeface="Arial" panose="020B0604020202020204" pitchFamily="34" charset="0"/>
            </a:endParaRPr>
          </a:p>
        </p:txBody>
      </p:sp>
      <p:sp>
        <p:nvSpPr>
          <p:cNvPr id="21" name="TextBox 20"/>
          <p:cNvSpPr txBox="1"/>
          <p:nvPr/>
        </p:nvSpPr>
        <p:spPr>
          <a:xfrm>
            <a:off x="4489841" y="3718678"/>
            <a:ext cx="4032448"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Предложение на задней обложке каталога</a:t>
            </a:r>
            <a:endParaRPr lang="ru-RU" sz="2200" dirty="0">
              <a:solidFill>
                <a:schemeClr val="tx1">
                  <a:lumMod val="65000"/>
                  <a:lumOff val="35000"/>
                </a:schemeClr>
              </a:solidFill>
              <a:cs typeface="Arial" panose="020B0604020202020204" pitchFamily="34" charset="0"/>
            </a:endParaRPr>
          </a:p>
        </p:txBody>
      </p:sp>
      <p:sp>
        <p:nvSpPr>
          <p:cNvPr id="23" name="Rectangle 22"/>
          <p:cNvSpPr/>
          <p:nvPr/>
        </p:nvSpPr>
        <p:spPr>
          <a:xfrm>
            <a:off x="241256" y="119703"/>
            <a:ext cx="7211064"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ФОКУС КАТАЛОГА</a:t>
            </a:r>
            <a:endParaRPr lang="en-US" sz="3800" dirty="0">
              <a:solidFill>
                <a:schemeClr val="tx1">
                  <a:lumMod val="65000"/>
                  <a:lumOff val="35000"/>
                </a:schemeClr>
              </a:solidFill>
              <a:cs typeface="Arial" panose="020B0604020202020204" pitchFamily="34" charset="0"/>
            </a:endParaRPr>
          </a:p>
        </p:txBody>
      </p:sp>
      <p:sp>
        <p:nvSpPr>
          <p:cNvPr id="15" name="TextBox 14"/>
          <p:cNvSpPr txBox="1"/>
          <p:nvPr/>
        </p:nvSpPr>
        <p:spPr>
          <a:xfrm>
            <a:off x="4499992" y="3127167"/>
            <a:ext cx="4388485" cy="430887"/>
          </a:xfrm>
          <a:prstGeom prst="rect">
            <a:avLst/>
          </a:prstGeom>
          <a:noFill/>
        </p:spPr>
        <p:txBody>
          <a:bodyPr wrap="square" rtlCol="0">
            <a:spAutoFit/>
          </a:bodyPr>
          <a:lstStyle/>
          <a:p>
            <a:r>
              <a:rPr lang="ru-RU" sz="2200" dirty="0">
                <a:solidFill>
                  <a:schemeClr val="tx1">
                    <a:lumMod val="65000"/>
                    <a:lumOff val="35000"/>
                  </a:schemeClr>
                </a:solidFill>
                <a:cs typeface="Arial" panose="020B0604020202020204" pitchFamily="34" charset="0"/>
              </a:rPr>
              <a:t>Главные продукты каталога</a:t>
            </a:r>
          </a:p>
        </p:txBody>
      </p:sp>
      <p:pic>
        <p:nvPicPr>
          <p:cNvPr id="16" name="Picture 15"/>
          <p:cNvPicPr>
            <a:picLocks noChangeAspect="1"/>
          </p:cNvPicPr>
          <p:nvPr/>
        </p:nvPicPr>
        <p:blipFill rotWithShape="1">
          <a:blip r:embed="rId8"/>
          <a:srcRect l="50142" t="256"/>
          <a:stretch/>
        </p:blipFill>
        <p:spPr>
          <a:xfrm>
            <a:off x="550182" y="853930"/>
            <a:ext cx="3935802" cy="3634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56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27784" y="843558"/>
            <a:ext cx="6407894" cy="1566174"/>
          </a:xfrm>
        </p:spPr>
        <p:txBody>
          <a:bodyPr>
            <a:noAutofit/>
          </a:bodyPr>
          <a:lstStyle/>
          <a:p>
            <a:pPr>
              <a:spcBef>
                <a:spcPts val="0"/>
              </a:spcBef>
            </a:pPr>
            <a:r>
              <a:rPr lang="ru-RU" dirty="0">
                <a:solidFill>
                  <a:srgbClr val="595959"/>
                </a:solidFill>
              </a:rPr>
              <a:t>Бренд NovAge - это инновационные исследования ученых </a:t>
            </a:r>
            <a:r>
              <a:rPr lang="ru-RU" dirty="0" smtClean="0">
                <a:solidFill>
                  <a:srgbClr val="595959"/>
                </a:solidFill>
              </a:rPr>
              <a:t>Орифлэйм.</a:t>
            </a:r>
          </a:p>
          <a:p>
            <a:pPr>
              <a:spcBef>
                <a:spcPts val="0"/>
              </a:spcBef>
            </a:pPr>
            <a:r>
              <a:rPr lang="ru-RU" dirty="0" smtClean="0">
                <a:solidFill>
                  <a:srgbClr val="595959"/>
                </a:solidFill>
              </a:rPr>
              <a:t>Все </a:t>
            </a:r>
            <a:r>
              <a:rPr lang="ru-RU" dirty="0">
                <a:solidFill>
                  <a:srgbClr val="595959"/>
                </a:solidFill>
              </a:rPr>
              <a:t>серии  содержат натуральный экстракт стволовых клеток растений и запатентованные технологии.</a:t>
            </a:r>
          </a:p>
          <a:p>
            <a:pPr>
              <a:spcBef>
                <a:spcPts val="0"/>
              </a:spcBef>
            </a:pPr>
            <a:r>
              <a:rPr lang="ru-RU" dirty="0">
                <a:solidFill>
                  <a:srgbClr val="595959"/>
                </a:solidFill>
              </a:rPr>
              <a:t>Ученые доказали, что использование специального крема необходимо вследствие физиологических особенностей кожи вокруг глаз.</a:t>
            </a:r>
          </a:p>
          <a:p>
            <a:pPr>
              <a:spcBef>
                <a:spcPts val="0"/>
              </a:spcBef>
            </a:pPr>
            <a:r>
              <a:rPr lang="ru-RU" dirty="0">
                <a:solidFill>
                  <a:srgbClr val="595959"/>
                </a:solidFill>
              </a:rPr>
              <a:t>Рекомендуют наносить средство легкими похлопывающими движениями безымянного пальца руки.</a:t>
            </a:r>
            <a:endParaRPr lang="ru-RU" dirty="0">
              <a:solidFill>
                <a:srgbClr val="595959"/>
              </a:solidFill>
              <a:ea typeface="Calibri" panose="020F0502020204030204" pitchFamily="34" charset="0"/>
              <a:cs typeface="Times New Roman" panose="02020603050405020304" pitchFamily="18" charset="0"/>
            </a:endParaRPr>
          </a:p>
        </p:txBody>
      </p:sp>
      <p:sp>
        <p:nvSpPr>
          <p:cNvPr id="16"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52 -  53</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Content Placeholder 5"/>
          <p:cNvSpPr txBox="1">
            <a:spLocks/>
          </p:cNvSpPr>
          <p:nvPr/>
        </p:nvSpPr>
        <p:spPr>
          <a:xfrm>
            <a:off x="2633472" y="2491335"/>
            <a:ext cx="3213567"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000"/>
              </a:spcBef>
            </a:pPr>
            <a:endParaRPr lang="ru-RU" sz="1100" b="1" dirty="0">
              <a:solidFill>
                <a:schemeClr val="tx1">
                  <a:lumMod val="65000"/>
                  <a:lumOff val="35000"/>
                </a:schemeClr>
              </a:solidFill>
              <a:cs typeface="Arial" panose="020B0604020202020204" pitchFamily="34" charset="0"/>
            </a:endParaRPr>
          </a:p>
        </p:txBody>
      </p:sp>
      <p:sp>
        <p:nvSpPr>
          <p:cNvPr id="18" name="Content Placeholder 4"/>
          <p:cNvSpPr txBox="1">
            <a:spLocks/>
          </p:cNvSpPr>
          <p:nvPr/>
        </p:nvSpPr>
        <p:spPr>
          <a:xfrm>
            <a:off x="5940152" y="2484335"/>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endParaRPr lang="ru-RU" sz="1200" dirty="0">
              <a:solidFill>
                <a:prstClr val="black">
                  <a:lumMod val="65000"/>
                  <a:lumOff val="35000"/>
                </a:prstClr>
              </a:solidFill>
              <a:cs typeface="Arial" panose="020B0604020202020204" pitchFamily="34" charset="0"/>
            </a:endParaRPr>
          </a:p>
        </p:txBody>
      </p:sp>
      <p:sp>
        <p:nvSpPr>
          <p:cNvPr id="20" name="Rectangle 19"/>
          <p:cNvSpPr/>
          <p:nvPr/>
        </p:nvSpPr>
        <p:spPr>
          <a:xfrm>
            <a:off x="700745" y="3619372"/>
            <a:ext cx="1805467" cy="261610"/>
          </a:xfrm>
          <a:prstGeom prst="rect">
            <a:avLst/>
          </a:prstGeom>
        </p:spPr>
        <p:txBody>
          <a:bodyPr wrap="square">
            <a:spAutoFit/>
          </a:bodyPr>
          <a:lstStyle/>
          <a:p>
            <a:pPr algn="ctr"/>
            <a:r>
              <a:rPr lang="ru-RU" sz="1100" dirty="0" smtClean="0">
                <a:solidFill>
                  <a:srgbClr val="595959"/>
                </a:solidFill>
              </a:rPr>
              <a:t>Код  31542</a:t>
            </a:r>
          </a:p>
        </p:txBody>
      </p:sp>
      <p:pic>
        <p:nvPicPr>
          <p:cNvPr id="2050" name="Picture 2" descr="Крем-лифтинг для кожи вокруг глаз NovAge Ultimate Lift"/>
          <p:cNvPicPr>
            <a:picLocks noChangeAspect="1" noChangeArrowheads="1"/>
          </p:cNvPicPr>
          <p:nvPr/>
        </p:nvPicPr>
        <p:blipFill rotWithShape="1">
          <a:blip r:embed="rId3">
            <a:extLst>
              <a:ext uri="{28A0092B-C50C-407E-A947-70E740481C1C}">
                <a14:useLocalDpi xmlns:a14="http://schemas.microsoft.com/office/drawing/2010/main" val="0"/>
              </a:ext>
            </a:extLst>
          </a:blip>
          <a:srcRect l="38695" t="5065" r="34407" b="14240"/>
          <a:stretch/>
        </p:blipFill>
        <p:spPr bwMode="auto">
          <a:xfrm flipH="1">
            <a:off x="1262806" y="930583"/>
            <a:ext cx="860921" cy="25827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0745" y="46573"/>
            <a:ext cx="7443055" cy="830997"/>
          </a:xfrm>
          <a:prstGeom prst="rect">
            <a:avLst/>
          </a:prstGeom>
        </p:spPr>
        <p:txBody>
          <a:bodyPr wrap="square">
            <a:spAutoFit/>
          </a:bodyPr>
          <a:lstStyle/>
          <a:p>
            <a:pPr lvl="0" algn="ctr"/>
            <a:r>
              <a:rPr lang="ru-RU" sz="2400" b="1" dirty="0" smtClean="0">
                <a:solidFill>
                  <a:srgbClr val="595959"/>
                </a:solidFill>
              </a:rPr>
              <a:t>Крем-</a:t>
            </a:r>
            <a:r>
              <a:rPr lang="ru-RU" sz="2400" b="1" dirty="0" err="1" smtClean="0">
                <a:solidFill>
                  <a:srgbClr val="595959"/>
                </a:solidFill>
              </a:rPr>
              <a:t>лифтинг</a:t>
            </a:r>
            <a:r>
              <a:rPr lang="ru-RU" sz="2400" b="1" dirty="0" smtClean="0">
                <a:solidFill>
                  <a:srgbClr val="595959"/>
                </a:solidFill>
              </a:rPr>
              <a:t> для кожи вокруг глаз </a:t>
            </a:r>
            <a:r>
              <a:rPr lang="en-US" sz="2400" b="1" dirty="0" err="1" smtClean="0">
                <a:solidFill>
                  <a:srgbClr val="595959"/>
                </a:solidFill>
              </a:rPr>
              <a:t>NovAge</a:t>
            </a:r>
            <a:r>
              <a:rPr lang="en-US" sz="2400" b="1" dirty="0" smtClean="0">
                <a:solidFill>
                  <a:srgbClr val="595959"/>
                </a:solidFill>
              </a:rPr>
              <a:t> </a:t>
            </a:r>
            <a:r>
              <a:rPr lang="en-US" sz="2400" b="1" dirty="0">
                <a:solidFill>
                  <a:srgbClr val="595959"/>
                </a:solidFill>
              </a:rPr>
              <a:t>Ultimate Lift</a:t>
            </a:r>
            <a:endParaRPr lang="ru-RU" sz="2400" b="1" dirty="0">
              <a:solidFill>
                <a:srgbClr val="595959"/>
              </a:solidFill>
            </a:endParaRPr>
          </a:p>
        </p:txBody>
      </p:sp>
      <p:sp>
        <p:nvSpPr>
          <p:cNvPr id="9" name="Rectangle 1"/>
          <p:cNvSpPr/>
          <p:nvPr/>
        </p:nvSpPr>
        <p:spPr>
          <a:xfrm>
            <a:off x="6119763" y="3032213"/>
            <a:ext cx="2736304" cy="1421928"/>
          </a:xfrm>
          <a:prstGeom prst="rect">
            <a:avLst/>
          </a:prstGeom>
        </p:spPr>
        <p:txBody>
          <a:bodyPr wrap="square">
            <a:spAutoFit/>
          </a:bodyPr>
          <a:lstStyle/>
          <a:p>
            <a:pPr lvl="0" algn="ctr">
              <a:lnSpc>
                <a:spcPct val="90000"/>
              </a:lnSpc>
              <a:spcBef>
                <a:spcPts val="1000"/>
              </a:spcBef>
            </a:pPr>
            <a:r>
              <a:rPr lang="ru-RU" sz="1600" b="1" dirty="0">
                <a:solidFill>
                  <a:prstClr val="black">
                    <a:lumMod val="65000"/>
                    <a:lumOff val="35000"/>
                  </a:prstClr>
                </a:solidFill>
                <a:cs typeface="Arial" panose="020B0604020202020204" pitchFamily="34" charset="0"/>
              </a:rPr>
              <a:t>Для получения заявленного производителем эффекта рекомендуем приобретать все продукты в наборе.</a:t>
            </a:r>
            <a:endParaRPr lang="ru-RU" dirty="0">
              <a:solidFill>
                <a:prstClr val="black">
                  <a:lumMod val="65000"/>
                  <a:lumOff val="35000"/>
                </a:prstClr>
              </a:solidFill>
              <a:cs typeface="Arial" panose="020B0604020202020204" pitchFamily="34" charset="0"/>
            </a:endParaRPr>
          </a:p>
        </p:txBody>
      </p:sp>
      <p:sp>
        <p:nvSpPr>
          <p:cNvPr id="2" name="Прямоугольник 1"/>
          <p:cNvSpPr/>
          <p:nvPr/>
        </p:nvSpPr>
        <p:spPr>
          <a:xfrm>
            <a:off x="2794665" y="2513957"/>
            <a:ext cx="3052373" cy="2308324"/>
          </a:xfrm>
          <a:prstGeom prst="rect">
            <a:avLst/>
          </a:prstGeom>
        </p:spPr>
        <p:txBody>
          <a:bodyPr wrap="square">
            <a:spAutoFit/>
          </a:bodyPr>
          <a:lstStyle/>
          <a:p>
            <a:r>
              <a:rPr lang="ru-RU" sz="1200" b="1" dirty="0" smtClean="0">
                <a:solidFill>
                  <a:srgbClr val="595959"/>
                </a:solidFill>
              </a:rPr>
              <a:t>Крем-</a:t>
            </a:r>
            <a:r>
              <a:rPr lang="ru-RU" sz="1200" b="1" dirty="0" err="1" smtClean="0">
                <a:solidFill>
                  <a:srgbClr val="595959"/>
                </a:solidFill>
              </a:rPr>
              <a:t>лифтинг</a:t>
            </a:r>
            <a:r>
              <a:rPr lang="ru-RU" sz="1200" b="1" dirty="0" smtClean="0">
                <a:solidFill>
                  <a:srgbClr val="595959"/>
                </a:solidFill>
              </a:rPr>
              <a:t> </a:t>
            </a:r>
            <a:r>
              <a:rPr lang="ru-RU" sz="1200" b="1" dirty="0">
                <a:solidFill>
                  <a:srgbClr val="595959"/>
                </a:solidFill>
              </a:rPr>
              <a:t>для кожи вокруг глаз </a:t>
            </a:r>
            <a:r>
              <a:rPr lang="ru-RU" sz="1200" b="1" dirty="0" err="1">
                <a:solidFill>
                  <a:srgbClr val="595959"/>
                </a:solidFill>
              </a:rPr>
              <a:t>NovAge</a:t>
            </a:r>
            <a:r>
              <a:rPr lang="ru-RU" sz="1200" b="1" dirty="0">
                <a:solidFill>
                  <a:srgbClr val="595959"/>
                </a:solidFill>
              </a:rPr>
              <a:t> </a:t>
            </a:r>
            <a:r>
              <a:rPr lang="ru-RU" sz="1200" b="1" dirty="0" err="1">
                <a:solidFill>
                  <a:srgbClr val="595959"/>
                </a:solidFill>
              </a:rPr>
              <a:t>Ultimate</a:t>
            </a:r>
            <a:r>
              <a:rPr lang="ru-RU" sz="1200" b="1" dirty="0">
                <a:solidFill>
                  <a:srgbClr val="595959"/>
                </a:solidFill>
              </a:rPr>
              <a:t> </a:t>
            </a:r>
            <a:endParaRPr lang="ru-RU" sz="1200" b="1" dirty="0" smtClean="0">
              <a:solidFill>
                <a:srgbClr val="595959"/>
              </a:solidFill>
            </a:endParaRPr>
          </a:p>
          <a:p>
            <a:endParaRPr lang="ru-RU" sz="1200" b="1" dirty="0" smtClean="0">
              <a:solidFill>
                <a:srgbClr val="595959"/>
              </a:solidFill>
            </a:endParaRPr>
          </a:p>
          <a:p>
            <a:r>
              <a:rPr lang="ru-RU" sz="1200" dirty="0" smtClean="0">
                <a:solidFill>
                  <a:srgbClr val="595959"/>
                </a:solidFill>
              </a:rPr>
              <a:t>• Мгновенно </a:t>
            </a:r>
            <a:r>
              <a:rPr lang="ru-RU" sz="1200" dirty="0">
                <a:solidFill>
                  <a:srgbClr val="595959"/>
                </a:solidFill>
              </a:rPr>
              <a:t>разглаживает и </a:t>
            </a:r>
            <a:r>
              <a:rPr lang="ru-RU" sz="1200" dirty="0" smtClean="0">
                <a:solidFill>
                  <a:srgbClr val="595959"/>
                </a:solidFill>
              </a:rPr>
              <a:t>за </a:t>
            </a:r>
            <a:r>
              <a:rPr lang="ru-RU" sz="1200" dirty="0">
                <a:solidFill>
                  <a:srgbClr val="595959"/>
                </a:solidFill>
              </a:rPr>
              <a:t>счет содержания кофеина и </a:t>
            </a:r>
            <a:r>
              <a:rPr lang="ru-RU" sz="1200" dirty="0" err="1">
                <a:solidFill>
                  <a:srgbClr val="595959"/>
                </a:solidFill>
              </a:rPr>
              <a:t>гиалуроновой</a:t>
            </a:r>
            <a:r>
              <a:rPr lang="ru-RU" sz="1200" dirty="0">
                <a:solidFill>
                  <a:srgbClr val="595959"/>
                </a:solidFill>
              </a:rPr>
              <a:t> кислоты.</a:t>
            </a:r>
          </a:p>
          <a:p>
            <a:r>
              <a:rPr lang="ru-RU" sz="1200" dirty="0" smtClean="0">
                <a:solidFill>
                  <a:srgbClr val="595959"/>
                </a:solidFill>
              </a:rPr>
              <a:t>• При </a:t>
            </a:r>
            <a:r>
              <a:rPr lang="ru-RU" sz="1200" dirty="0">
                <a:solidFill>
                  <a:srgbClr val="595959"/>
                </a:solidFill>
              </a:rPr>
              <a:t>регулярном применении укрепляет, подтягивает и повышает эластичность кожи вокруг глаз, </a:t>
            </a:r>
            <a:endParaRPr lang="ru-RU" sz="1200" dirty="0" smtClean="0">
              <a:solidFill>
                <a:srgbClr val="595959"/>
              </a:solidFill>
            </a:endParaRPr>
          </a:p>
          <a:p>
            <a:r>
              <a:rPr lang="ru-RU" sz="1200" dirty="0" smtClean="0">
                <a:solidFill>
                  <a:srgbClr val="595959"/>
                </a:solidFill>
              </a:rPr>
              <a:t>• Удобный </a:t>
            </a:r>
            <a:r>
              <a:rPr lang="ru-RU" sz="1200" dirty="0">
                <a:solidFill>
                  <a:srgbClr val="595959"/>
                </a:solidFill>
              </a:rPr>
              <a:t>и гигиеничный дозатор позволяет использовать оптимальное количество средства для 1 применения. </a:t>
            </a:r>
          </a:p>
        </p:txBody>
      </p:sp>
      <p:sp>
        <p:nvSpPr>
          <p:cNvPr id="11" name="Rectangle 10"/>
          <p:cNvSpPr/>
          <p:nvPr/>
        </p:nvSpPr>
        <p:spPr>
          <a:xfrm>
            <a:off x="1433473" y="4026716"/>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smtClean="0">
                <a:ln w="11430"/>
                <a:solidFill>
                  <a:srgbClr val="595959"/>
                </a:solidFill>
                <a:effectLst>
                  <a:outerShdw blurRad="50800" dist="39000" dir="5460000" algn="tl">
                    <a:srgbClr val="000000">
                      <a:alpha val="38000"/>
                    </a:srgbClr>
                  </a:outerShdw>
                </a:effectLst>
              </a:rPr>
              <a:t>27</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1392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a:t>
            </a:r>
            <a:r>
              <a:rPr lang="ru-RU" dirty="0">
                <a:solidFill>
                  <a:prstClr val="black">
                    <a:lumMod val="65000"/>
                    <a:lumOff val="35000"/>
                  </a:prstClr>
                </a:solidFill>
                <a:cs typeface="Arial" panose="020B0604020202020204" pitchFamily="34" charset="0"/>
              </a:rPr>
              <a:t>Какая серия по уходу </a:t>
            </a:r>
            <a:br>
              <a:rPr lang="ru-RU" dirty="0">
                <a:solidFill>
                  <a:prstClr val="black">
                    <a:lumMod val="65000"/>
                    <a:lumOff val="35000"/>
                  </a:prstClr>
                </a:solidFill>
                <a:cs typeface="Arial" panose="020B0604020202020204" pitchFamily="34" charset="0"/>
              </a:rPr>
            </a:br>
            <a:r>
              <a:rPr lang="ru-RU" dirty="0">
                <a:solidFill>
                  <a:prstClr val="black">
                    <a:lumMod val="65000"/>
                    <a:lumOff val="35000"/>
                  </a:prstClr>
                </a:solidFill>
                <a:cs typeface="Arial" panose="020B0604020202020204" pitchFamily="34" charset="0"/>
              </a:rPr>
              <a:t>за</a:t>
            </a:r>
            <a:r>
              <a:rPr lang="ru-RU" dirty="0">
                <a:solidFill>
                  <a:srgbClr val="595959"/>
                </a:solidFill>
                <a:cs typeface="Arial" panose="020B0604020202020204" pitchFamily="34" charset="0"/>
              </a:rPr>
              <a:t> волосами </a:t>
            </a:r>
            <a:r>
              <a:rPr lang="ru-RU" dirty="0" smtClean="0">
                <a:solidFill>
                  <a:srgbClr val="595959"/>
                </a:solidFill>
                <a:cs typeface="Arial" panose="020B0604020202020204" pitchFamily="34" charset="0"/>
              </a:rPr>
              <a:t/>
            </a:r>
            <a:br>
              <a:rPr lang="ru-RU" dirty="0" smtClean="0">
                <a:solidFill>
                  <a:srgbClr val="595959"/>
                </a:solidFill>
                <a:cs typeface="Arial" panose="020B0604020202020204" pitchFamily="34" charset="0"/>
              </a:rPr>
            </a:br>
            <a:r>
              <a:rPr lang="ru-RU" sz="3600" b="1" dirty="0" smtClean="0">
                <a:solidFill>
                  <a:srgbClr val="948A54"/>
                </a:solidFill>
                <a:cs typeface="Arial" panose="020B0604020202020204" pitchFamily="34" charset="0"/>
              </a:rPr>
              <a:t>справится </a:t>
            </a:r>
            <a:r>
              <a:rPr lang="ru-RU" sz="3600" b="1" dirty="0">
                <a:solidFill>
                  <a:srgbClr val="948A54"/>
                </a:solidFill>
                <a:cs typeface="Arial" panose="020B0604020202020204" pitchFamily="34" charset="0"/>
              </a:rPr>
              <a:t>с 5 признаками </a:t>
            </a:r>
            <a:br>
              <a:rPr lang="ru-RU" sz="3600" b="1" dirty="0">
                <a:solidFill>
                  <a:srgbClr val="948A54"/>
                </a:solidFill>
                <a:cs typeface="Arial" panose="020B0604020202020204" pitchFamily="34" charset="0"/>
              </a:rPr>
            </a:br>
            <a:r>
              <a:rPr lang="ru-RU" sz="3600" b="1" dirty="0">
                <a:solidFill>
                  <a:srgbClr val="948A54"/>
                </a:solidFill>
                <a:cs typeface="Arial" panose="020B0604020202020204" pitchFamily="34" charset="0"/>
              </a:rPr>
              <a:t>старения</a:t>
            </a:r>
            <a:r>
              <a:rPr lang="ru-RU" dirty="0">
                <a:solidFill>
                  <a:prstClr val="black">
                    <a:lumMod val="65000"/>
                    <a:lumOff val="35000"/>
                  </a:prstClr>
                </a:solidFill>
                <a:cs typeface="Arial" panose="020B0604020202020204" pitchFamily="34" charset="0"/>
              </a:rPr>
              <a:t>?</a:t>
            </a:r>
            <a:endParaRPr lang="ru-RU" dirty="0">
              <a:latin typeface="+mn-lt"/>
            </a:endParaRPr>
          </a:p>
        </p:txBody>
      </p:sp>
    </p:spTree>
    <p:extLst>
      <p:ext uri="{BB962C8B-B14F-4D97-AF65-F5344CB8AC3E}">
        <p14:creationId xmlns:p14="http://schemas.microsoft.com/office/powerpoint/2010/main" val="193559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049" y="123478"/>
            <a:ext cx="8892479" cy="461665"/>
          </a:xfrm>
          <a:prstGeom prst="rect">
            <a:avLst/>
          </a:prstGeom>
        </p:spPr>
        <p:txBody>
          <a:bodyPr wrap="square">
            <a:spAutoFit/>
          </a:bodyPr>
          <a:lstStyle/>
          <a:p>
            <a:pPr lvl="0"/>
            <a:r>
              <a:rPr lang="ru-RU" sz="2400" b="1" dirty="0" err="1" smtClean="0">
                <a:solidFill>
                  <a:srgbClr val="595959"/>
                </a:solidFill>
              </a:rPr>
              <a:t>Антивозрастная</a:t>
            </a:r>
            <a:r>
              <a:rPr lang="ru-RU" sz="2400" b="1" dirty="0" smtClean="0">
                <a:solidFill>
                  <a:srgbClr val="595959"/>
                </a:solidFill>
              </a:rPr>
              <a:t> серия для волос «Эксперт Плюс»</a:t>
            </a:r>
            <a:endParaRPr lang="ru-RU" sz="2400" b="1" dirty="0">
              <a:solidFill>
                <a:srgbClr val="595959"/>
              </a:solidFill>
            </a:endParaRPr>
          </a:p>
        </p:txBody>
      </p:sp>
      <p:pic>
        <p:nvPicPr>
          <p:cNvPr id="4" name="Picture 3"/>
          <p:cNvPicPr>
            <a:picLocks noChangeAspect="1"/>
          </p:cNvPicPr>
          <p:nvPr/>
        </p:nvPicPr>
        <p:blipFill>
          <a:blip r:embed="rId3"/>
          <a:stretch>
            <a:fillRect/>
          </a:stretch>
        </p:blipFill>
        <p:spPr>
          <a:xfrm>
            <a:off x="611560" y="987574"/>
            <a:ext cx="7923993" cy="3681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072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04106" y="585142"/>
            <a:ext cx="6407894" cy="1842591"/>
          </a:xfrm>
        </p:spPr>
        <p:txBody>
          <a:bodyPr>
            <a:noAutofit/>
          </a:bodyPr>
          <a:lstStyle/>
          <a:p>
            <a:pPr>
              <a:spcBef>
                <a:spcPts val="0"/>
              </a:spcBef>
            </a:pPr>
            <a:r>
              <a:rPr lang="ru-RU" sz="1100" dirty="0" smtClean="0">
                <a:solidFill>
                  <a:srgbClr val="595959"/>
                </a:solidFill>
              </a:rPr>
              <a:t>Не </a:t>
            </a:r>
            <a:r>
              <a:rPr lang="ru-RU" sz="1100" dirty="0">
                <a:solidFill>
                  <a:srgbClr val="595959"/>
                </a:solidFill>
              </a:rPr>
              <a:t>только наше кожа со временем изменяется - стареет, но и наши волосы. Старение  проявляется не только в виде седины, но и в сухости, ломкости, обезвоживании каждого волоса. </a:t>
            </a:r>
            <a:endParaRPr lang="ru-RU" sz="1100" dirty="0" smtClean="0">
              <a:solidFill>
                <a:srgbClr val="595959"/>
              </a:solidFill>
            </a:endParaRPr>
          </a:p>
          <a:p>
            <a:pPr>
              <a:spcBef>
                <a:spcPts val="0"/>
              </a:spcBef>
            </a:pPr>
            <a:r>
              <a:rPr lang="ru-RU" sz="1100" dirty="0">
                <a:solidFill>
                  <a:srgbClr val="595959"/>
                </a:solidFill>
              </a:rPr>
              <a:t>В компании Орифлэйм есть инновационная антивозрастная серия «Эксперт Плюс», которая борется с 5 признаками старения волос:</a:t>
            </a:r>
          </a:p>
          <a:p>
            <a:pPr lvl="1">
              <a:spcBef>
                <a:spcPts val="0"/>
              </a:spcBef>
            </a:pPr>
            <a:r>
              <a:rPr lang="ru-RU" sz="1100" dirty="0" smtClean="0">
                <a:solidFill>
                  <a:srgbClr val="595959"/>
                </a:solidFill>
              </a:rPr>
              <a:t>Сухость </a:t>
            </a:r>
            <a:endParaRPr lang="ru-RU" sz="1100" dirty="0">
              <a:solidFill>
                <a:srgbClr val="595959"/>
              </a:solidFill>
            </a:endParaRPr>
          </a:p>
          <a:p>
            <a:pPr lvl="1">
              <a:spcBef>
                <a:spcPts val="0"/>
              </a:spcBef>
            </a:pPr>
            <a:r>
              <a:rPr lang="ru-RU" sz="1100" dirty="0" smtClean="0">
                <a:solidFill>
                  <a:srgbClr val="595959"/>
                </a:solidFill>
              </a:rPr>
              <a:t>Ломкость </a:t>
            </a:r>
            <a:endParaRPr lang="ru-RU" sz="1100" dirty="0">
              <a:solidFill>
                <a:srgbClr val="595959"/>
              </a:solidFill>
            </a:endParaRPr>
          </a:p>
          <a:p>
            <a:pPr lvl="1">
              <a:spcBef>
                <a:spcPts val="0"/>
              </a:spcBef>
            </a:pPr>
            <a:r>
              <a:rPr lang="ru-RU" sz="1100" dirty="0" smtClean="0">
                <a:solidFill>
                  <a:srgbClr val="595959"/>
                </a:solidFill>
              </a:rPr>
              <a:t>Тусклый </a:t>
            </a:r>
            <a:r>
              <a:rPr lang="ru-RU" sz="1100" dirty="0">
                <a:solidFill>
                  <a:srgbClr val="595959"/>
                </a:solidFill>
              </a:rPr>
              <a:t>цвет </a:t>
            </a:r>
          </a:p>
          <a:p>
            <a:pPr lvl="1">
              <a:spcBef>
                <a:spcPts val="0"/>
              </a:spcBef>
            </a:pPr>
            <a:r>
              <a:rPr lang="ru-RU" sz="1100" dirty="0" smtClean="0">
                <a:solidFill>
                  <a:srgbClr val="595959"/>
                </a:solidFill>
              </a:rPr>
              <a:t>Выпадение</a:t>
            </a:r>
            <a:endParaRPr lang="ru-RU" sz="1100" dirty="0">
              <a:solidFill>
                <a:srgbClr val="595959"/>
              </a:solidFill>
            </a:endParaRPr>
          </a:p>
          <a:p>
            <a:pPr lvl="1">
              <a:spcBef>
                <a:spcPts val="0"/>
              </a:spcBef>
            </a:pPr>
            <a:r>
              <a:rPr lang="ru-RU" sz="1100" dirty="0" smtClean="0">
                <a:solidFill>
                  <a:srgbClr val="595959"/>
                </a:solidFill>
              </a:rPr>
              <a:t>Жесткость</a:t>
            </a:r>
            <a:endParaRPr lang="ru-RU" sz="1100" dirty="0">
              <a:solidFill>
                <a:srgbClr val="595959"/>
              </a:solidFill>
            </a:endParaRPr>
          </a:p>
          <a:p>
            <a:pPr>
              <a:spcBef>
                <a:spcPts val="0"/>
              </a:spcBef>
            </a:pPr>
            <a:endParaRPr lang="ru-RU" sz="1100" dirty="0">
              <a:solidFill>
                <a:srgbClr val="595959"/>
              </a:solidFill>
            </a:endParaRPr>
          </a:p>
        </p:txBody>
      </p:sp>
      <p:sp>
        <p:nvSpPr>
          <p:cNvPr id="16" name="Title 1"/>
          <p:cNvSpPr txBox="1">
            <a:spLocks/>
          </p:cNvSpPr>
          <p:nvPr/>
        </p:nvSpPr>
        <p:spPr>
          <a:xfrm>
            <a:off x="619538" y="4666000"/>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106 - 107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Content Placeholder 5"/>
          <p:cNvSpPr txBox="1">
            <a:spLocks/>
          </p:cNvSpPr>
          <p:nvPr/>
        </p:nvSpPr>
        <p:spPr>
          <a:xfrm>
            <a:off x="2627371" y="2488360"/>
            <a:ext cx="3254030"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0" indent="-285750"/>
            <a:r>
              <a:rPr lang="ru-RU" sz="1200" dirty="0">
                <a:solidFill>
                  <a:prstClr val="black">
                    <a:lumMod val="65000"/>
                    <a:lumOff val="35000"/>
                  </a:prstClr>
                </a:solidFill>
                <a:cs typeface="Arial" panose="020B0604020202020204" pitchFamily="34" charset="0"/>
              </a:rPr>
              <a:t>Все средства серии «Экспресс Плюс» созданы на основе технологии </a:t>
            </a:r>
            <a:r>
              <a:rPr lang="ru-RU" sz="1200" b="1" dirty="0" err="1">
                <a:solidFill>
                  <a:prstClr val="black">
                    <a:lumMod val="65000"/>
                    <a:lumOff val="35000"/>
                  </a:prstClr>
                </a:solidFill>
                <a:cs typeface="Arial" panose="020B0604020202020204" pitchFamily="34" charset="0"/>
              </a:rPr>
              <a:t>TimeResist</a:t>
            </a:r>
            <a:r>
              <a:rPr lang="ru-RU" sz="1200" b="1" dirty="0">
                <a:solidFill>
                  <a:prstClr val="black">
                    <a:lumMod val="65000"/>
                    <a:lumOff val="35000"/>
                  </a:prstClr>
                </a:solidFill>
                <a:cs typeface="Arial" panose="020B0604020202020204" pitchFamily="34" charset="0"/>
              </a:rPr>
              <a:t> с питательными протеинами шелка</a:t>
            </a:r>
            <a:r>
              <a:rPr lang="ru-RU" sz="1200" dirty="0" smtClean="0">
                <a:solidFill>
                  <a:prstClr val="black">
                    <a:lumMod val="65000"/>
                    <a:lumOff val="35000"/>
                  </a:prstClr>
                </a:solidFill>
                <a:cs typeface="Arial" panose="020B0604020202020204" pitchFamily="34" charset="0"/>
              </a:rPr>
              <a:t>.</a:t>
            </a:r>
          </a:p>
          <a:p>
            <a:pPr marL="0" lvl="0" indent="0">
              <a:buNone/>
            </a:pPr>
            <a:endParaRPr lang="ru-RU" sz="200" dirty="0">
              <a:solidFill>
                <a:prstClr val="black">
                  <a:lumMod val="65000"/>
                  <a:lumOff val="35000"/>
                </a:prstClr>
              </a:solidFill>
              <a:cs typeface="Arial" panose="020B0604020202020204" pitchFamily="34" charset="0"/>
            </a:endParaRPr>
          </a:p>
          <a:p>
            <a:pPr marL="0" lvl="0" indent="0">
              <a:buNone/>
            </a:pPr>
            <a:endParaRPr lang="ru-RU" sz="100" dirty="0">
              <a:solidFill>
                <a:prstClr val="black">
                  <a:lumMod val="65000"/>
                  <a:lumOff val="35000"/>
                </a:prstClr>
              </a:solidFill>
              <a:cs typeface="Arial" panose="020B0604020202020204" pitchFamily="34" charset="0"/>
            </a:endParaRPr>
          </a:p>
          <a:p>
            <a:pPr marL="285750" lvl="0" indent="-285750"/>
            <a:r>
              <a:rPr lang="ru-RU" sz="1200" dirty="0">
                <a:solidFill>
                  <a:prstClr val="black">
                    <a:lumMod val="65000"/>
                    <a:lumOff val="35000"/>
                  </a:prstClr>
                </a:solidFill>
                <a:cs typeface="Arial" panose="020B0604020202020204" pitchFamily="34" charset="0"/>
              </a:rPr>
              <a:t>Протеины шелка обволакивают волосяной стержень тончайшей увлажняющей пленкой, улучшают питание волос.</a:t>
            </a:r>
          </a:p>
          <a:p>
            <a:pPr marL="0" lvl="0" indent="0">
              <a:buNone/>
            </a:pPr>
            <a:endParaRPr lang="ru-RU" sz="300" dirty="0">
              <a:solidFill>
                <a:prstClr val="black">
                  <a:lumMod val="65000"/>
                  <a:lumOff val="35000"/>
                </a:prstClr>
              </a:solidFill>
              <a:cs typeface="Arial" panose="020B0604020202020204" pitchFamily="34" charset="0"/>
            </a:endParaRPr>
          </a:p>
          <a:p>
            <a:pPr marL="285750" lvl="0" indent="-285750"/>
            <a:r>
              <a:rPr lang="ru-RU" sz="1200" dirty="0">
                <a:solidFill>
                  <a:prstClr val="black">
                    <a:lumMod val="65000"/>
                    <a:lumOff val="35000"/>
                  </a:prstClr>
                </a:solidFill>
                <a:cs typeface="Arial" panose="020B0604020202020204" pitchFamily="34" charset="0"/>
              </a:rPr>
              <a:t>Дополнительные компоненты: </a:t>
            </a:r>
            <a:r>
              <a:rPr lang="ru-RU" sz="1200" b="1" dirty="0">
                <a:solidFill>
                  <a:prstClr val="black">
                    <a:lumMod val="65000"/>
                    <a:lumOff val="35000"/>
                  </a:prstClr>
                </a:solidFill>
                <a:cs typeface="Arial" panose="020B0604020202020204" pitchFamily="34" charset="0"/>
              </a:rPr>
              <a:t>комплекс6-Gingerol</a:t>
            </a:r>
            <a:r>
              <a:rPr lang="ru-RU" sz="1200" dirty="0">
                <a:solidFill>
                  <a:prstClr val="black">
                    <a:lumMod val="65000"/>
                    <a:lumOff val="35000"/>
                  </a:prstClr>
                </a:solidFill>
                <a:cs typeface="Arial" panose="020B0604020202020204" pitchFamily="34" charset="0"/>
              </a:rPr>
              <a:t> на основе экстракта имбиря и </a:t>
            </a:r>
            <a:r>
              <a:rPr lang="ru-RU" sz="1200" b="1" dirty="0" err="1">
                <a:solidFill>
                  <a:prstClr val="black">
                    <a:lumMod val="65000"/>
                    <a:lumOff val="35000"/>
                  </a:prstClr>
                </a:solidFill>
                <a:cs typeface="Arial" panose="020B0604020202020204" pitchFamily="34" charset="0"/>
              </a:rPr>
              <a:t>керамиды</a:t>
            </a:r>
            <a:r>
              <a:rPr lang="ru-RU" sz="1200" b="1" dirty="0">
                <a:solidFill>
                  <a:prstClr val="black">
                    <a:lumMod val="65000"/>
                    <a:lumOff val="35000"/>
                  </a:prstClr>
                </a:solidFill>
                <a:cs typeface="Arial" panose="020B0604020202020204" pitchFamily="34" charset="0"/>
              </a:rPr>
              <a:t>.</a:t>
            </a:r>
          </a:p>
        </p:txBody>
      </p:sp>
      <p:sp>
        <p:nvSpPr>
          <p:cNvPr id="18" name="Content Placeholder 4"/>
          <p:cNvSpPr txBox="1">
            <a:spLocks/>
          </p:cNvSpPr>
          <p:nvPr/>
        </p:nvSpPr>
        <p:spPr>
          <a:xfrm>
            <a:off x="5926568" y="2488360"/>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p>
          <a:p>
            <a:pPr marL="0" lvl="0" indent="0" algn="ctr">
              <a:buNone/>
            </a:pPr>
            <a:endParaRPr lang="ru-RU" sz="500" b="1" dirty="0">
              <a:solidFill>
                <a:prstClr val="black">
                  <a:lumMod val="65000"/>
                  <a:lumOff val="35000"/>
                </a:prstClr>
              </a:solidFill>
              <a:cs typeface="Arial" panose="020B0604020202020204" pitchFamily="34" charset="0"/>
            </a:endParaRPr>
          </a:p>
          <a:p>
            <a:pPr algn="ctr"/>
            <a:endParaRPr lang="ru-RU" dirty="0">
              <a:solidFill>
                <a:prstClr val="black">
                  <a:lumMod val="65000"/>
                  <a:lumOff val="35000"/>
                </a:prstClr>
              </a:solidFill>
              <a:cs typeface="Arial" panose="020B0604020202020204" pitchFamily="34" charset="0"/>
            </a:endParaRPr>
          </a:p>
          <a:p>
            <a:pPr algn="ctr"/>
            <a:r>
              <a:rPr lang="ru-RU" dirty="0" err="1">
                <a:solidFill>
                  <a:prstClr val="black">
                    <a:lumMod val="65000"/>
                    <a:lumOff val="35000"/>
                  </a:prstClr>
                </a:solidFill>
                <a:cs typeface="Arial" panose="020B0604020202020204" pitchFamily="34" charset="0"/>
              </a:rPr>
              <a:t>Нутрикомплекс</a:t>
            </a:r>
            <a:r>
              <a:rPr lang="ru-RU" dirty="0">
                <a:solidFill>
                  <a:prstClr val="black">
                    <a:lumMod val="65000"/>
                    <a:lumOff val="35000"/>
                  </a:prstClr>
                </a:solidFill>
                <a:cs typeface="Arial" panose="020B0604020202020204" pitchFamily="34" charset="0"/>
              </a:rPr>
              <a:t> для волос и ногтей (23473</a:t>
            </a:r>
            <a:r>
              <a:rPr lang="ru-RU" dirty="0" smtClean="0">
                <a:solidFill>
                  <a:prstClr val="black">
                    <a:lumMod val="65000"/>
                    <a:lumOff val="35000"/>
                  </a:prstClr>
                </a:solidFill>
                <a:cs typeface="Arial" panose="020B0604020202020204" pitchFamily="34" charset="0"/>
              </a:rPr>
              <a:t>)</a:t>
            </a:r>
          </a:p>
          <a:p>
            <a:pPr marL="0" indent="0" algn="ctr">
              <a:buNone/>
            </a:pPr>
            <a:endParaRPr lang="ru-RU" dirty="0">
              <a:solidFill>
                <a:prstClr val="black">
                  <a:lumMod val="65000"/>
                  <a:lumOff val="35000"/>
                </a:prstClr>
              </a:solidFill>
              <a:cs typeface="Arial" panose="020B0604020202020204" pitchFamily="34" charset="0"/>
            </a:endParaRPr>
          </a:p>
          <a:p>
            <a:pPr algn="ctr"/>
            <a:r>
              <a:rPr lang="ru-RU" dirty="0">
                <a:solidFill>
                  <a:prstClr val="black">
                    <a:lumMod val="65000"/>
                    <a:lumOff val="35000"/>
                  </a:prstClr>
                </a:solidFill>
                <a:cs typeface="Arial" panose="020B0604020202020204" pitchFamily="34" charset="0"/>
              </a:rPr>
              <a:t>﻿СС-крем для волос «Эксперт-Уход» (32142)</a:t>
            </a:r>
          </a:p>
          <a:p>
            <a:pPr algn="ctr"/>
            <a:endParaRPr lang="ru-RU" dirty="0" smtClean="0">
              <a:solidFill>
                <a:prstClr val="black">
                  <a:lumMod val="65000"/>
                  <a:lumOff val="35000"/>
                </a:prstClr>
              </a:solidFill>
              <a:cs typeface="Arial" panose="020B0604020202020204" pitchFamily="34" charset="0"/>
            </a:endParaRPr>
          </a:p>
        </p:txBody>
      </p:sp>
      <p:sp>
        <p:nvSpPr>
          <p:cNvPr id="20" name="Rectangle 19"/>
          <p:cNvSpPr/>
          <p:nvPr/>
        </p:nvSpPr>
        <p:spPr>
          <a:xfrm>
            <a:off x="554557" y="3867894"/>
            <a:ext cx="1999047" cy="600164"/>
          </a:xfrm>
          <a:prstGeom prst="rect">
            <a:avLst/>
          </a:prstGeom>
        </p:spPr>
        <p:txBody>
          <a:bodyPr wrap="square">
            <a:spAutoFit/>
          </a:bodyPr>
          <a:lstStyle/>
          <a:p>
            <a:pPr algn="ctr"/>
            <a:r>
              <a:rPr lang="ru-RU" sz="1100" dirty="0" smtClean="0">
                <a:solidFill>
                  <a:srgbClr val="595959"/>
                </a:solidFill>
              </a:rPr>
              <a:t>Сыворотка </a:t>
            </a:r>
          </a:p>
          <a:p>
            <a:pPr algn="ctr"/>
            <a:r>
              <a:rPr lang="ru-RU" sz="1100" dirty="0" smtClean="0">
                <a:solidFill>
                  <a:srgbClr val="595959"/>
                </a:solidFill>
              </a:rPr>
              <a:t>Код 31393</a:t>
            </a:r>
          </a:p>
          <a:p>
            <a:pPr algn="ctr"/>
            <a:endParaRPr lang="ru-RU" sz="1100" dirty="0">
              <a:solidFill>
                <a:srgbClr val="595959"/>
              </a:solidFill>
            </a:endParaRPr>
          </a:p>
        </p:txBody>
      </p:sp>
      <p:sp>
        <p:nvSpPr>
          <p:cNvPr id="10" name="Rectangle 9"/>
          <p:cNvSpPr/>
          <p:nvPr/>
        </p:nvSpPr>
        <p:spPr>
          <a:xfrm>
            <a:off x="432049" y="123477"/>
            <a:ext cx="8892479" cy="461665"/>
          </a:xfrm>
          <a:prstGeom prst="rect">
            <a:avLst/>
          </a:prstGeom>
        </p:spPr>
        <p:txBody>
          <a:bodyPr wrap="square">
            <a:spAutoFit/>
          </a:bodyPr>
          <a:lstStyle/>
          <a:p>
            <a:pPr lvl="0"/>
            <a:r>
              <a:rPr lang="ru-RU" sz="2400" b="1" dirty="0">
                <a:solidFill>
                  <a:srgbClr val="595959"/>
                </a:solidFill>
              </a:rPr>
              <a:t>Антивозрастная серия для волос «Эксперт Плюс»</a:t>
            </a:r>
          </a:p>
        </p:txBody>
      </p:sp>
      <p:sp>
        <p:nvSpPr>
          <p:cNvPr id="3" name="Rectangle 2"/>
          <p:cNvSpPr/>
          <p:nvPr/>
        </p:nvSpPr>
        <p:spPr>
          <a:xfrm>
            <a:off x="819916" y="3045087"/>
            <a:ext cx="1515407" cy="430887"/>
          </a:xfrm>
          <a:prstGeom prst="rect">
            <a:avLst/>
          </a:prstGeom>
        </p:spPr>
        <p:txBody>
          <a:bodyPr wrap="square">
            <a:spAutoFit/>
          </a:bodyPr>
          <a:lstStyle/>
          <a:p>
            <a:pPr lvl="0" algn="ctr"/>
            <a:r>
              <a:rPr lang="ru-RU" sz="1100" dirty="0">
                <a:solidFill>
                  <a:srgbClr val="595959"/>
                </a:solidFill>
              </a:rPr>
              <a:t>Шампунь </a:t>
            </a:r>
          </a:p>
          <a:p>
            <a:pPr lvl="0" algn="ctr"/>
            <a:r>
              <a:rPr lang="ru-RU" sz="1100" dirty="0">
                <a:solidFill>
                  <a:srgbClr val="595959"/>
                </a:solidFill>
              </a:rPr>
              <a:t>Код 31275</a:t>
            </a:r>
          </a:p>
        </p:txBody>
      </p:sp>
      <p:sp>
        <p:nvSpPr>
          <p:cNvPr id="4" name="Rectangle 3"/>
          <p:cNvSpPr/>
          <p:nvPr/>
        </p:nvSpPr>
        <p:spPr>
          <a:xfrm>
            <a:off x="902672" y="3426589"/>
            <a:ext cx="1349896" cy="430887"/>
          </a:xfrm>
          <a:prstGeom prst="rect">
            <a:avLst/>
          </a:prstGeom>
        </p:spPr>
        <p:txBody>
          <a:bodyPr wrap="square">
            <a:spAutoFit/>
          </a:bodyPr>
          <a:lstStyle/>
          <a:p>
            <a:pPr lvl="0" algn="ctr"/>
            <a:r>
              <a:rPr lang="ru-RU" sz="1100" dirty="0" smtClean="0">
                <a:solidFill>
                  <a:srgbClr val="595959"/>
                </a:solidFill>
              </a:rPr>
              <a:t>Кондиционер </a:t>
            </a:r>
            <a:endParaRPr lang="ru-RU" sz="1100" dirty="0">
              <a:solidFill>
                <a:srgbClr val="595959"/>
              </a:solidFill>
            </a:endParaRPr>
          </a:p>
          <a:p>
            <a:pPr lvl="0" algn="ctr"/>
            <a:r>
              <a:rPr lang="ru-RU" sz="1100" dirty="0">
                <a:solidFill>
                  <a:srgbClr val="595959"/>
                </a:solidFill>
              </a:rPr>
              <a:t>Код </a:t>
            </a:r>
            <a:r>
              <a:rPr lang="ru-RU" sz="1100" dirty="0" smtClean="0">
                <a:solidFill>
                  <a:srgbClr val="595959"/>
                </a:solidFill>
              </a:rPr>
              <a:t>31276</a:t>
            </a:r>
            <a:endParaRPr lang="ru-RU" sz="1100" dirty="0">
              <a:solidFill>
                <a:srgbClr val="595959"/>
              </a:solidFill>
            </a:endParaRPr>
          </a:p>
        </p:txBody>
      </p:sp>
      <p:pic>
        <p:nvPicPr>
          <p:cNvPr id="3074" name="Picture 2" descr="Антивозрастной шампунь «Эксперт Плюс»"/>
          <p:cNvPicPr>
            <a:picLocks noChangeAspect="1" noChangeArrowheads="1"/>
          </p:cNvPicPr>
          <p:nvPr/>
        </p:nvPicPr>
        <p:blipFill rotWithShape="1">
          <a:blip r:embed="rId3">
            <a:extLst>
              <a:ext uri="{28A0092B-C50C-407E-A947-70E740481C1C}">
                <a14:useLocalDpi xmlns:a14="http://schemas.microsoft.com/office/drawing/2010/main" val="0"/>
              </a:ext>
            </a:extLst>
          </a:blip>
          <a:srcRect l="33032" t="5065" r="28744" b="14240"/>
          <a:stretch/>
        </p:blipFill>
        <p:spPr bwMode="auto">
          <a:xfrm>
            <a:off x="647982" y="1004373"/>
            <a:ext cx="973419" cy="20549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нтивозрастной кондиционер «Эксперт Плюс»"/>
          <p:cNvPicPr>
            <a:picLocks noChangeAspect="1" noChangeArrowheads="1"/>
          </p:cNvPicPr>
          <p:nvPr/>
        </p:nvPicPr>
        <p:blipFill rotWithShape="1">
          <a:blip r:embed="rId4">
            <a:extLst>
              <a:ext uri="{28A0092B-C50C-407E-A947-70E740481C1C}">
                <a14:useLocalDpi xmlns:a14="http://schemas.microsoft.com/office/drawing/2010/main" val="0"/>
              </a:ext>
            </a:extLst>
          </a:blip>
          <a:srcRect l="34447" t="6481" r="32991" b="14239"/>
          <a:stretch/>
        </p:blipFill>
        <p:spPr bwMode="auto">
          <a:xfrm>
            <a:off x="1445724" y="1036875"/>
            <a:ext cx="834946" cy="20329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Антивозрастная сыворотка-уход «Эксперт Плюс»"/>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47" t="5065" r="34407" b="14240"/>
          <a:stretch/>
        </p:blipFill>
        <p:spPr bwMode="auto">
          <a:xfrm>
            <a:off x="2203714" y="2040259"/>
            <a:ext cx="386774" cy="1002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43608" y="4283654"/>
            <a:ext cx="1974749"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smtClean="0">
                <a:ln w="11430"/>
                <a:solidFill>
                  <a:srgbClr val="595959"/>
                </a:solidFill>
                <a:effectLst>
                  <a:outerShdw blurRad="50800" dist="39000" dir="5460000" algn="tl">
                    <a:srgbClr val="000000">
                      <a:alpha val="38000"/>
                    </a:srgbClr>
                  </a:outerShdw>
                </a:effectLst>
              </a:rPr>
              <a:t>От 6</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5176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0"/>
            <a:ext cx="7632848" cy="677108"/>
          </a:xfrm>
          <a:prstGeom prst="rect">
            <a:avLst/>
          </a:prstGeom>
        </p:spPr>
        <p:txBody>
          <a:bodyPr wrap="square">
            <a:spAutoFit/>
          </a:bodyPr>
          <a:lstStyle/>
          <a:p>
            <a:pPr algn="ctr"/>
            <a:r>
              <a:rPr lang="ru-RU" sz="3800" dirty="0" smtClean="0">
                <a:solidFill>
                  <a:schemeClr val="tx1">
                    <a:lumMod val="65000"/>
                    <a:lumOff val="35000"/>
                  </a:schemeClr>
                </a:solidFill>
                <a:cs typeface="Arial" panose="020B0604020202020204" pitchFamily="34" charset="0"/>
              </a:rPr>
              <a:t>Должен быть в каждом заказе</a:t>
            </a:r>
            <a:endParaRPr lang="en-US" sz="3800" dirty="0">
              <a:solidFill>
                <a:schemeClr val="tx1">
                  <a:lumMod val="65000"/>
                  <a:lumOff val="35000"/>
                </a:schemeClr>
              </a:solidFill>
              <a:cs typeface="Arial" panose="020B0604020202020204" pitchFamily="34" charset="0"/>
            </a:endParaRPr>
          </a:p>
        </p:txBody>
      </p:sp>
      <p:pic>
        <p:nvPicPr>
          <p:cNvPr id="3" name="Picture 2"/>
          <p:cNvPicPr>
            <a:picLocks noChangeAspect="1"/>
          </p:cNvPicPr>
          <p:nvPr/>
        </p:nvPicPr>
        <p:blipFill rotWithShape="1">
          <a:blip r:embed="rId3"/>
          <a:srcRect r="51557"/>
          <a:stretch/>
        </p:blipFill>
        <p:spPr>
          <a:xfrm>
            <a:off x="2699792" y="843558"/>
            <a:ext cx="4104456" cy="3910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96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456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2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031690"/>
            <a:ext cx="7772400" cy="1728192"/>
          </a:xfrm>
        </p:spPr>
        <p:txBody>
          <a:bodyPr/>
          <a:lstStyle/>
          <a:p>
            <a:r>
              <a:rPr lang="ru-RU" dirty="0" smtClean="0">
                <a:solidFill>
                  <a:prstClr val="black">
                    <a:lumMod val="65000"/>
                    <a:lumOff val="35000"/>
                  </a:prstClr>
                </a:solidFill>
                <a:cs typeface="Arial" panose="020B0604020202020204" pitchFamily="34" charset="0"/>
              </a:rPr>
              <a:t/>
            </a:r>
            <a:br>
              <a:rPr lang="ru-RU" dirty="0" smtClean="0">
                <a:solidFill>
                  <a:prstClr val="black">
                    <a:lumMod val="65000"/>
                    <a:lumOff val="35000"/>
                  </a:prstClr>
                </a:solidFill>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Какой</a:t>
            </a:r>
            <a:r>
              <a:rPr lang="ru-RU" dirty="0">
                <a:solidFill>
                  <a:prstClr val="black">
                    <a:lumMod val="65000"/>
                    <a:lumOff val="35000"/>
                  </a:prstClr>
                </a:solidFill>
                <a:cs typeface="Arial" panose="020B0604020202020204" pitchFamily="34" charset="0"/>
              </a:rPr>
              <a:t> </a:t>
            </a:r>
            <a:r>
              <a:rPr lang="ru-RU" b="1" dirty="0" smtClean="0">
                <a:solidFill>
                  <a:srgbClr val="FFCCFF"/>
                </a:solidFill>
                <a:effectLst>
                  <a:outerShdw blurRad="38100" dist="38100" dir="2700000" algn="tl">
                    <a:srgbClr val="000000">
                      <a:alpha val="43137"/>
                    </a:srgbClr>
                  </a:outerShdw>
                </a:effectLst>
                <a:cs typeface="Arial" panose="020B0604020202020204" pitchFamily="34" charset="0"/>
              </a:rPr>
              <a:t> </a:t>
            </a:r>
            <a:br>
              <a:rPr lang="ru-RU" b="1" dirty="0" smtClean="0">
                <a:solidFill>
                  <a:srgbClr val="FFCCFF"/>
                </a:solidFill>
                <a:effectLst>
                  <a:outerShdw blurRad="38100" dist="38100" dir="2700000" algn="tl">
                    <a:srgbClr val="000000">
                      <a:alpha val="43137"/>
                    </a:srgbClr>
                  </a:outerShdw>
                </a:effectLst>
                <a:cs typeface="Arial" panose="020B0604020202020204" pitchFamily="34" charset="0"/>
              </a:rPr>
            </a:br>
            <a:r>
              <a:rPr lang="ru-RU" b="1" dirty="0" smtClean="0">
                <a:solidFill>
                  <a:srgbClr val="FFCCFF"/>
                </a:solidFill>
                <a:effectLst>
                  <a:outerShdw blurRad="38100" dist="38100" dir="2700000" algn="tl">
                    <a:srgbClr val="000000">
                      <a:alpha val="43137"/>
                    </a:srgbClr>
                  </a:outerShdw>
                </a:effectLst>
                <a:cs typeface="Arial" panose="020B0604020202020204" pitchFamily="34" charset="0"/>
              </a:rPr>
              <a:t>уникальный женский аромат</a:t>
            </a:r>
            <a:br>
              <a:rPr lang="ru-RU" b="1" dirty="0" smtClean="0">
                <a:solidFill>
                  <a:srgbClr val="FFCCFF"/>
                </a:solidFill>
                <a:effectLst>
                  <a:outerShdw blurRad="38100" dist="38100" dir="2700000" algn="tl">
                    <a:srgbClr val="000000">
                      <a:alpha val="43137"/>
                    </a:srgbClr>
                  </a:outerShdw>
                </a:effectLst>
                <a:cs typeface="Arial" panose="020B0604020202020204" pitchFamily="34" charset="0"/>
              </a:rPr>
            </a:br>
            <a:r>
              <a:rPr lang="ru-RU" b="1" dirty="0" smtClean="0">
                <a:solidFill>
                  <a:srgbClr val="FFCCFF"/>
                </a:solidFill>
                <a:effectLst>
                  <a:outerShdw blurRad="38100" dist="38100" dir="2700000" algn="tl">
                    <a:srgbClr val="000000">
                      <a:alpha val="43137"/>
                    </a:srgbClr>
                  </a:outerShdw>
                </a:effectLst>
                <a:cs typeface="Arial" panose="020B0604020202020204" pitchFamily="34" charset="0"/>
              </a:rPr>
              <a:t> </a:t>
            </a:r>
            <a:r>
              <a:rPr lang="ru-RU" dirty="0" smtClean="0">
                <a:solidFill>
                  <a:schemeClr val="tx1">
                    <a:lumMod val="65000"/>
                    <a:lumOff val="35000"/>
                  </a:schemeClr>
                </a:solidFill>
                <a:latin typeface="+mn-lt"/>
                <a:cs typeface="Arial" panose="020B0604020202020204" pitchFamily="34" charset="0"/>
              </a:rPr>
              <a:t> появится в текущем каталоге?</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85325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5828" y="178711"/>
            <a:ext cx="4153125" cy="400110"/>
          </a:xfrm>
          <a:prstGeom prst="rect">
            <a:avLst/>
          </a:prstGeom>
        </p:spPr>
        <p:txBody>
          <a:bodyPr wrap="none">
            <a:spAutoFit/>
          </a:bodyPr>
          <a:lstStyle/>
          <a:p>
            <a:r>
              <a:rPr lang="ru-RU" sz="2000" b="1" dirty="0" smtClean="0">
                <a:solidFill>
                  <a:prstClr val="black">
                    <a:lumMod val="65000"/>
                    <a:lumOff val="35000"/>
                  </a:prstClr>
                </a:solidFill>
                <a:cs typeface="Arial" panose="020B0604020202020204" pitchFamily="34" charset="0"/>
              </a:rPr>
              <a:t>Парфюмерная </a:t>
            </a:r>
            <a:r>
              <a:rPr lang="ru-RU" sz="2000" b="1" dirty="0">
                <a:solidFill>
                  <a:prstClr val="black">
                    <a:lumMod val="65000"/>
                    <a:lumOff val="35000"/>
                  </a:prstClr>
                </a:solidFill>
                <a:cs typeface="Arial" panose="020B0604020202020204" pitchFamily="34" charset="0"/>
              </a:rPr>
              <a:t>вода </a:t>
            </a:r>
            <a:r>
              <a:rPr lang="ru-RU" sz="2000" b="1" dirty="0" err="1">
                <a:solidFill>
                  <a:prstClr val="black">
                    <a:lumMod val="65000"/>
                    <a:lumOff val="35000"/>
                  </a:prstClr>
                </a:solidFill>
                <a:cs typeface="Arial" panose="020B0604020202020204" pitchFamily="34" charset="0"/>
              </a:rPr>
              <a:t>My</a:t>
            </a:r>
            <a:r>
              <a:rPr lang="ru-RU" sz="2000" b="1" dirty="0">
                <a:solidFill>
                  <a:prstClr val="black">
                    <a:lumMod val="65000"/>
                    <a:lumOff val="35000"/>
                  </a:prstClr>
                </a:solidFill>
                <a:cs typeface="Arial" panose="020B0604020202020204" pitchFamily="34" charset="0"/>
              </a:rPr>
              <a:t> </a:t>
            </a:r>
            <a:r>
              <a:rPr lang="ru-RU" sz="2000" b="1" dirty="0" err="1">
                <a:solidFill>
                  <a:prstClr val="black">
                    <a:lumMod val="65000"/>
                    <a:lumOff val="35000"/>
                  </a:prstClr>
                </a:solidFill>
                <a:cs typeface="Arial" panose="020B0604020202020204" pitchFamily="34" charset="0"/>
              </a:rPr>
              <a:t>Destiny</a:t>
            </a:r>
            <a:endParaRPr lang="ru-RU" sz="3200" b="1" dirty="0"/>
          </a:p>
        </p:txBody>
      </p:sp>
      <p:pic>
        <p:nvPicPr>
          <p:cNvPr id="2" name="Picture 1"/>
          <p:cNvPicPr>
            <a:picLocks noChangeAspect="1"/>
          </p:cNvPicPr>
          <p:nvPr/>
        </p:nvPicPr>
        <p:blipFill>
          <a:blip r:embed="rId3"/>
          <a:stretch>
            <a:fillRect/>
          </a:stretch>
        </p:blipFill>
        <p:spPr>
          <a:xfrm>
            <a:off x="3995936" y="771550"/>
            <a:ext cx="4752488" cy="219351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95536" y="2499742"/>
            <a:ext cx="5050405" cy="2357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59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19" y="480008"/>
            <a:ext cx="1811087" cy="332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12"/>
          <p:cNvSpPr>
            <a:spLocks noGrp="1"/>
          </p:cNvSpPr>
          <p:nvPr>
            <p:ph idx="1"/>
          </p:nvPr>
        </p:nvSpPr>
        <p:spPr>
          <a:xfrm>
            <a:off x="2698915" y="771550"/>
            <a:ext cx="6219038" cy="1694745"/>
          </a:xfrm>
        </p:spPr>
        <p:txBody>
          <a:bodyPr>
            <a:normAutofit/>
          </a:bodyPr>
          <a:lstStyle/>
          <a:p>
            <a:pPr lvl="0"/>
            <a:r>
              <a:rPr lang="ru-RU" sz="1200" dirty="0" smtClean="0">
                <a:solidFill>
                  <a:srgbClr val="595959"/>
                </a:solidFill>
              </a:rPr>
              <a:t>Каждая </a:t>
            </a:r>
            <a:r>
              <a:rPr lang="ru-RU" sz="1200" dirty="0">
                <a:solidFill>
                  <a:srgbClr val="595959"/>
                </a:solidFill>
              </a:rPr>
              <a:t>бутылочка изготавливается индивидуально при помощи специальной технологии, где в расплавленную массу стекла вводится пигмент насыщенного зеленого оттенка – оттенка турмалина. Каждый получившийся завиток цвета неповторим. Именно это делает парфюм единственным в своем роде</a:t>
            </a:r>
            <a:r>
              <a:rPr lang="ru-RU" sz="1200" dirty="0" smtClean="0">
                <a:solidFill>
                  <a:srgbClr val="595959"/>
                </a:solidFill>
              </a:rPr>
              <a:t>.</a:t>
            </a:r>
            <a:endParaRPr lang="en-US" sz="1200" dirty="0" smtClean="0">
              <a:solidFill>
                <a:srgbClr val="595959"/>
              </a:solidFill>
            </a:endParaRPr>
          </a:p>
          <a:p>
            <a:pPr lvl="0"/>
            <a:r>
              <a:rPr lang="ru-RU" sz="1200" dirty="0" smtClean="0">
                <a:solidFill>
                  <a:srgbClr val="595959"/>
                </a:solidFill>
              </a:rPr>
              <a:t>Орифлэйм </a:t>
            </a:r>
            <a:r>
              <a:rPr lang="ru-RU" sz="1200" dirty="0">
                <a:solidFill>
                  <a:srgbClr val="595959"/>
                </a:solidFill>
              </a:rPr>
              <a:t>– первая компания, представившая на парфюмерном рынке концепцию флаконов, каждый из которых является эксклюзивным.</a:t>
            </a:r>
          </a:p>
          <a:p>
            <a:pPr lvl="0"/>
            <a:r>
              <a:rPr lang="ru-RU" sz="1200" dirty="0">
                <a:solidFill>
                  <a:srgbClr val="595959"/>
                </a:solidFill>
              </a:rPr>
              <a:t>Аромат отличает неповторимая композиция, которая отражает модные тенденции и сочетает фруктовые, зеленые и шипровые ноты.</a:t>
            </a:r>
          </a:p>
        </p:txBody>
      </p:sp>
      <p:sp>
        <p:nvSpPr>
          <p:cNvPr id="26" name="Title 1"/>
          <p:cNvSpPr txBox="1">
            <a:spLocks/>
          </p:cNvSpPr>
          <p:nvPr/>
        </p:nvSpPr>
        <p:spPr>
          <a:xfrm>
            <a:off x="649520" y="4732798"/>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2 - 5</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Content Placeholder 14"/>
          <p:cNvSpPr txBox="1">
            <a:spLocks/>
          </p:cNvSpPr>
          <p:nvPr/>
        </p:nvSpPr>
        <p:spPr>
          <a:xfrm>
            <a:off x="6228185" y="2571750"/>
            <a:ext cx="2762654" cy="244827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Описание аромата: </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Тип аромата: </a:t>
            </a:r>
            <a:r>
              <a:rPr lang="ru-RU" dirty="0" err="1">
                <a:solidFill>
                  <a:prstClr val="black">
                    <a:lumMod val="65000"/>
                    <a:lumOff val="35000"/>
                  </a:prstClr>
                </a:solidFill>
                <a:cs typeface="Arial" panose="020B0604020202020204" pitchFamily="34" charset="0"/>
              </a:rPr>
              <a:t>шипровый</a:t>
            </a:r>
            <a:r>
              <a:rPr lang="ru-RU" dirty="0">
                <a:solidFill>
                  <a:prstClr val="black">
                    <a:lumMod val="65000"/>
                    <a:lumOff val="35000"/>
                  </a:prstClr>
                </a:solidFill>
                <a:cs typeface="Arial" panose="020B0604020202020204" pitchFamily="34" charset="0"/>
              </a:rPr>
              <a:t>, фруктовый, зеленый</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Верхние ноты: </a:t>
            </a:r>
            <a:r>
              <a:rPr lang="ru-RU" dirty="0">
                <a:solidFill>
                  <a:prstClr val="black">
                    <a:lumMod val="65000"/>
                    <a:lumOff val="35000"/>
                  </a:prstClr>
                </a:solidFill>
                <a:cs typeface="Arial" panose="020B0604020202020204" pitchFamily="34" charset="0"/>
              </a:rPr>
              <a:t>грейпфрут, черника</a:t>
            </a:r>
            <a:r>
              <a:rPr lang="ru-RU" b="1" dirty="0">
                <a:solidFill>
                  <a:prstClr val="black">
                    <a:lumMod val="65000"/>
                    <a:lumOff val="35000"/>
                  </a:prstClr>
                </a:solidFill>
                <a:cs typeface="Arial" panose="020B0604020202020204" pitchFamily="34" charset="0"/>
              </a:rPr>
              <a:t>, лотос</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Сердце: пион, </a:t>
            </a:r>
            <a:r>
              <a:rPr lang="ru-RU" dirty="0">
                <a:solidFill>
                  <a:prstClr val="black">
                    <a:lumMod val="65000"/>
                    <a:lumOff val="35000"/>
                  </a:prstClr>
                </a:solidFill>
                <a:cs typeface="Arial" panose="020B0604020202020204" pitchFamily="34" charset="0"/>
              </a:rPr>
              <a:t>цветок апельсина, абрикос</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Шлейф: </a:t>
            </a:r>
            <a:r>
              <a:rPr lang="ru-RU" dirty="0">
                <a:solidFill>
                  <a:prstClr val="black">
                    <a:lumMod val="65000"/>
                    <a:lumOff val="35000"/>
                  </a:prstClr>
                </a:solidFill>
                <a:cs typeface="Arial" panose="020B0604020202020204" pitchFamily="34" charset="0"/>
              </a:rPr>
              <a:t>пачули, гелиотроп, ваниль</a:t>
            </a:r>
          </a:p>
        </p:txBody>
      </p:sp>
      <p:sp>
        <p:nvSpPr>
          <p:cNvPr id="4" name="Rectangle 3"/>
          <p:cNvSpPr/>
          <p:nvPr/>
        </p:nvSpPr>
        <p:spPr>
          <a:xfrm>
            <a:off x="289661" y="3548722"/>
            <a:ext cx="2329038" cy="1107996"/>
          </a:xfrm>
          <a:prstGeom prst="rect">
            <a:avLst/>
          </a:prstGeom>
        </p:spPr>
        <p:txBody>
          <a:bodyPr wrap="square">
            <a:spAutoFit/>
          </a:bodyPr>
          <a:lstStyle/>
          <a:p>
            <a:pPr lvl="0" algn="ctr"/>
            <a:r>
              <a:rPr lang="ru-RU" sz="1100" dirty="0" smtClean="0">
                <a:solidFill>
                  <a:srgbClr val="595959"/>
                </a:solidFill>
              </a:rPr>
              <a:t>Код 32535</a:t>
            </a:r>
          </a:p>
          <a:p>
            <a:pPr lvl="0" algn="ctr"/>
            <a:endParaRPr lang="ru-RU" sz="1100" dirty="0">
              <a:solidFill>
                <a:srgbClr val="595959"/>
              </a:solidFill>
            </a:endParaRPr>
          </a:p>
          <a:p>
            <a:pPr lvl="0" algn="ctr"/>
            <a:r>
              <a:rPr lang="ru-RU" sz="1100" dirty="0">
                <a:solidFill>
                  <a:srgbClr val="595959"/>
                </a:solidFill>
              </a:rPr>
              <a:t>Спец. </a:t>
            </a:r>
            <a:r>
              <a:rPr lang="ru-RU" sz="1100" dirty="0" smtClean="0">
                <a:solidFill>
                  <a:srgbClr val="595959"/>
                </a:solidFill>
              </a:rPr>
              <a:t>код</a:t>
            </a:r>
            <a:endParaRPr lang="ru-RU" sz="1100" dirty="0">
              <a:solidFill>
                <a:srgbClr val="595959"/>
              </a:solidFill>
            </a:endParaRPr>
          </a:p>
          <a:p>
            <a:pPr lvl="0" algn="ctr"/>
            <a:r>
              <a:rPr lang="ru-RU" sz="1100" dirty="0">
                <a:solidFill>
                  <a:srgbClr val="595959"/>
                </a:solidFill>
              </a:rPr>
              <a:t>для участников акции </a:t>
            </a:r>
            <a:endParaRPr lang="ru-RU" sz="1100" dirty="0" smtClean="0">
              <a:solidFill>
                <a:srgbClr val="595959"/>
              </a:solidFill>
            </a:endParaRPr>
          </a:p>
          <a:p>
            <a:pPr lvl="0" algn="ctr"/>
            <a:r>
              <a:rPr lang="ru-RU" sz="1100" dirty="0" smtClean="0">
                <a:solidFill>
                  <a:srgbClr val="595959"/>
                </a:solidFill>
              </a:rPr>
              <a:t>530535</a:t>
            </a:r>
            <a:endParaRPr lang="ru-RU" sz="1100" dirty="0">
              <a:solidFill>
                <a:srgbClr val="595959"/>
              </a:solidFill>
            </a:endParaRPr>
          </a:p>
          <a:p>
            <a:pPr lvl="0" algn="ctr"/>
            <a:endParaRPr lang="ru-RU" sz="1100" dirty="0">
              <a:solidFill>
                <a:srgbClr val="595959"/>
              </a:solidFill>
            </a:endParaRPr>
          </a:p>
        </p:txBody>
      </p:sp>
      <p:sp>
        <p:nvSpPr>
          <p:cNvPr id="2" name="Rectangle 1"/>
          <p:cNvSpPr/>
          <p:nvPr/>
        </p:nvSpPr>
        <p:spPr>
          <a:xfrm>
            <a:off x="985828" y="178711"/>
            <a:ext cx="4153125" cy="400110"/>
          </a:xfrm>
          <a:prstGeom prst="rect">
            <a:avLst/>
          </a:prstGeom>
        </p:spPr>
        <p:txBody>
          <a:bodyPr wrap="none">
            <a:spAutoFit/>
          </a:bodyPr>
          <a:lstStyle/>
          <a:p>
            <a:r>
              <a:rPr lang="ru-RU" sz="2000" b="1" dirty="0" smtClean="0">
                <a:solidFill>
                  <a:prstClr val="black">
                    <a:lumMod val="65000"/>
                    <a:lumOff val="35000"/>
                  </a:prstClr>
                </a:solidFill>
                <a:cs typeface="Arial" panose="020B0604020202020204" pitchFamily="34" charset="0"/>
              </a:rPr>
              <a:t>Парфюмерная </a:t>
            </a:r>
            <a:r>
              <a:rPr lang="ru-RU" sz="2000" b="1" dirty="0">
                <a:solidFill>
                  <a:prstClr val="black">
                    <a:lumMod val="65000"/>
                    <a:lumOff val="35000"/>
                  </a:prstClr>
                </a:solidFill>
                <a:cs typeface="Arial" panose="020B0604020202020204" pitchFamily="34" charset="0"/>
              </a:rPr>
              <a:t>вода </a:t>
            </a:r>
            <a:r>
              <a:rPr lang="ru-RU" sz="2000" b="1" dirty="0" err="1">
                <a:solidFill>
                  <a:prstClr val="black">
                    <a:lumMod val="65000"/>
                    <a:lumOff val="35000"/>
                  </a:prstClr>
                </a:solidFill>
                <a:cs typeface="Arial" panose="020B0604020202020204" pitchFamily="34" charset="0"/>
              </a:rPr>
              <a:t>My</a:t>
            </a:r>
            <a:r>
              <a:rPr lang="ru-RU" sz="2000" b="1" dirty="0">
                <a:solidFill>
                  <a:prstClr val="black">
                    <a:lumMod val="65000"/>
                    <a:lumOff val="35000"/>
                  </a:prstClr>
                </a:solidFill>
                <a:cs typeface="Arial" panose="020B0604020202020204" pitchFamily="34" charset="0"/>
              </a:rPr>
              <a:t> </a:t>
            </a:r>
            <a:r>
              <a:rPr lang="ru-RU" sz="2000" b="1" dirty="0" err="1">
                <a:solidFill>
                  <a:prstClr val="black">
                    <a:lumMod val="65000"/>
                    <a:lumOff val="35000"/>
                  </a:prstClr>
                </a:solidFill>
                <a:cs typeface="Arial" panose="020B0604020202020204" pitchFamily="34" charset="0"/>
              </a:rPr>
              <a:t>Destiny</a:t>
            </a:r>
            <a:endParaRPr lang="ru-RU" sz="3200" b="1" dirty="0"/>
          </a:p>
        </p:txBody>
      </p:sp>
      <p:sp>
        <p:nvSpPr>
          <p:cNvPr id="10" name="Content Placeholder 4"/>
          <p:cNvSpPr>
            <a:spLocks noGrp="1"/>
          </p:cNvSpPr>
          <p:nvPr>
            <p:ph idx="10"/>
          </p:nvPr>
        </p:nvSpPr>
        <p:spPr>
          <a:xfrm>
            <a:off x="2699792" y="2566242"/>
            <a:ext cx="3402089" cy="2453780"/>
          </a:xfrm>
        </p:spPr>
        <p:txBody>
          <a:bodyPr/>
          <a:lstStyle/>
          <a:p>
            <a:pPr marL="0" indent="0" algn="ctr">
              <a:buNone/>
            </a:pPr>
            <a:r>
              <a:rPr lang="ru-RU" b="1" dirty="0" smtClean="0">
                <a:solidFill>
                  <a:schemeClr val="tx1">
                    <a:lumMod val="65000"/>
                    <a:lumOff val="35000"/>
                  </a:schemeClr>
                </a:solidFill>
                <a:cs typeface="Arial" panose="020B0604020202020204" pitchFamily="34" charset="0"/>
              </a:rPr>
              <a:t>Авторы аромата </a:t>
            </a:r>
            <a:r>
              <a:rPr lang="en-US" b="1" dirty="0" smtClean="0">
                <a:solidFill>
                  <a:schemeClr val="tx1">
                    <a:lumMod val="65000"/>
                    <a:lumOff val="35000"/>
                  </a:schemeClr>
                </a:solidFill>
                <a:cs typeface="Arial" panose="020B0604020202020204" pitchFamily="34" charset="0"/>
              </a:rPr>
              <a:t>My Destiny</a:t>
            </a:r>
            <a:endParaRPr lang="en-US" b="1" dirty="0">
              <a:solidFill>
                <a:schemeClr val="tx1">
                  <a:lumMod val="65000"/>
                  <a:lumOff val="35000"/>
                </a:schemeClr>
              </a:solidFill>
              <a:cs typeface="Arial" panose="020B0604020202020204" pitchFamily="34" charset="0"/>
            </a:endParaRPr>
          </a:p>
          <a:p>
            <a:pPr marL="0" indent="0" algn="ctr">
              <a:buNone/>
            </a:pPr>
            <a:r>
              <a:rPr lang="ru-RU" sz="1200" b="1" dirty="0" smtClean="0">
                <a:solidFill>
                  <a:schemeClr val="tx1">
                    <a:lumMod val="65000"/>
                    <a:lumOff val="35000"/>
                  </a:schemeClr>
                </a:solidFill>
                <a:cs typeface="Arial" panose="020B0604020202020204" pitchFamily="34" charset="0"/>
              </a:rPr>
              <a:t>Софи </a:t>
            </a:r>
            <a:r>
              <a:rPr lang="ru-RU" sz="1200" b="1" dirty="0" err="1" smtClean="0">
                <a:solidFill>
                  <a:schemeClr val="tx1">
                    <a:lumMod val="65000"/>
                    <a:lumOff val="35000"/>
                  </a:schemeClr>
                </a:solidFill>
                <a:cs typeface="Arial" panose="020B0604020202020204" pitchFamily="34" charset="0"/>
              </a:rPr>
              <a:t>Лаббе</a:t>
            </a:r>
            <a:endParaRPr lang="ru-RU" sz="1200" b="1" dirty="0">
              <a:solidFill>
                <a:schemeClr val="tx1">
                  <a:lumMod val="65000"/>
                  <a:lumOff val="35000"/>
                </a:schemeClr>
              </a:solidFill>
              <a:cs typeface="Arial" panose="020B0604020202020204" pitchFamily="34" charset="0"/>
            </a:endParaRPr>
          </a:p>
          <a:p>
            <a:pPr marL="0" indent="0" algn="ctr">
              <a:buNone/>
            </a:pPr>
            <a:endParaRPr lang="en-US" sz="1200" b="1" dirty="0" smtClean="0">
              <a:solidFill>
                <a:schemeClr val="tx1">
                  <a:lumMod val="65000"/>
                  <a:lumOff val="35000"/>
                </a:schemeClr>
              </a:solidFill>
              <a:cs typeface="Arial" panose="020B0604020202020204" pitchFamily="34" charset="0"/>
            </a:endParaRPr>
          </a:p>
          <a:p>
            <a:pPr marL="0" indent="0" algn="ctr">
              <a:buNone/>
            </a:pPr>
            <a:endParaRPr lang="en-US" sz="1200" b="1" dirty="0">
              <a:solidFill>
                <a:schemeClr val="tx1">
                  <a:lumMod val="65000"/>
                  <a:lumOff val="35000"/>
                </a:schemeClr>
              </a:solidFill>
              <a:cs typeface="Arial" panose="020B0604020202020204" pitchFamily="34" charset="0"/>
            </a:endParaRPr>
          </a:p>
          <a:p>
            <a:pPr marL="0" indent="0" algn="ctr">
              <a:buNone/>
            </a:pPr>
            <a:endParaRPr lang="en-US" sz="1200" b="1" dirty="0" smtClean="0">
              <a:solidFill>
                <a:schemeClr val="tx1">
                  <a:lumMod val="65000"/>
                  <a:lumOff val="35000"/>
                </a:schemeClr>
              </a:solidFill>
              <a:cs typeface="Arial" panose="020B0604020202020204" pitchFamily="34" charset="0"/>
            </a:endParaRPr>
          </a:p>
          <a:p>
            <a:pPr marL="0" indent="0" algn="ctr">
              <a:buNone/>
            </a:pPr>
            <a:endParaRPr lang="en-US" sz="1200" b="1" dirty="0">
              <a:solidFill>
                <a:schemeClr val="tx1">
                  <a:lumMod val="65000"/>
                  <a:lumOff val="35000"/>
                </a:schemeClr>
              </a:solidFill>
              <a:cs typeface="Arial" panose="020B0604020202020204" pitchFamily="34" charset="0"/>
            </a:endParaRPr>
          </a:p>
          <a:p>
            <a:pPr marL="0" indent="0" algn="ctr">
              <a:buNone/>
            </a:pPr>
            <a:endParaRPr lang="en-US" sz="1200" b="1" dirty="0" smtClean="0">
              <a:solidFill>
                <a:schemeClr val="tx1">
                  <a:lumMod val="65000"/>
                  <a:lumOff val="35000"/>
                </a:schemeClr>
              </a:solidFill>
              <a:cs typeface="Arial" panose="020B0604020202020204" pitchFamily="34" charset="0"/>
            </a:endParaRPr>
          </a:p>
          <a:p>
            <a:pPr algn="ctr"/>
            <a:r>
              <a:rPr lang="en-US" sz="900" dirty="0" err="1" smtClean="0">
                <a:solidFill>
                  <a:schemeClr val="tx1">
                    <a:lumMod val="65000"/>
                    <a:lumOff val="35000"/>
                  </a:schemeClr>
                </a:solidFill>
                <a:cs typeface="Arial" panose="020B0604020202020204" pitchFamily="34" charset="0"/>
              </a:rPr>
              <a:t>Cacharel</a:t>
            </a:r>
            <a:r>
              <a:rPr lang="en-US" sz="900" dirty="0" smtClean="0">
                <a:solidFill>
                  <a:schemeClr val="tx1">
                    <a:lumMod val="65000"/>
                    <a:lumOff val="35000"/>
                  </a:schemeClr>
                </a:solidFill>
                <a:cs typeface="Arial" panose="020B0604020202020204" pitchFamily="34" charset="0"/>
              </a:rPr>
              <a:t> </a:t>
            </a:r>
            <a:endParaRPr lang="en-US" sz="900" dirty="0">
              <a:solidFill>
                <a:schemeClr val="tx1">
                  <a:lumMod val="65000"/>
                  <a:lumOff val="35000"/>
                </a:schemeClr>
              </a:solidFill>
              <a:cs typeface="Arial" panose="020B0604020202020204" pitchFamily="34" charset="0"/>
            </a:endParaRPr>
          </a:p>
          <a:p>
            <a:pPr algn="ctr"/>
            <a:r>
              <a:rPr lang="en-US" sz="900" dirty="0" smtClean="0">
                <a:solidFill>
                  <a:schemeClr val="tx1">
                    <a:lumMod val="65000"/>
                    <a:lumOff val="35000"/>
                  </a:schemeClr>
                </a:solidFill>
                <a:cs typeface="Arial" panose="020B0604020202020204" pitchFamily="34" charset="0"/>
              </a:rPr>
              <a:t>Calvin </a:t>
            </a:r>
            <a:r>
              <a:rPr lang="en-US" sz="900" dirty="0">
                <a:solidFill>
                  <a:schemeClr val="tx1">
                    <a:lumMod val="65000"/>
                    <a:lumOff val="35000"/>
                  </a:schemeClr>
                </a:solidFill>
                <a:cs typeface="Arial" panose="020B0604020202020204" pitchFamily="34" charset="0"/>
              </a:rPr>
              <a:t>Klein</a:t>
            </a:r>
          </a:p>
          <a:p>
            <a:pPr algn="ctr"/>
            <a:r>
              <a:rPr lang="en-US" sz="900" dirty="0" smtClean="0">
                <a:solidFill>
                  <a:schemeClr val="tx1">
                    <a:lumMod val="65000"/>
                    <a:lumOff val="35000"/>
                  </a:schemeClr>
                </a:solidFill>
                <a:cs typeface="Arial" panose="020B0604020202020204" pitchFamily="34" charset="0"/>
              </a:rPr>
              <a:t>Estée </a:t>
            </a:r>
            <a:r>
              <a:rPr lang="en-US" sz="900" dirty="0">
                <a:solidFill>
                  <a:schemeClr val="tx1">
                    <a:lumMod val="65000"/>
                    <a:lumOff val="35000"/>
                  </a:schemeClr>
                </a:solidFill>
                <a:cs typeface="Arial" panose="020B0604020202020204" pitchFamily="34" charset="0"/>
              </a:rPr>
              <a:t>Lauder</a:t>
            </a:r>
          </a:p>
          <a:p>
            <a:pPr algn="ctr"/>
            <a:r>
              <a:rPr lang="en-US" sz="900" dirty="0" smtClean="0">
                <a:solidFill>
                  <a:schemeClr val="tx1">
                    <a:lumMod val="65000"/>
                    <a:lumOff val="35000"/>
                  </a:schemeClr>
                </a:solidFill>
                <a:cs typeface="Arial" panose="020B0604020202020204" pitchFamily="34" charset="0"/>
              </a:rPr>
              <a:t>Giorgio </a:t>
            </a:r>
            <a:r>
              <a:rPr lang="en-US" sz="900" dirty="0">
                <a:solidFill>
                  <a:schemeClr val="tx1">
                    <a:lumMod val="65000"/>
                    <a:lumOff val="35000"/>
                  </a:schemeClr>
                </a:solidFill>
                <a:cs typeface="Arial" panose="020B0604020202020204" pitchFamily="34" charset="0"/>
              </a:rPr>
              <a:t>Armani </a:t>
            </a:r>
          </a:p>
          <a:p>
            <a:pPr algn="ctr"/>
            <a:r>
              <a:rPr lang="en-US" sz="900" dirty="0" smtClean="0">
                <a:solidFill>
                  <a:schemeClr val="tx1">
                    <a:lumMod val="65000"/>
                    <a:lumOff val="35000"/>
                  </a:schemeClr>
                </a:solidFill>
                <a:cs typeface="Arial" panose="020B0604020202020204" pitchFamily="34" charset="0"/>
              </a:rPr>
              <a:t>Givenchy </a:t>
            </a:r>
            <a:endParaRPr lang="en-US" sz="900" dirty="0">
              <a:solidFill>
                <a:schemeClr val="tx1">
                  <a:lumMod val="65000"/>
                  <a:lumOff val="35000"/>
                </a:schemeClr>
              </a:solidFill>
              <a:cs typeface="Arial" panose="020B0604020202020204" pitchFamily="34" charset="0"/>
            </a:endParaRPr>
          </a:p>
        </p:txBody>
      </p:sp>
      <p:pic>
        <p:nvPicPr>
          <p:cNvPr id="1026" name="Picture 2" descr="https://xn--e1adehdrbrqm8b5b.xn--80adxhks/images/articles/parfyumer/20160131/5ecba88a1d03b4ef0f8813b9b4c6fcbd.jpg"/>
          <p:cNvPicPr>
            <a:picLocks noChangeAspect="1" noChangeArrowheads="1"/>
          </p:cNvPicPr>
          <p:nvPr/>
        </p:nvPicPr>
        <p:blipFill rotWithShape="1">
          <a:blip r:embed="rId4">
            <a:extLst>
              <a:ext uri="{28A0092B-C50C-407E-A947-70E740481C1C}">
                <a14:useLocalDpi xmlns:a14="http://schemas.microsoft.com/office/drawing/2010/main" val="0"/>
              </a:ext>
            </a:extLst>
          </a:blip>
          <a:srcRect l="15958" t="22082" r="16003" b="22479"/>
          <a:stretch/>
        </p:blipFill>
        <p:spPr bwMode="auto">
          <a:xfrm>
            <a:off x="3995936" y="3134129"/>
            <a:ext cx="1008112" cy="821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608" y="4330079"/>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smtClean="0">
                <a:ln w="11430"/>
                <a:solidFill>
                  <a:srgbClr val="595959"/>
                </a:solidFill>
                <a:effectLst>
                  <a:outerShdw blurRad="50800" dist="39000" dir="5460000" algn="tl">
                    <a:srgbClr val="000000">
                      <a:alpha val="38000"/>
                    </a:srgbClr>
                  </a:outerShdw>
                </a:effectLst>
              </a:rPr>
              <a:t>32</a:t>
            </a:r>
            <a:r>
              <a:rPr lang="en-US" sz="2400" b="1" dirty="0" smtClean="0">
                <a:ln w="11430"/>
                <a:solidFill>
                  <a:srgbClr val="595959"/>
                </a:solidFill>
                <a:effectLst>
                  <a:outerShdw blurRad="50800" dist="39000" dir="5460000" algn="tl">
                    <a:srgbClr val="000000">
                      <a:alpha val="38000"/>
                    </a:srgbClr>
                  </a:outerShdw>
                </a:effectLst>
              </a:rPr>
              <a:t> </a:t>
            </a:r>
            <a:r>
              <a:rPr lang="ru-RU" sz="2400" b="1" dirty="0" smtClean="0">
                <a:ln w="11430"/>
                <a:solidFill>
                  <a:srgbClr val="595959"/>
                </a:solidFill>
                <a:effectLst>
                  <a:outerShdw blurRad="50800" dist="39000" dir="5460000" algn="tl">
                    <a:srgbClr val="000000">
                      <a:alpha val="38000"/>
                    </a:srgbClr>
                  </a:outerShdw>
                </a:effectLst>
              </a:rPr>
              <a:t>ББ</a:t>
            </a:r>
            <a:endParaRPr lang="en-US" sz="2400" b="1" cap="none" spc="0" dirty="0">
              <a:ln w="11430"/>
              <a:solidFill>
                <a:srgbClr val="59595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235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1600" y="1995686"/>
            <a:ext cx="7772400" cy="1728192"/>
          </a:xfrm>
        </p:spPr>
        <p:txBody>
          <a:bodyPr/>
          <a:lstStyle/>
          <a:p>
            <a:pPr marL="0" indent="0"/>
            <a:r>
              <a:rPr lang="ru-RU" dirty="0" smtClean="0">
                <a:solidFill>
                  <a:srgbClr val="595959"/>
                </a:solidFill>
                <a:latin typeface="+mn-lt"/>
                <a:cs typeface="Arial" panose="020B0604020202020204" pitchFamily="34" charset="0"/>
              </a:rPr>
              <a:t>Какой набор по уходу за телом</a:t>
            </a:r>
            <a:br>
              <a:rPr lang="ru-RU" dirty="0" smtClean="0">
                <a:solidFill>
                  <a:srgbClr val="595959"/>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t>
            </a:r>
            <a:r>
              <a:rPr lang="ru-RU" sz="3600" b="1" dirty="0" smtClean="0">
                <a:solidFill>
                  <a:schemeClr val="accent1">
                    <a:lumMod val="40000"/>
                    <a:lumOff val="60000"/>
                  </a:schemeClr>
                </a:solidFill>
                <a:latin typeface="+mn-lt"/>
                <a:cs typeface="Arial" panose="020B0604020202020204" pitchFamily="34" charset="0"/>
              </a:rPr>
              <a:t>с  обновляющим </a:t>
            </a:r>
            <a:r>
              <a:rPr lang="en-US" sz="3600" b="1" dirty="0" smtClean="0">
                <a:solidFill>
                  <a:schemeClr val="accent1">
                    <a:lumMod val="40000"/>
                    <a:lumOff val="60000"/>
                  </a:schemeClr>
                </a:solidFill>
                <a:latin typeface="+mn-lt"/>
                <a:cs typeface="Arial" panose="020B0604020202020204" pitchFamily="34" charset="0"/>
              </a:rPr>
              <a:t>SPA</a:t>
            </a:r>
            <a:r>
              <a:rPr lang="ru-RU" sz="3600" b="1" dirty="0" smtClean="0">
                <a:solidFill>
                  <a:schemeClr val="accent1">
                    <a:lumMod val="40000"/>
                    <a:lumOff val="60000"/>
                  </a:schemeClr>
                </a:solidFill>
                <a:latin typeface="+mn-lt"/>
                <a:cs typeface="Arial" panose="020B0604020202020204" pitchFamily="34" charset="0"/>
              </a:rPr>
              <a:t> действием</a:t>
            </a:r>
            <a:br>
              <a:rPr lang="ru-RU" sz="3600" b="1" dirty="0" smtClean="0">
                <a:solidFill>
                  <a:schemeClr val="accent1">
                    <a:lumMod val="40000"/>
                    <a:lumOff val="60000"/>
                  </a:schemeClr>
                </a:solidFill>
                <a:latin typeface="+mn-lt"/>
                <a:cs typeface="Arial" panose="020B0604020202020204" pitchFamily="34" charset="0"/>
              </a:rPr>
            </a:br>
            <a:r>
              <a:rPr lang="ru-RU" dirty="0" smtClean="0">
                <a:solidFill>
                  <a:srgbClr val="595959"/>
                </a:solidFill>
                <a:latin typeface="+mn-lt"/>
                <a:cs typeface="Arial" panose="020B0604020202020204" pitchFamily="34" charset="0"/>
              </a:rPr>
              <a:t>вы можете приобрести</a:t>
            </a:r>
            <a:br>
              <a:rPr lang="ru-RU" dirty="0" smtClean="0">
                <a:solidFill>
                  <a:srgbClr val="595959"/>
                </a:solidFill>
                <a:latin typeface="+mn-lt"/>
                <a:cs typeface="Arial" panose="020B0604020202020204" pitchFamily="34" charset="0"/>
              </a:rPr>
            </a:br>
            <a:r>
              <a:rPr lang="ru-RU" b="1" dirty="0" smtClean="0">
                <a:solidFill>
                  <a:schemeClr val="accent1">
                    <a:lumMod val="40000"/>
                    <a:lumOff val="60000"/>
                  </a:schemeClr>
                </a:solidFill>
                <a:latin typeface="+mn-lt"/>
                <a:cs typeface="Arial" panose="020B0604020202020204" pitchFamily="34" charset="0"/>
              </a:rPr>
              <a:t>всего </a:t>
            </a:r>
            <a:r>
              <a:rPr lang="ru-RU" b="1" dirty="0">
                <a:solidFill>
                  <a:schemeClr val="accent1">
                    <a:lumMod val="40000"/>
                    <a:lumOff val="60000"/>
                  </a:schemeClr>
                </a:solidFill>
                <a:latin typeface="+mn-lt"/>
                <a:cs typeface="Arial" panose="020B0604020202020204" pitchFamily="34" charset="0"/>
              </a:rPr>
              <a:t>за </a:t>
            </a:r>
            <a:r>
              <a:rPr lang="ru-RU" b="1" dirty="0" smtClean="0">
                <a:solidFill>
                  <a:schemeClr val="accent1">
                    <a:lumMod val="40000"/>
                    <a:lumOff val="60000"/>
                  </a:schemeClr>
                </a:solidFill>
                <a:latin typeface="+mn-lt"/>
                <a:cs typeface="Arial" panose="020B0604020202020204" pitchFamily="34" charset="0"/>
              </a:rPr>
              <a:t>499 </a:t>
            </a:r>
            <a:r>
              <a:rPr lang="ru-RU" b="1" dirty="0">
                <a:solidFill>
                  <a:schemeClr val="accent1">
                    <a:lumMod val="40000"/>
                    <a:lumOff val="60000"/>
                  </a:schemeClr>
                </a:solidFill>
                <a:latin typeface="+mn-lt"/>
                <a:cs typeface="Arial" panose="020B0604020202020204" pitchFamily="34" charset="0"/>
              </a:rPr>
              <a:t>рублей? </a:t>
            </a:r>
            <a:r>
              <a:rPr lang="ru-RU" dirty="0" smtClean="0">
                <a:solidFill>
                  <a:srgbClr val="595959"/>
                </a:solidFill>
                <a:latin typeface="+mn-lt"/>
                <a:cs typeface="Arial" panose="020B0604020202020204" pitchFamily="34" charset="0"/>
              </a:rPr>
              <a:t> </a:t>
            </a:r>
            <a:br>
              <a:rPr lang="ru-RU" dirty="0" smtClean="0">
                <a:solidFill>
                  <a:srgbClr val="595959"/>
                </a:solidFill>
                <a:latin typeface="+mn-lt"/>
                <a:cs typeface="Arial" panose="020B0604020202020204" pitchFamily="34" charset="0"/>
              </a:rPr>
            </a:br>
            <a:r>
              <a:rPr lang="ru-RU" dirty="0">
                <a:solidFill>
                  <a:srgbClr val="595959"/>
                </a:solidFill>
                <a:latin typeface="+mn-lt"/>
                <a:cs typeface="Arial" panose="020B0604020202020204" pitchFamily="34" charset="0"/>
              </a:rPr>
              <a:t/>
            </a:r>
            <a:br>
              <a:rPr lang="ru-RU" dirty="0">
                <a:solidFill>
                  <a:srgbClr val="595959"/>
                </a:solidFill>
                <a:latin typeface="+mn-lt"/>
                <a:cs typeface="Arial" panose="020B0604020202020204" pitchFamily="34" charset="0"/>
              </a:rPr>
            </a:br>
            <a:r>
              <a:rPr lang="ru-RU" dirty="0">
                <a:solidFill>
                  <a:srgbClr val="595959"/>
                </a:solidFill>
                <a:latin typeface="+mn-lt"/>
                <a:cs typeface="Arial" panose="020B0604020202020204" pitchFamily="34" charset="0"/>
              </a:rPr>
              <a:t/>
            </a:r>
            <a:br>
              <a:rPr lang="ru-RU" dirty="0">
                <a:solidFill>
                  <a:srgbClr val="595959"/>
                </a:solidFill>
                <a:latin typeface="+mn-lt"/>
                <a:cs typeface="Arial" panose="020B0604020202020204" pitchFamily="34" charset="0"/>
              </a:rPr>
            </a:br>
            <a:endParaRPr lang="ru-RU" sz="1600" dirty="0">
              <a:solidFill>
                <a:srgbClr val="595959"/>
              </a:solidFill>
              <a:latin typeface="+mn-lt"/>
            </a:endParaRPr>
          </a:p>
        </p:txBody>
      </p:sp>
    </p:spTree>
    <p:extLst>
      <p:ext uri="{BB962C8B-B14F-4D97-AF65-F5344CB8AC3E}">
        <p14:creationId xmlns:p14="http://schemas.microsoft.com/office/powerpoint/2010/main" val="98504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3681" y="-9443"/>
            <a:ext cx="7536711" cy="830997"/>
          </a:xfrm>
          <a:prstGeom prst="rect">
            <a:avLst/>
          </a:prstGeom>
        </p:spPr>
        <p:txBody>
          <a:bodyPr wrap="square">
            <a:spAutoFit/>
          </a:bodyPr>
          <a:lstStyle/>
          <a:p>
            <a:pPr algn="ctr"/>
            <a:r>
              <a:rPr lang="ru-RU" sz="2400" b="1" dirty="0" smtClean="0">
                <a:solidFill>
                  <a:schemeClr val="tx1">
                    <a:lumMod val="65000"/>
                    <a:lumOff val="35000"/>
                  </a:schemeClr>
                </a:solidFill>
                <a:cs typeface="Arial" panose="020B0604020202020204" pitchFamily="34" charset="0"/>
              </a:rPr>
              <a:t>Обновленная питательная серия для тела «Шведский </a:t>
            </a:r>
            <a:r>
              <a:rPr lang="ru-RU" sz="2400" b="1" dirty="0">
                <a:solidFill>
                  <a:schemeClr val="tx1">
                    <a:lumMod val="65000"/>
                    <a:lumOff val="35000"/>
                  </a:schemeClr>
                </a:solidFill>
                <a:cs typeface="Arial" panose="020B0604020202020204" pitchFamily="34" charset="0"/>
              </a:rPr>
              <a:t>SPA-салон</a:t>
            </a:r>
            <a:r>
              <a:rPr lang="ru-RU" sz="2400" b="1" dirty="0" smtClean="0">
                <a:solidFill>
                  <a:schemeClr val="tx1">
                    <a:lumMod val="65000"/>
                    <a:lumOff val="35000"/>
                  </a:schemeClr>
                </a:solidFill>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395536" y="843558"/>
            <a:ext cx="8201943" cy="3776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04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009528" y="651265"/>
            <a:ext cx="5953426" cy="1694745"/>
          </a:xfrm>
        </p:spPr>
        <p:txBody>
          <a:bodyPr>
            <a:noAutofit/>
          </a:bodyPr>
          <a:lstStyle/>
          <a:p>
            <a:pPr lvl="0" algn="just">
              <a:spcAft>
                <a:spcPts val="1000"/>
              </a:spcAft>
            </a:pPr>
            <a:r>
              <a:rPr lang="ru-RU" sz="1100" dirty="0">
                <a:solidFill>
                  <a:schemeClr val="tx1">
                    <a:lumMod val="65000"/>
                    <a:lumOff val="35000"/>
                  </a:schemeClr>
                </a:solidFill>
                <a:ea typeface="Calibri" panose="020F0502020204030204" pitchFamily="34" charset="0"/>
                <a:cs typeface="Calibri" panose="020F0502020204030204" pitchFamily="34" charset="0"/>
              </a:rPr>
              <a:t>Именно в осенне-зимний сезон наша кожа нужнается в </a:t>
            </a:r>
            <a:r>
              <a:rPr lang="ru-RU" sz="1100" dirty="0" smtClean="0">
                <a:solidFill>
                  <a:schemeClr val="tx1">
                    <a:lumMod val="65000"/>
                    <a:lumOff val="35000"/>
                  </a:schemeClr>
                </a:solidFill>
                <a:ea typeface="Calibri" panose="020F0502020204030204" pitchFamily="34" charset="0"/>
                <a:cs typeface="Calibri" panose="020F0502020204030204" pitchFamily="34" charset="0"/>
              </a:rPr>
              <a:t>интенсивном</a:t>
            </a:r>
            <a:r>
              <a:rPr lang="en-US" sz="1100" dirty="0" smtClean="0">
                <a:solidFill>
                  <a:schemeClr val="tx1">
                    <a:lumMod val="65000"/>
                    <a:lumOff val="35000"/>
                  </a:schemeClr>
                </a:solidFill>
                <a:ea typeface="Calibri" panose="020F0502020204030204" pitchFamily="34" charset="0"/>
                <a:cs typeface="Calibri" panose="020F0502020204030204" pitchFamily="34" charset="0"/>
              </a:rPr>
              <a:t> </a:t>
            </a:r>
            <a:r>
              <a:rPr lang="ru-RU" sz="1100" dirty="0" smtClean="0">
                <a:solidFill>
                  <a:schemeClr val="tx1">
                    <a:lumMod val="65000"/>
                    <a:lumOff val="35000"/>
                  </a:schemeClr>
                </a:solidFill>
                <a:ea typeface="Calibri" panose="020F0502020204030204" pitchFamily="34" charset="0"/>
                <a:cs typeface="Calibri" panose="020F0502020204030204" pitchFamily="34" charset="0"/>
              </a:rPr>
              <a:t>увлажении.</a:t>
            </a:r>
          </a:p>
          <a:p>
            <a:pPr lvl="0" algn="just">
              <a:spcAft>
                <a:spcPts val="1000"/>
              </a:spcAft>
            </a:pPr>
            <a:r>
              <a:rPr lang="ru-RU" sz="1100" dirty="0" smtClean="0">
                <a:solidFill>
                  <a:schemeClr val="tx1">
                    <a:lumMod val="65000"/>
                    <a:lumOff val="35000"/>
                  </a:schemeClr>
                </a:solidFill>
                <a:ea typeface="Calibri" panose="020F0502020204030204" pitchFamily="34" charset="0"/>
                <a:cs typeface="Calibri" panose="020F0502020204030204" pitchFamily="34" charset="0"/>
              </a:rPr>
              <a:t>СПА-процедуры пользуются высокой популярностью в Европе. Каждая третья женщина регулярно посещает СПА-салоны.</a:t>
            </a:r>
            <a:endParaRPr lang="en-US" sz="1100" dirty="0" smtClean="0">
              <a:solidFill>
                <a:schemeClr val="tx1">
                  <a:lumMod val="65000"/>
                  <a:lumOff val="35000"/>
                </a:schemeClr>
              </a:solidFill>
              <a:ea typeface="Calibri" panose="020F0502020204030204" pitchFamily="34" charset="0"/>
              <a:cs typeface="Calibri" panose="020F0502020204030204" pitchFamily="34" charset="0"/>
            </a:endParaRPr>
          </a:p>
          <a:p>
            <a:pPr lvl="0" algn="just">
              <a:spcAft>
                <a:spcPts val="1000"/>
              </a:spcAft>
            </a:pPr>
            <a:r>
              <a:rPr lang="ru-RU" sz="1100" dirty="0" smtClean="0">
                <a:solidFill>
                  <a:schemeClr val="tx1">
                    <a:lumMod val="65000"/>
                    <a:lumOff val="35000"/>
                  </a:schemeClr>
                </a:solidFill>
                <a:ea typeface="Calibri" panose="020F0502020204030204" pitchFamily="34" charset="0"/>
                <a:cs typeface="Calibri" panose="020F0502020204030204" pitchFamily="34" charset="0"/>
              </a:rPr>
              <a:t>Благодаря продуктам серии вы сможете провести настоящую СПА-процедуру у себя дома.</a:t>
            </a:r>
            <a:endParaRPr lang="ru-RU" sz="1100" dirty="0">
              <a:solidFill>
                <a:schemeClr val="tx1">
                  <a:lumMod val="65000"/>
                  <a:lumOff val="35000"/>
                </a:schemeClr>
              </a:solidFill>
              <a:ea typeface="Calibri" panose="020F0502020204030204" pitchFamily="34" charset="0"/>
              <a:cs typeface="Calibri" panose="020F0502020204030204" pitchFamily="34" charset="0"/>
            </a:endParaRPr>
          </a:p>
          <a:p>
            <a:pPr lvl="0" algn="just">
              <a:spcAft>
                <a:spcPts val="1000"/>
              </a:spcAft>
            </a:pPr>
            <a:r>
              <a:rPr lang="ru-RU" sz="1100" dirty="0">
                <a:solidFill>
                  <a:schemeClr val="tx1">
                    <a:lumMod val="65000"/>
                    <a:lumOff val="35000"/>
                  </a:schemeClr>
                </a:solidFill>
                <a:ea typeface="Calibri" panose="020F0502020204030204" pitchFamily="34" charset="0"/>
                <a:cs typeface="Calibri" panose="020F0502020204030204" pitchFamily="34" charset="0"/>
              </a:rPr>
              <a:t>Ухоженная кожа тела - это показатель общей привлекательности. </a:t>
            </a:r>
          </a:p>
        </p:txBody>
      </p:sp>
      <p:sp>
        <p:nvSpPr>
          <p:cNvPr id="10" name="Rectangle 9"/>
          <p:cNvSpPr/>
          <p:nvPr/>
        </p:nvSpPr>
        <p:spPr>
          <a:xfrm>
            <a:off x="467544" y="-66403"/>
            <a:ext cx="7536711" cy="707886"/>
          </a:xfrm>
          <a:prstGeom prst="rect">
            <a:avLst/>
          </a:prstGeom>
        </p:spPr>
        <p:txBody>
          <a:bodyPr wrap="square">
            <a:spAutoFit/>
          </a:bodyPr>
          <a:lstStyle/>
          <a:p>
            <a:pPr algn="ctr"/>
            <a:r>
              <a:rPr lang="ru-RU" sz="2000" b="1" dirty="0" smtClean="0">
                <a:solidFill>
                  <a:schemeClr val="tx1">
                    <a:lumMod val="65000"/>
                    <a:lumOff val="35000"/>
                  </a:schemeClr>
                </a:solidFill>
                <a:cs typeface="Arial" panose="020B0604020202020204" pitchFamily="34" charset="0"/>
              </a:rPr>
              <a:t>Обновленная питательная серия для тела «Шведский SPA-салон»</a:t>
            </a:r>
            <a:endParaRPr lang="ru-RU" sz="2000" b="1" dirty="0">
              <a:solidFill>
                <a:schemeClr val="tx1">
                  <a:lumMod val="65000"/>
                  <a:lumOff val="35000"/>
                </a:schemeClr>
              </a:solidFill>
              <a:cs typeface="Arial" panose="020B0604020202020204" pitchFamily="34" charset="0"/>
            </a:endParaRPr>
          </a:p>
        </p:txBody>
      </p:sp>
      <p:sp>
        <p:nvSpPr>
          <p:cNvPr id="11" name="Title 1"/>
          <p:cNvSpPr txBox="1">
            <a:spLocks/>
          </p:cNvSpPr>
          <p:nvPr/>
        </p:nvSpPr>
        <p:spPr>
          <a:xfrm>
            <a:off x="615287" y="4617599"/>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138 - 139</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p:cNvSpPr/>
          <p:nvPr/>
        </p:nvSpPr>
        <p:spPr>
          <a:xfrm>
            <a:off x="764740" y="2908467"/>
            <a:ext cx="2009741" cy="1308050"/>
          </a:xfrm>
          <a:prstGeom prst="rect">
            <a:avLst/>
          </a:prstGeom>
        </p:spPr>
        <p:txBody>
          <a:bodyPr wrap="square">
            <a:spAutoFit/>
          </a:bodyPr>
          <a:lstStyle/>
          <a:p>
            <a:pPr algn="ctr"/>
            <a:r>
              <a:rPr lang="ru-RU" sz="1200" dirty="0" smtClean="0">
                <a:solidFill>
                  <a:srgbClr val="595959"/>
                </a:solidFill>
              </a:rPr>
              <a:t> Крем </a:t>
            </a:r>
            <a:r>
              <a:rPr lang="ru-RU" sz="1200" dirty="0">
                <a:solidFill>
                  <a:srgbClr val="595959"/>
                </a:solidFill>
              </a:rPr>
              <a:t>для рук и ногтей </a:t>
            </a:r>
            <a:r>
              <a:rPr lang="ru-RU" sz="1200" dirty="0" smtClean="0">
                <a:solidFill>
                  <a:srgbClr val="595959"/>
                </a:solidFill>
              </a:rPr>
              <a:t>Код 30839</a:t>
            </a:r>
            <a:endParaRPr lang="en-US" sz="1200" dirty="0" smtClean="0">
              <a:solidFill>
                <a:srgbClr val="595959"/>
              </a:solidFill>
            </a:endParaRPr>
          </a:p>
          <a:p>
            <a:pPr algn="ctr"/>
            <a:endParaRPr lang="en-US" sz="300" dirty="0" smtClean="0">
              <a:solidFill>
                <a:srgbClr val="595959"/>
              </a:solidFill>
            </a:endParaRPr>
          </a:p>
          <a:p>
            <a:pPr algn="ctr"/>
            <a:r>
              <a:rPr lang="ru-RU" sz="1200" dirty="0" smtClean="0">
                <a:solidFill>
                  <a:srgbClr val="595959"/>
                </a:solidFill>
              </a:rPr>
              <a:t>Гель-</a:t>
            </a:r>
            <a:r>
              <a:rPr lang="ru-RU" sz="1200" dirty="0" err="1" smtClean="0">
                <a:solidFill>
                  <a:srgbClr val="595959"/>
                </a:solidFill>
              </a:rPr>
              <a:t>скраб</a:t>
            </a:r>
            <a:r>
              <a:rPr lang="ru-RU" sz="1200" dirty="0" smtClean="0">
                <a:solidFill>
                  <a:srgbClr val="595959"/>
                </a:solidFill>
              </a:rPr>
              <a:t> </a:t>
            </a:r>
            <a:r>
              <a:rPr lang="ru-RU" sz="1200" dirty="0">
                <a:solidFill>
                  <a:srgbClr val="595959"/>
                </a:solidFill>
              </a:rPr>
              <a:t>для тела </a:t>
            </a:r>
            <a:endParaRPr lang="ru-RU" sz="1200" dirty="0" smtClean="0">
              <a:solidFill>
                <a:srgbClr val="595959"/>
              </a:solidFill>
            </a:endParaRPr>
          </a:p>
          <a:p>
            <a:pPr algn="ctr"/>
            <a:r>
              <a:rPr lang="ru-RU" sz="1200" dirty="0" smtClean="0">
                <a:solidFill>
                  <a:srgbClr val="595959"/>
                </a:solidFill>
              </a:rPr>
              <a:t>Код 30837</a:t>
            </a:r>
          </a:p>
          <a:p>
            <a:pPr algn="ctr"/>
            <a:endParaRPr lang="ru-RU" sz="200" dirty="0">
              <a:solidFill>
                <a:srgbClr val="595959"/>
              </a:solidFill>
            </a:endParaRPr>
          </a:p>
          <a:p>
            <a:pPr algn="ctr"/>
            <a:r>
              <a:rPr lang="ru-RU" sz="1200" dirty="0">
                <a:solidFill>
                  <a:srgbClr val="595959"/>
                </a:solidFill>
              </a:rPr>
              <a:t>К</a:t>
            </a:r>
            <a:r>
              <a:rPr lang="ru-RU" sz="1200" dirty="0" smtClean="0">
                <a:solidFill>
                  <a:srgbClr val="595959"/>
                </a:solidFill>
              </a:rPr>
              <a:t>рем-масло </a:t>
            </a:r>
            <a:r>
              <a:rPr lang="ru-RU" sz="1200" dirty="0">
                <a:solidFill>
                  <a:srgbClr val="595959"/>
                </a:solidFill>
              </a:rPr>
              <a:t>для тела </a:t>
            </a:r>
            <a:endParaRPr lang="ru-RU" sz="1200" dirty="0" smtClean="0">
              <a:solidFill>
                <a:srgbClr val="595959"/>
              </a:solidFill>
            </a:endParaRPr>
          </a:p>
          <a:p>
            <a:pPr algn="ctr"/>
            <a:r>
              <a:rPr lang="ru-RU" sz="1200" dirty="0" smtClean="0">
                <a:solidFill>
                  <a:srgbClr val="595959"/>
                </a:solidFill>
              </a:rPr>
              <a:t>Код 30838</a:t>
            </a:r>
            <a:endParaRPr lang="ru-RU" sz="1200" dirty="0">
              <a:solidFill>
                <a:srgbClr val="595959"/>
              </a:solidFill>
            </a:endParaRPr>
          </a:p>
        </p:txBody>
      </p:sp>
      <p:sp>
        <p:nvSpPr>
          <p:cNvPr id="15" name="Content Placeholder 13"/>
          <p:cNvSpPr txBox="1">
            <a:spLocks/>
          </p:cNvSpPr>
          <p:nvPr/>
        </p:nvSpPr>
        <p:spPr>
          <a:xfrm>
            <a:off x="3033913" y="2436474"/>
            <a:ext cx="2952328" cy="236269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300" dirty="0" smtClean="0">
              <a:solidFill>
                <a:prstClr val="black">
                  <a:lumMod val="65000"/>
                  <a:lumOff val="35000"/>
                </a:prstClr>
              </a:solidFill>
              <a:cs typeface="Arial" panose="020B0604020202020204" pitchFamily="34" charset="0"/>
            </a:endParaRPr>
          </a:p>
          <a:p>
            <a:pPr marL="0" indent="0">
              <a:buNone/>
            </a:pPr>
            <a:r>
              <a:rPr lang="ru-RU" sz="1200" dirty="0" smtClean="0">
                <a:solidFill>
                  <a:prstClr val="black">
                    <a:lumMod val="65000"/>
                    <a:lumOff val="35000"/>
                  </a:prstClr>
                </a:solidFill>
                <a:cs typeface="Arial" panose="020B0604020202020204" pitchFamily="34" charset="0"/>
              </a:rPr>
              <a:t> </a:t>
            </a:r>
            <a:endParaRPr lang="ru-RU" sz="1200" dirty="0">
              <a:solidFill>
                <a:prstClr val="black">
                  <a:lumMod val="65000"/>
                  <a:lumOff val="35000"/>
                </a:prstClr>
              </a:solidFill>
              <a:cs typeface="Arial" panose="020B0604020202020204" pitchFamily="34" charset="0"/>
            </a:endParaRPr>
          </a:p>
        </p:txBody>
      </p:sp>
      <p:sp>
        <p:nvSpPr>
          <p:cNvPr id="18" name="Content Placeholder 14"/>
          <p:cNvSpPr txBox="1">
            <a:spLocks/>
          </p:cNvSpPr>
          <p:nvPr/>
        </p:nvSpPr>
        <p:spPr>
          <a:xfrm>
            <a:off x="6118478" y="2433355"/>
            <a:ext cx="2854893" cy="2365811"/>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endParaRPr lang="ru-RU" sz="500" b="1" dirty="0" smtClean="0">
              <a:solidFill>
                <a:prstClr val="black">
                  <a:lumMod val="65000"/>
                  <a:lumOff val="35000"/>
                </a:prstClr>
              </a:solidFill>
              <a:cs typeface="Arial" panose="020B0604020202020204" pitchFamily="34" charset="0"/>
            </a:endParaRPr>
          </a:p>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a:t>
            </a:r>
            <a:r>
              <a:rPr lang="ru-RU" sz="1600" b="1" dirty="0" smtClean="0">
                <a:solidFill>
                  <a:prstClr val="black">
                    <a:lumMod val="65000"/>
                    <a:lumOff val="35000"/>
                  </a:prstClr>
                </a:solidFill>
                <a:cs typeface="Arial" panose="020B0604020202020204" pitchFamily="34" charset="0"/>
              </a:rPr>
              <a:t>этим продуктом:</a:t>
            </a:r>
          </a:p>
          <a:p>
            <a:pPr>
              <a:lnSpc>
                <a:spcPct val="90000"/>
              </a:lnSpc>
              <a:spcBef>
                <a:spcPts val="1000"/>
              </a:spcBef>
            </a:pPr>
            <a:r>
              <a:rPr lang="ru-RU" dirty="0" smtClean="0">
                <a:solidFill>
                  <a:schemeClr val="tx1">
                    <a:lumMod val="65000"/>
                    <a:lumOff val="35000"/>
                  </a:schemeClr>
                </a:solidFill>
              </a:rPr>
              <a:t>Освежающий гель  для душа  «Шведский SPA-салон» </a:t>
            </a:r>
            <a:r>
              <a:rPr lang="ru-RU" sz="1050" dirty="0" smtClean="0">
                <a:solidFill>
                  <a:schemeClr val="tx1">
                    <a:lumMod val="65000"/>
                    <a:lumOff val="35000"/>
                  </a:schemeClr>
                </a:solidFill>
              </a:rPr>
              <a:t>(</a:t>
            </a:r>
            <a:r>
              <a:rPr lang="ru-RU" sz="1200" dirty="0" smtClean="0">
                <a:solidFill>
                  <a:schemeClr val="tx1">
                    <a:lumMod val="65000"/>
                    <a:lumOff val="35000"/>
                  </a:schemeClr>
                </a:solidFill>
              </a:rPr>
              <a:t>21876) </a:t>
            </a:r>
          </a:p>
          <a:p>
            <a:pPr>
              <a:lnSpc>
                <a:spcPct val="90000"/>
              </a:lnSpc>
              <a:spcBef>
                <a:spcPts val="1000"/>
              </a:spcBef>
            </a:pPr>
            <a:r>
              <a:rPr lang="ru-RU" dirty="0" smtClean="0">
                <a:solidFill>
                  <a:schemeClr val="tx1">
                    <a:lumMod val="65000"/>
                    <a:lumOff val="35000"/>
                  </a:schemeClr>
                </a:solidFill>
              </a:rPr>
              <a:t>Освежающий </a:t>
            </a:r>
            <a:r>
              <a:rPr lang="ru-RU" dirty="0">
                <a:solidFill>
                  <a:schemeClr val="tx1">
                    <a:lumMod val="65000"/>
                    <a:lumOff val="35000"/>
                  </a:schemeClr>
                </a:solidFill>
              </a:rPr>
              <a:t>крем для </a:t>
            </a:r>
            <a:r>
              <a:rPr lang="ru-RU" dirty="0" smtClean="0">
                <a:solidFill>
                  <a:schemeClr val="tx1">
                    <a:lumMod val="65000"/>
                    <a:lumOff val="35000"/>
                  </a:schemeClr>
                </a:solidFill>
              </a:rPr>
              <a:t>ног </a:t>
            </a:r>
            <a:r>
              <a:rPr lang="ru-RU" dirty="0" err="1" smtClean="0">
                <a:solidFill>
                  <a:schemeClr val="tx1">
                    <a:lumMod val="65000"/>
                    <a:lumOff val="35000"/>
                  </a:schemeClr>
                </a:solidFill>
              </a:rPr>
              <a:t>Feet</a:t>
            </a:r>
            <a:r>
              <a:rPr lang="ru-RU" dirty="0" smtClean="0">
                <a:solidFill>
                  <a:schemeClr val="tx1">
                    <a:lumMod val="65000"/>
                    <a:lumOff val="35000"/>
                  </a:schemeClr>
                </a:solidFill>
              </a:rPr>
              <a:t> </a:t>
            </a:r>
            <a:r>
              <a:rPr lang="ru-RU" dirty="0" err="1">
                <a:solidFill>
                  <a:schemeClr val="tx1">
                    <a:lumMod val="65000"/>
                    <a:lumOff val="35000"/>
                  </a:schemeClr>
                </a:solidFill>
              </a:rPr>
              <a:t>Up</a:t>
            </a:r>
            <a:r>
              <a:rPr lang="ru-RU" dirty="0">
                <a:solidFill>
                  <a:schemeClr val="tx1">
                    <a:lumMod val="65000"/>
                    <a:lumOff val="35000"/>
                  </a:schemeClr>
                </a:solidFill>
              </a:rPr>
              <a:t> </a:t>
            </a:r>
            <a:r>
              <a:rPr lang="ru-RU" dirty="0" err="1" smtClean="0">
                <a:solidFill>
                  <a:schemeClr val="tx1">
                    <a:lumMod val="65000"/>
                    <a:lumOff val="35000"/>
                  </a:schemeClr>
                </a:solidFill>
              </a:rPr>
              <a:t>Comfort</a:t>
            </a:r>
            <a:r>
              <a:rPr lang="ru-RU" dirty="0" smtClean="0">
                <a:solidFill>
                  <a:schemeClr val="tx1">
                    <a:lumMod val="65000"/>
                    <a:lumOff val="35000"/>
                  </a:schemeClr>
                </a:solidFill>
              </a:rPr>
              <a:t> (32644)</a:t>
            </a:r>
            <a:endParaRPr lang="en-US" dirty="0">
              <a:solidFill>
                <a:schemeClr val="tx1">
                  <a:lumMod val="65000"/>
                  <a:lumOff val="35000"/>
                </a:scheme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55" t="4682" b="6355"/>
          <a:stretch/>
        </p:blipFill>
        <p:spPr>
          <a:xfrm>
            <a:off x="764739" y="748767"/>
            <a:ext cx="2009741" cy="190925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120061" y="2290645"/>
            <a:ext cx="2866180" cy="2482090"/>
          </a:xfrm>
          <a:prstGeom prst="rect">
            <a:avLst/>
          </a:prstGeom>
        </p:spPr>
        <p:txBody>
          <a:bodyPr wrap="square">
            <a:spAutoFit/>
          </a:bodyPr>
          <a:lstStyle/>
          <a:p>
            <a:pPr>
              <a:lnSpc>
                <a:spcPct val="107000"/>
              </a:lnSpc>
              <a:spcAft>
                <a:spcPts val="0"/>
              </a:spcAft>
            </a:pPr>
            <a:r>
              <a:rPr lang="ru-RU" sz="1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800" b="1" dirty="0" smtClean="0">
                <a:solidFill>
                  <a:schemeClr val="tx1">
                    <a:lumMod val="65000"/>
                    <a:lumOff val="35000"/>
                  </a:schemeClr>
                </a:solidFill>
                <a:ea typeface="Calibri" panose="020F0502020204030204" pitchFamily="34" charset="0"/>
                <a:cs typeface="Times New Roman" panose="02020603050405020304" pitchFamily="18" charset="0"/>
              </a:rPr>
              <a:t>Ночной </a:t>
            </a:r>
            <a:r>
              <a:rPr lang="ru-RU" sz="800" b="1" dirty="0">
                <a:solidFill>
                  <a:schemeClr val="tx1">
                    <a:lumMod val="65000"/>
                    <a:lumOff val="35000"/>
                  </a:schemeClr>
                </a:solidFill>
                <a:ea typeface="Calibri" panose="020F0502020204030204" pitchFamily="34" charset="0"/>
                <a:cs typeface="Times New Roman" panose="02020603050405020304" pitchFamily="18" charset="0"/>
              </a:rPr>
              <a:t>питательный крем для рук и ногтей «Шведский SPA-салон» </a:t>
            </a:r>
            <a:endParaRPr lang="ru-RU" sz="800" b="1" dirty="0" smtClean="0">
              <a:solidFill>
                <a:schemeClr val="tx1">
                  <a:lumMod val="65000"/>
                  <a:lumOff val="35000"/>
                </a:schemeClr>
              </a:solidFill>
              <a:ea typeface="Calibri" panose="020F0502020204030204" pitchFamily="34" charset="0"/>
              <a:cs typeface="Times New Roman" panose="02020603050405020304" pitchFamily="18" charset="0"/>
            </a:endParaRPr>
          </a:p>
          <a:p>
            <a:pPr>
              <a:lnSpc>
                <a:spcPct val="107000"/>
              </a:lnSpc>
              <a:spcAft>
                <a:spcPts val="800"/>
              </a:spcAft>
            </a:pPr>
            <a:r>
              <a:rPr lang="ru-RU" sz="800" dirty="0" smtClean="0">
                <a:solidFill>
                  <a:schemeClr val="tx1">
                    <a:lumMod val="65000"/>
                    <a:lumOff val="35000"/>
                  </a:schemeClr>
                </a:solidFill>
                <a:ea typeface="Calibri" panose="020F0502020204030204" pitchFamily="34" charset="0"/>
                <a:cs typeface="Times New Roman" panose="02020603050405020304" pitchFamily="18" charset="0"/>
              </a:rPr>
              <a:t>Активно </a:t>
            </a:r>
            <a:r>
              <a:rPr lang="ru-RU" sz="800" dirty="0">
                <a:solidFill>
                  <a:schemeClr val="tx1">
                    <a:lumMod val="65000"/>
                    <a:lumOff val="35000"/>
                  </a:schemeClr>
                </a:solidFill>
                <a:ea typeface="Calibri" panose="020F0502020204030204" pitchFamily="34" charset="0"/>
                <a:cs typeface="Times New Roman" panose="02020603050405020304" pitchFamily="18" charset="0"/>
              </a:rPr>
              <a:t>увлажняет, восстанавливает и защищает кожу и ногти во время сна. </a:t>
            </a:r>
            <a:endParaRPr lang="ru-RU" sz="800" dirty="0" smtClean="0">
              <a:solidFill>
                <a:schemeClr val="tx1">
                  <a:lumMod val="65000"/>
                  <a:lumOff val="35000"/>
                </a:schemeClr>
              </a:solidFill>
              <a:ea typeface="Calibri" panose="020F0502020204030204" pitchFamily="34" charset="0"/>
              <a:cs typeface="Times New Roman" panose="02020603050405020304" pitchFamily="18" charset="0"/>
            </a:endParaRPr>
          </a:p>
          <a:p>
            <a:pPr>
              <a:lnSpc>
                <a:spcPct val="107000"/>
              </a:lnSpc>
              <a:spcAft>
                <a:spcPts val="800"/>
              </a:spcAft>
            </a:pPr>
            <a:r>
              <a:rPr lang="ru-RU" sz="800" b="1" dirty="0" smtClean="0">
                <a:solidFill>
                  <a:schemeClr val="tx1">
                    <a:lumMod val="65000"/>
                    <a:lumOff val="35000"/>
                  </a:schemeClr>
                </a:solidFill>
                <a:ea typeface="Calibri" panose="020F0502020204030204" pitchFamily="34" charset="0"/>
                <a:cs typeface="Times New Roman" panose="02020603050405020304" pitchFamily="18" charset="0"/>
              </a:rPr>
              <a:t>Питательный </a:t>
            </a:r>
            <a:r>
              <a:rPr lang="ru-RU" sz="800" b="1" dirty="0">
                <a:solidFill>
                  <a:schemeClr val="tx1">
                    <a:lumMod val="65000"/>
                    <a:lumOff val="35000"/>
                  </a:schemeClr>
                </a:solidFill>
                <a:ea typeface="Calibri" panose="020F0502020204030204" pitchFamily="34" charset="0"/>
                <a:cs typeface="Times New Roman" panose="02020603050405020304" pitchFamily="18" charset="0"/>
              </a:rPr>
              <a:t>гель-</a:t>
            </a:r>
            <a:r>
              <a:rPr lang="ru-RU" sz="800" b="1" dirty="0" err="1">
                <a:solidFill>
                  <a:schemeClr val="tx1">
                    <a:lumMod val="65000"/>
                    <a:lumOff val="35000"/>
                  </a:schemeClr>
                </a:solidFill>
                <a:ea typeface="Calibri" panose="020F0502020204030204" pitchFamily="34" charset="0"/>
                <a:cs typeface="Times New Roman" panose="02020603050405020304" pitchFamily="18" charset="0"/>
              </a:rPr>
              <a:t>скраб</a:t>
            </a:r>
            <a:r>
              <a:rPr lang="ru-RU" sz="800" b="1" dirty="0">
                <a:solidFill>
                  <a:schemeClr val="tx1">
                    <a:lumMod val="65000"/>
                    <a:lumOff val="35000"/>
                  </a:schemeClr>
                </a:solidFill>
                <a:ea typeface="Calibri" panose="020F0502020204030204" pitchFamily="34" charset="0"/>
                <a:cs typeface="Times New Roman" panose="02020603050405020304" pitchFamily="18" charset="0"/>
              </a:rPr>
              <a:t> для тела «Шведский SPA-салон» </a:t>
            </a:r>
            <a:endParaRPr lang="ru-RU" sz="800" b="1" dirty="0" smtClean="0">
              <a:solidFill>
                <a:schemeClr val="tx1">
                  <a:lumMod val="65000"/>
                  <a:lumOff val="35000"/>
                </a:schemeClr>
              </a:solidFill>
              <a:ea typeface="Calibri" panose="020F0502020204030204" pitchFamily="34" charset="0"/>
              <a:cs typeface="Times New Roman" panose="02020603050405020304" pitchFamily="18" charset="0"/>
            </a:endParaRPr>
          </a:p>
          <a:p>
            <a:pPr>
              <a:lnSpc>
                <a:spcPct val="107000"/>
              </a:lnSpc>
              <a:spcAft>
                <a:spcPts val="800"/>
              </a:spcAft>
            </a:pPr>
            <a:r>
              <a:rPr lang="ru-RU" sz="800" dirty="0" smtClean="0">
                <a:solidFill>
                  <a:schemeClr val="tx1">
                    <a:lumMod val="65000"/>
                    <a:lumOff val="35000"/>
                  </a:schemeClr>
                </a:solidFill>
                <a:ea typeface="Calibri" panose="020F0502020204030204" pitchFamily="34" charset="0"/>
                <a:cs typeface="Times New Roman" panose="02020603050405020304" pitchFamily="18" charset="0"/>
              </a:rPr>
              <a:t>Ароматный </a:t>
            </a:r>
            <a:r>
              <a:rPr lang="ru-RU" sz="800" dirty="0">
                <a:solidFill>
                  <a:schemeClr val="tx1">
                    <a:lumMod val="65000"/>
                    <a:lumOff val="35000"/>
                  </a:schemeClr>
                </a:solidFill>
                <a:ea typeface="Calibri" panose="020F0502020204030204" pitchFamily="34" charset="0"/>
                <a:cs typeface="Times New Roman" panose="02020603050405020304" pitchFamily="18" charset="0"/>
              </a:rPr>
              <a:t>гель-</a:t>
            </a:r>
            <a:r>
              <a:rPr lang="ru-RU" sz="800" dirty="0" err="1">
                <a:solidFill>
                  <a:schemeClr val="tx1">
                    <a:lumMod val="65000"/>
                    <a:lumOff val="35000"/>
                  </a:schemeClr>
                </a:solidFill>
                <a:ea typeface="Calibri" panose="020F0502020204030204" pitchFamily="34" charset="0"/>
                <a:cs typeface="Times New Roman" panose="02020603050405020304" pitchFamily="18" charset="0"/>
              </a:rPr>
              <a:t>скраб</a:t>
            </a:r>
            <a:r>
              <a:rPr lang="ru-RU" sz="800" dirty="0">
                <a:solidFill>
                  <a:schemeClr val="tx1">
                    <a:lumMod val="65000"/>
                    <a:lumOff val="35000"/>
                  </a:schemeClr>
                </a:solidFill>
                <a:ea typeface="Calibri" panose="020F0502020204030204" pitchFamily="34" charset="0"/>
                <a:cs typeface="Times New Roman" panose="02020603050405020304" pitchFamily="18" charset="0"/>
              </a:rPr>
              <a:t> с нежной текстурой </a:t>
            </a:r>
            <a:r>
              <a:rPr lang="ru-RU" sz="800" dirty="0" err="1">
                <a:solidFill>
                  <a:schemeClr val="tx1">
                    <a:lumMod val="65000"/>
                    <a:lumOff val="35000"/>
                  </a:schemeClr>
                </a:solidFill>
                <a:ea typeface="Calibri" panose="020F0502020204030204" pitchFamily="34" charset="0"/>
                <a:cs typeface="Times New Roman" panose="02020603050405020304" pitchFamily="18" charset="0"/>
              </a:rPr>
              <a:t>отшелушивает</a:t>
            </a:r>
            <a:r>
              <a:rPr lang="ru-RU" sz="800" dirty="0">
                <a:solidFill>
                  <a:schemeClr val="tx1">
                    <a:lumMod val="65000"/>
                    <a:lumOff val="35000"/>
                  </a:schemeClr>
                </a:solidFill>
                <a:ea typeface="Calibri" panose="020F0502020204030204" pitchFamily="34" charset="0"/>
                <a:cs typeface="Times New Roman" panose="02020603050405020304" pitchFamily="18" charset="0"/>
              </a:rPr>
              <a:t> отмершие </a:t>
            </a:r>
            <a:r>
              <a:rPr lang="ru-RU" sz="800" dirty="0" smtClean="0">
                <a:solidFill>
                  <a:schemeClr val="tx1">
                    <a:lumMod val="65000"/>
                    <a:lumOff val="35000"/>
                  </a:schemeClr>
                </a:solidFill>
                <a:ea typeface="Calibri" panose="020F0502020204030204" pitchFamily="34" charset="0"/>
                <a:cs typeface="Times New Roman" panose="02020603050405020304" pitchFamily="18" charset="0"/>
              </a:rPr>
              <a:t>клетки.</a:t>
            </a:r>
          </a:p>
          <a:p>
            <a:pPr lvl="0">
              <a:lnSpc>
                <a:spcPct val="107000"/>
              </a:lnSpc>
              <a:spcAft>
                <a:spcPts val="800"/>
              </a:spcAft>
            </a:pPr>
            <a:r>
              <a:rPr lang="ru-RU" sz="800" b="1" dirty="0" smtClean="0">
                <a:solidFill>
                  <a:schemeClr val="tx1">
                    <a:lumMod val="65000"/>
                    <a:lumOff val="35000"/>
                  </a:schemeClr>
                </a:solidFill>
                <a:ea typeface="Calibri" panose="020F0502020204030204" pitchFamily="34" charset="0"/>
                <a:cs typeface="Times New Roman" panose="02020603050405020304" pitchFamily="18" charset="0"/>
              </a:rPr>
              <a:t>3Питательное </a:t>
            </a:r>
            <a:r>
              <a:rPr lang="ru-RU" sz="800" b="1" dirty="0">
                <a:solidFill>
                  <a:schemeClr val="tx1">
                    <a:lumMod val="65000"/>
                    <a:lumOff val="35000"/>
                  </a:schemeClr>
                </a:solidFill>
                <a:ea typeface="Calibri" panose="020F0502020204030204" pitchFamily="34" charset="0"/>
                <a:cs typeface="Times New Roman" panose="02020603050405020304" pitchFamily="18" charset="0"/>
              </a:rPr>
              <a:t>крем-масло для тела «Шведский SPA-салон» </a:t>
            </a:r>
            <a:endParaRPr lang="ru-RU" sz="800" b="1" dirty="0" smtClean="0">
              <a:solidFill>
                <a:schemeClr val="tx1">
                  <a:lumMod val="65000"/>
                  <a:lumOff val="35000"/>
                </a:schemeClr>
              </a:solidFill>
              <a:ea typeface="Calibri" panose="020F0502020204030204" pitchFamily="34" charset="0"/>
              <a:cs typeface="Times New Roman" panose="02020603050405020304" pitchFamily="18" charset="0"/>
            </a:endParaRPr>
          </a:p>
          <a:p>
            <a:pPr lvl="0">
              <a:lnSpc>
                <a:spcPct val="107000"/>
              </a:lnSpc>
              <a:spcAft>
                <a:spcPts val="800"/>
              </a:spcAft>
            </a:pPr>
            <a:r>
              <a:rPr lang="ru-RU" sz="800" dirty="0" err="1" smtClean="0">
                <a:solidFill>
                  <a:schemeClr val="tx1">
                    <a:lumMod val="65000"/>
                    <a:lumOff val="35000"/>
                  </a:schemeClr>
                </a:solidFill>
                <a:ea typeface="Calibri" panose="020F0502020204030204" pitchFamily="34" charset="0"/>
                <a:cs typeface="Times New Roman" panose="02020603050405020304" pitchFamily="18" charset="0"/>
              </a:rPr>
              <a:t>Ультрапитательный</a:t>
            </a:r>
            <a:r>
              <a:rPr lang="ru-RU" sz="800" dirty="0" smtClean="0">
                <a:solidFill>
                  <a:schemeClr val="tx1">
                    <a:lumMod val="65000"/>
                    <a:lumOff val="35000"/>
                  </a:schemeClr>
                </a:solidFill>
                <a:ea typeface="Calibri" panose="020F0502020204030204" pitchFamily="34" charset="0"/>
                <a:cs typeface="Times New Roman" panose="02020603050405020304" pitchFamily="18" charset="0"/>
              </a:rPr>
              <a:t> </a:t>
            </a:r>
            <a:r>
              <a:rPr lang="ru-RU" sz="800" dirty="0">
                <a:solidFill>
                  <a:schemeClr val="tx1">
                    <a:lumMod val="65000"/>
                    <a:lumOff val="35000"/>
                  </a:schemeClr>
                </a:solidFill>
                <a:ea typeface="Calibri" panose="020F0502020204030204" pitchFamily="34" charset="0"/>
                <a:cs typeface="Times New Roman" panose="02020603050405020304" pitchFamily="18" charset="0"/>
              </a:rPr>
              <a:t>густой крем для тела с экстрактом шведского вереска и миндальным маслом содержит в 2 раза больше увлажняющих </a:t>
            </a:r>
            <a:r>
              <a:rPr lang="ru-RU" sz="800" dirty="0" smtClean="0">
                <a:solidFill>
                  <a:schemeClr val="tx1">
                    <a:lumMod val="65000"/>
                    <a:lumOff val="35000"/>
                  </a:schemeClr>
                </a:solidFill>
                <a:ea typeface="Calibri" panose="020F0502020204030204" pitchFamily="34" charset="0"/>
                <a:cs typeface="Times New Roman" panose="02020603050405020304" pitchFamily="18" charset="0"/>
              </a:rPr>
              <a:t>компонентов.</a:t>
            </a:r>
            <a:endParaRPr lang="ru-RU" sz="8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980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1275606"/>
            <a:ext cx="8064896" cy="1569660"/>
          </a:xfrm>
          <a:prstGeom prst="rect">
            <a:avLst/>
          </a:prstGeom>
        </p:spPr>
        <p:txBody>
          <a:bodyPr wrap="square">
            <a:spAutoFit/>
          </a:bodyPr>
          <a:lstStyle/>
          <a:p>
            <a:pPr algn="ctr"/>
            <a:r>
              <a:rPr lang="ru-RU" sz="3200" dirty="0" smtClean="0">
                <a:solidFill>
                  <a:srgbClr val="595959"/>
                </a:solidFill>
                <a:ea typeface="+mj-ea"/>
                <a:cs typeface="Arial" panose="020B0604020202020204" pitchFamily="34" charset="0"/>
              </a:rPr>
              <a:t>Какая серия</a:t>
            </a:r>
          </a:p>
          <a:p>
            <a:pPr algn="ctr"/>
            <a:r>
              <a:rPr lang="ru-RU" sz="3200" b="1" dirty="0">
                <a:solidFill>
                  <a:srgbClr val="C0504D">
                    <a:lumMod val="40000"/>
                    <a:lumOff val="60000"/>
                  </a:srgbClr>
                </a:solidFill>
                <a:ea typeface="+mj-ea"/>
                <a:cs typeface="Arial" panose="020B0604020202020204" pitchFamily="34" charset="0"/>
              </a:rPr>
              <a:t>с</a:t>
            </a:r>
            <a:r>
              <a:rPr lang="ru-RU" sz="3200" b="1" dirty="0" smtClean="0">
                <a:solidFill>
                  <a:srgbClr val="C0504D">
                    <a:lumMod val="40000"/>
                    <a:lumOff val="60000"/>
                  </a:srgbClr>
                </a:solidFill>
                <a:ea typeface="+mj-ea"/>
                <a:cs typeface="Arial" panose="020B0604020202020204" pitchFamily="34" charset="0"/>
              </a:rPr>
              <a:t>одержит специальную технологию</a:t>
            </a:r>
          </a:p>
          <a:p>
            <a:pPr algn="ctr"/>
            <a:r>
              <a:rPr lang="ru-RU" sz="3200" dirty="0">
                <a:solidFill>
                  <a:schemeClr val="tx1">
                    <a:lumMod val="65000"/>
                    <a:lumOff val="35000"/>
                  </a:schemeClr>
                </a:solidFill>
                <a:ea typeface="+mj-ea"/>
                <a:cs typeface="Arial" panose="020B0604020202020204" pitchFamily="34" charset="0"/>
              </a:rPr>
              <a:t>д</a:t>
            </a:r>
            <a:r>
              <a:rPr lang="ru-RU" sz="3200" dirty="0" smtClean="0">
                <a:solidFill>
                  <a:schemeClr val="tx1">
                    <a:lumMod val="65000"/>
                    <a:lumOff val="35000"/>
                  </a:schemeClr>
                </a:solidFill>
                <a:ea typeface="+mj-ea"/>
                <a:cs typeface="Arial" panose="020B0604020202020204" pitchFamily="34" charset="0"/>
              </a:rPr>
              <a:t>ля чистоты и свежести кожи? </a:t>
            </a:r>
            <a:endParaRPr lang="ru-RU" dirty="0"/>
          </a:p>
        </p:txBody>
      </p:sp>
    </p:spTree>
    <p:extLst>
      <p:ext uri="{BB962C8B-B14F-4D97-AF65-F5344CB8AC3E}">
        <p14:creationId xmlns:p14="http://schemas.microsoft.com/office/powerpoint/2010/main" val="26223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29683</TotalTime>
  <Words>2433</Words>
  <Application>Microsoft Office PowerPoint</Application>
  <PresentationFormat>On-screen Show (16:9)</PresentationFormat>
  <Paragraphs>492</Paragraphs>
  <Slides>26</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Calibri</vt:lpstr>
      <vt:lpstr>EuropeanPi-One</vt:lpstr>
      <vt:lpstr>GillSansAltOneWGL</vt:lpstr>
      <vt:lpstr>GillSansAltOneWGL-Bold</vt:lpstr>
      <vt:lpstr>Segoe UI</vt:lpstr>
      <vt:lpstr>Symbol</vt:lpstr>
      <vt:lpstr>Times New Roman</vt:lpstr>
      <vt:lpstr>1_Тема Office</vt:lpstr>
      <vt:lpstr>7_Тема Office</vt:lpstr>
      <vt:lpstr>8_Тема Office</vt:lpstr>
      <vt:lpstr>PowerPoint Presentation</vt:lpstr>
      <vt:lpstr>PowerPoint Presentation</vt:lpstr>
      <vt:lpstr> Какой   уникальный женский аромат   появится в текущем каталоге?  </vt:lpstr>
      <vt:lpstr>PowerPoint Presentation</vt:lpstr>
      <vt:lpstr>PowerPoint Presentation</vt:lpstr>
      <vt:lpstr>Какой набор по уходу за телом  с  обновляющим SPA действием вы можете приобрести всего за 499 рублей?     </vt:lpstr>
      <vt:lpstr>PowerPoint Presentation</vt:lpstr>
      <vt:lpstr>PowerPoint Presentation</vt:lpstr>
      <vt:lpstr>PowerPoint Presentation</vt:lpstr>
      <vt:lpstr>PowerPoint Presentation</vt:lpstr>
      <vt:lpstr>PowerPoint Presentation</vt:lpstr>
      <vt:lpstr>Какой  продукт-бестселлер для макияжа глаз  выходит в текущем каталоге в новом формате? </vt:lpstr>
      <vt:lpstr>PowerPoint Presentation</vt:lpstr>
      <vt:lpstr>PowerPoint Presentation</vt:lpstr>
      <vt:lpstr> Какой продукт для макияжа  бренда The ONE  подчеркнет  красоту ваших глаз в модной гамме?</vt:lpstr>
      <vt:lpstr>PowerPoint Presentation</vt:lpstr>
      <vt:lpstr>PowerPoint Presentation</vt:lpstr>
      <vt:lpstr>Какой продукт  обеспечит упругость и эластичность кожи век? </vt:lpstr>
      <vt:lpstr>PowerPoint Presentation</vt:lpstr>
      <vt:lpstr>PowerPoint Presentation</vt:lpstr>
      <vt:lpstr> Какая серия по уходу  за волосами  справится с 5 признаками  старения?</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Alexeeva, Natalia</dc:creator>
  <cp:lastModifiedBy>Furka, Anastasia</cp:lastModifiedBy>
  <cp:revision>860</cp:revision>
  <cp:lastPrinted>2015-04-09T09:36:16Z</cp:lastPrinted>
  <dcterms:created xsi:type="dcterms:W3CDTF">2015-03-19T10:21:20Z</dcterms:created>
  <dcterms:modified xsi:type="dcterms:W3CDTF">2016-09-07T14:18:27Z</dcterms:modified>
</cp:coreProperties>
</file>